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3" r:id="rId12"/>
    <p:sldId id="267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152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889C-3490-4693-BC46-03D8706024F7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6567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889C-3490-4693-BC46-03D8706024F7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405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889C-3490-4693-BC46-03D8706024F7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192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889C-3490-4693-BC46-03D8706024F7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155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889C-3490-4693-BC46-03D8706024F7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7874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889C-3490-4693-BC46-03D8706024F7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080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889C-3490-4693-BC46-03D8706024F7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284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889C-3490-4693-BC46-03D8706024F7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966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889C-3490-4693-BC46-03D8706024F7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450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889C-3490-4693-BC46-03D8706024F7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738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889C-3490-4693-BC46-03D8706024F7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027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CC889C-3490-4693-BC46-03D8706024F7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679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33.png"/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12" Type="http://schemas.microsoft.com/office/2007/relationships/hdphoto" Target="../media/hdphoto12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openxmlformats.org/officeDocument/2006/relationships/image" Target="../media/image38.png"/><Relationship Id="rId5" Type="http://schemas.openxmlformats.org/officeDocument/2006/relationships/image" Target="../media/image35.png"/><Relationship Id="rId10" Type="http://schemas.microsoft.com/office/2007/relationships/hdphoto" Target="../media/hdphoto11.wdp"/><Relationship Id="rId4" Type="http://schemas.microsoft.com/office/2007/relationships/hdphoto" Target="../media/hdphoto4.wdp"/><Relationship Id="rId9" Type="http://schemas.openxmlformats.org/officeDocument/2006/relationships/image" Target="../media/image37.png"/><Relationship Id="rId14" Type="http://schemas.microsoft.com/office/2007/relationships/hdphoto" Target="../media/hdphoto9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19.png"/><Relationship Id="rId4" Type="http://schemas.openxmlformats.org/officeDocument/2006/relationships/image" Target="../media/image39.jp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11.mp3"/><Relationship Id="rId7" Type="http://schemas.openxmlformats.org/officeDocument/2006/relationships/image" Target="../media/image19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40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1.mp3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12" Type="http://schemas.openxmlformats.org/officeDocument/2006/relationships/image" Target="../media/image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jpeg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openxmlformats.org/officeDocument/2006/relationships/image" Target="../media/image6.jpeg"/><Relationship Id="rId9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9.png"/><Relationship Id="rId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12" Type="http://schemas.openxmlformats.org/officeDocument/2006/relationships/image" Target="../media/image27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3.jpeg"/><Relationship Id="rId11" Type="http://schemas.microsoft.com/office/2007/relationships/hdphoto" Target="../media/hdphoto4.wdp"/><Relationship Id="rId5" Type="http://schemas.openxmlformats.org/officeDocument/2006/relationships/image" Target="../media/image22.jpeg"/><Relationship Id="rId10" Type="http://schemas.openxmlformats.org/officeDocument/2006/relationships/image" Target="../media/image26.png"/><Relationship Id="rId4" Type="http://schemas.openxmlformats.org/officeDocument/2006/relationships/image" Target="../media/image21.jpe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12" Type="http://schemas.microsoft.com/office/2007/relationships/hdphoto" Target="../media/hdphoto8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32.png"/><Relationship Id="rId5" Type="http://schemas.openxmlformats.org/officeDocument/2006/relationships/image" Target="../media/image29.png"/><Relationship Id="rId10" Type="http://schemas.microsoft.com/office/2007/relationships/hdphoto" Target="../media/hdphoto7.wdp"/><Relationship Id="rId4" Type="http://schemas.microsoft.com/office/2007/relationships/hdphoto" Target="../media/hdphoto5.wdp"/><Relationship Id="rId9" Type="http://schemas.openxmlformats.org/officeDocument/2006/relationships/image" Target="../media/image31.png"/><Relationship Id="rId14" Type="http://schemas.microsoft.com/office/2007/relationships/hdphoto" Target="../media/hdphoto9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198418" y="1066800"/>
            <a:ext cx="655320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HOẠT ĐỘNG</a:t>
            </a:r>
            <a:r>
              <a:rPr lang="en-US" sz="3200" b="1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smtClean="0">
                <a:latin typeface="Times New Roman" pitchFamily="18" charset="0"/>
                <a:cs typeface="Times New Roman" pitchFamily="18" charset="0"/>
              </a:rPr>
              <a:t>LQVT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3200" b="1" smtClean="0">
                <a:latin typeface="Times New Roman" pitchFamily="18" charset="0"/>
                <a:cs typeface="Times New Roman" pitchFamily="18" charset="0"/>
              </a:rPr>
              <a:t>Đề tài:Xếp tương ứng 1:1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3 - 4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sz="3200" b="1" smtClean="0">
                <a:latin typeface="Times New Roman" pitchFamily="18" charset="0"/>
                <a:cs typeface="Times New Roman" pitchFamily="18" charset="0"/>
              </a:rPr>
              <a:t>Giáo viên:Thái Thị Thu Huyền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2057400" y="5395913"/>
            <a:ext cx="5105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vi-VN" sz="1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1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1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2020 </a:t>
            </a:r>
            <a:r>
              <a:rPr lang="en-US" sz="1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2021</a:t>
            </a:r>
            <a:endParaRPr lang="en-US" sz="1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9036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00"/>
    </mc:Choice>
    <mc:Fallback xmlns="">
      <p:transition spd="slow" advTm="2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5181600" y="509589"/>
            <a:ext cx="3810000" cy="3986212"/>
            <a:chOff x="5181600" y="509589"/>
            <a:chExt cx="3810000" cy="3986212"/>
          </a:xfrm>
        </p:grpSpPr>
        <p:sp>
          <p:nvSpPr>
            <p:cNvPr id="21" name="Rectangle 8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5181600" y="509589"/>
              <a:ext cx="3810000" cy="398621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8575" cmpd="dbl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9600" b="1" dirty="0">
                <a:solidFill>
                  <a:srgbClr val="000099"/>
                </a:solidFill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6467" l="14898" r="85306">
                          <a14:foregroundMark x1="31224" y1="6250" x2="40000" y2="17391"/>
                          <a14:foregroundMark x1="48980" y1="16033" x2="59592" y2="38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63" r="17886" b="4865"/>
            <a:stretch>
              <a:fillRect/>
            </a:stretch>
          </p:blipFill>
          <p:spPr bwMode="auto">
            <a:xfrm>
              <a:off x="5257800" y="762000"/>
              <a:ext cx="1734858" cy="18168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00" b="100000" l="20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79" t="4776"/>
            <a:stretch>
              <a:fillRect/>
            </a:stretch>
          </p:blipFill>
          <p:spPr bwMode="auto">
            <a:xfrm>
              <a:off x="6992658" y="2803441"/>
              <a:ext cx="1439863" cy="1493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6467" l="14898" r="85306">
                          <a14:foregroundMark x1="31224" y1="6250" x2="40000" y2="17391"/>
                          <a14:foregroundMark x1="48980" y1="16033" x2="59592" y2="38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63" r="17886" b="4865"/>
            <a:stretch>
              <a:fillRect/>
            </a:stretch>
          </p:blipFill>
          <p:spPr bwMode="auto">
            <a:xfrm>
              <a:off x="7069930" y="677563"/>
              <a:ext cx="1727995" cy="18097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5" name="Group 24"/>
          <p:cNvGrpSpPr/>
          <p:nvPr/>
        </p:nvGrpSpPr>
        <p:grpSpPr>
          <a:xfrm>
            <a:off x="0" y="65176"/>
            <a:ext cx="4800600" cy="6277979"/>
            <a:chOff x="0" y="65176"/>
            <a:chExt cx="4800600" cy="6277979"/>
          </a:xfrm>
        </p:grpSpPr>
        <p:sp>
          <p:nvSpPr>
            <p:cNvPr id="26" name="Rectangle 5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228600" y="261380"/>
              <a:ext cx="4572000" cy="5897563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9525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9600" b="1" dirty="0"/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731" b="81505" l="145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6" t="21690" b="18010"/>
            <a:stretch>
              <a:fillRect/>
            </a:stretch>
          </p:blipFill>
          <p:spPr bwMode="auto">
            <a:xfrm>
              <a:off x="2438400" y="600870"/>
              <a:ext cx="2062678" cy="980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21094" y1="25293" x2="69688" y2="53630"/>
                          <a14:foregroundMark x1="27187" y1="27400" x2="50313" y2="27400"/>
                          <a14:foregroundMark x1="37344" y1="22951" x2="49844" y2="23653"/>
                          <a14:foregroundMark x1="20781" y1="42389" x2="26563" y2="73770"/>
                          <a14:foregroundMark x1="50938" y1="54801" x2="70781" y2="62998"/>
                          <a14:foregroundMark x1="43750" y1="49883" x2="53906" y2="63466"/>
                          <a14:foregroundMark x1="60000" y1="53630" x2="82656" y2="37471"/>
                          <a14:foregroundMark x1="76094" y1="42389" x2="70313" y2="49415"/>
                          <a14:backgroundMark x1="13594" y1="85948" x2="85469" y2="79625"/>
                          <a14:backgroundMark x1="50938" y1="18735" x2="65000" y2="45199"/>
                          <a14:backgroundMark x1="66719" y1="29040" x2="96250" y2="29040"/>
                          <a14:backgroundMark x1="85469" y1="10070" x2="97656" y2="41920"/>
                          <a14:backgroundMark x1="93750" y1="10539" x2="98750" y2="33255"/>
                          <a14:backgroundMark x1="82656" y1="29977" x2="94844" y2="44496"/>
                          <a14:backgroundMark x1="16406" y1="9602" x2="4688" y2="526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5176"/>
              <a:ext cx="2769115" cy="1847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21094" y1="25293" x2="69688" y2="53630"/>
                          <a14:foregroundMark x1="27187" y1="27400" x2="50313" y2="27400"/>
                          <a14:foregroundMark x1="37344" y1="22951" x2="49844" y2="23653"/>
                          <a14:foregroundMark x1="20781" y1="42389" x2="26563" y2="73770"/>
                          <a14:foregroundMark x1="50938" y1="54801" x2="70781" y2="62998"/>
                          <a14:foregroundMark x1="43750" y1="49883" x2="53906" y2="63466"/>
                          <a14:foregroundMark x1="60000" y1="53630" x2="82656" y2="37471"/>
                          <a14:foregroundMark x1="76094" y1="42389" x2="70313" y2="49415"/>
                          <a14:backgroundMark x1="13594" y1="85948" x2="85469" y2="79625"/>
                          <a14:backgroundMark x1="50938" y1="18735" x2="65000" y2="45199"/>
                          <a14:backgroundMark x1="66719" y1="29040" x2="96250" y2="29040"/>
                          <a14:backgroundMark x1="85469" y1="10070" x2="97656" y2="41920"/>
                          <a14:backgroundMark x1="93750" y1="10539" x2="98750" y2="33255"/>
                          <a14:backgroundMark x1="82656" y1="29977" x2="94844" y2="44496"/>
                          <a14:backgroundMark x1="16406" y1="9602" x2="4688" y2="526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579018"/>
              <a:ext cx="2769115" cy="1847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21094" y1="25293" x2="69688" y2="53630"/>
                          <a14:foregroundMark x1="27187" y1="27400" x2="50313" y2="27400"/>
                          <a14:foregroundMark x1="37344" y1="22951" x2="49844" y2="23653"/>
                          <a14:foregroundMark x1="20781" y1="42389" x2="26563" y2="73770"/>
                          <a14:foregroundMark x1="50938" y1="54801" x2="70781" y2="62998"/>
                          <a14:foregroundMark x1="43750" y1="49883" x2="53906" y2="63466"/>
                          <a14:foregroundMark x1="60000" y1="53630" x2="82656" y2="37471"/>
                          <a14:foregroundMark x1="76094" y1="42389" x2="70313" y2="49415"/>
                          <a14:backgroundMark x1="13594" y1="85948" x2="85469" y2="79625"/>
                          <a14:backgroundMark x1="50938" y1="18735" x2="65000" y2="45199"/>
                          <a14:backgroundMark x1="66719" y1="29040" x2="96250" y2="29040"/>
                          <a14:backgroundMark x1="85469" y1="10070" x2="97656" y2="41920"/>
                          <a14:backgroundMark x1="93750" y1="10539" x2="98750" y2="33255"/>
                          <a14:backgroundMark x1="82656" y1="29977" x2="94844" y2="44496"/>
                          <a14:backgroundMark x1="16406" y1="9602" x2="4688" y2="526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971800"/>
              <a:ext cx="2769115" cy="1847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21094" y1="25293" x2="69688" y2="53630"/>
                          <a14:foregroundMark x1="27187" y1="27400" x2="50313" y2="27400"/>
                          <a14:foregroundMark x1="37344" y1="22951" x2="49844" y2="23653"/>
                          <a14:foregroundMark x1="20781" y1="42389" x2="26563" y2="73770"/>
                          <a14:foregroundMark x1="50938" y1="54801" x2="70781" y2="62998"/>
                          <a14:foregroundMark x1="43750" y1="49883" x2="53906" y2="63466"/>
                          <a14:foregroundMark x1="60000" y1="53630" x2="82656" y2="37471"/>
                          <a14:foregroundMark x1="76094" y1="42389" x2="70313" y2="49415"/>
                          <a14:backgroundMark x1="13594" y1="85948" x2="85469" y2="79625"/>
                          <a14:backgroundMark x1="50938" y1="18735" x2="65000" y2="45199"/>
                          <a14:backgroundMark x1="66719" y1="29040" x2="96250" y2="29040"/>
                          <a14:backgroundMark x1="85469" y1="10070" x2="97656" y2="41920"/>
                          <a14:backgroundMark x1="93750" y1="10539" x2="98750" y2="33255"/>
                          <a14:backgroundMark x1="82656" y1="29977" x2="94844" y2="44496"/>
                          <a14:backgroundMark x1="16406" y1="9602" x2="4688" y2="526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495801"/>
              <a:ext cx="2769115" cy="1847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731" b="81505" l="145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6" t="21690" b="18010"/>
            <a:stretch>
              <a:fillRect/>
            </a:stretch>
          </p:blipFill>
          <p:spPr bwMode="auto">
            <a:xfrm>
              <a:off x="2590800" y="1949729"/>
              <a:ext cx="2062678" cy="980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731" b="81505" l="145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6" t="21690" b="18010"/>
            <a:stretch>
              <a:fillRect/>
            </a:stretch>
          </p:blipFill>
          <p:spPr bwMode="auto">
            <a:xfrm>
              <a:off x="2505912" y="3210161"/>
              <a:ext cx="2062678" cy="980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731" b="81505" l="145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6" t="21690" b="18010"/>
            <a:stretch>
              <a:fillRect/>
            </a:stretch>
          </p:blipFill>
          <p:spPr bwMode="auto">
            <a:xfrm>
              <a:off x="2618732" y="4819154"/>
              <a:ext cx="2062678" cy="980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503" y="1746443"/>
            <a:ext cx="3886422" cy="3267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021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2133600" y="1143000"/>
            <a:ext cx="51054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TC2: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Đua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371600" y="2209800"/>
            <a:ext cx="62484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buFontTx/>
              <a:buChar char="-"/>
            </a:pP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tắc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1:1 </a:t>
            </a:r>
          </a:p>
          <a:p>
            <a:pPr algn="just" eaLnBrk="1" hangingPunct="1">
              <a:buFontTx/>
              <a:buChar char="-"/>
            </a:pP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giành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Khuyến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khích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phối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6" name="âm thanh 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29200" y="652054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45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00"/>
    </mc:Choice>
    <mc:Fallback xmlns="">
      <p:transition spd="slow" advTm="2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295400" y="871716"/>
            <a:ext cx="6629400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600" dirty="0"/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*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Hoạt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động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3: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Kết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thúc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 eaLnBrk="1" hangingPunct="1"/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Cô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nhận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xét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F0"/>
                </a:solidFill>
                <a:latin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khen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ngợi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trẻ</a:t>
            </a:r>
            <a:endParaRPr lang="en-US" sz="2800" dirty="0">
              <a:solidFill>
                <a:srgbClr val="00B0F0"/>
              </a:solidFill>
            </a:endParaRPr>
          </a:p>
        </p:txBody>
      </p:sp>
      <p:pic>
        <p:nvPicPr>
          <p:cNvPr id="5" name="âm thanh 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9600" y="6591300"/>
            <a:ext cx="266700" cy="266700"/>
          </a:xfrm>
          <a:prstGeom prst="rect">
            <a:avLst/>
          </a:prstGeom>
        </p:spPr>
      </p:pic>
      <p:pic>
        <p:nvPicPr>
          <p:cNvPr id="7" name="nền 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29400" y="6523434"/>
            <a:ext cx="184944" cy="18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16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00"/>
    </mc:Choice>
    <mc:Fallback xmlns="">
      <p:transition spd="slow" advTm="3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15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772886" y="914400"/>
            <a:ext cx="7620000" cy="433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vi-VN" sz="3600" b="1" dirty="0">
                <a:solidFill>
                  <a:srgbClr val="FF0000"/>
                </a:solidFill>
                <a:latin typeface="+mj-lt"/>
              </a:rPr>
              <a:t>Mục đích - yêu cầu:</a:t>
            </a:r>
            <a:endParaRPr lang="vi-VN" sz="2400" dirty="0">
              <a:solidFill>
                <a:srgbClr val="FF0000"/>
              </a:solidFill>
              <a:latin typeface="+mj-lt"/>
            </a:endParaRPr>
          </a:p>
          <a:p>
            <a:pPr>
              <a:defRPr/>
            </a:pPr>
            <a:r>
              <a:rPr lang="vi-VN" sz="2400" b="1" dirty="0">
                <a:solidFill>
                  <a:srgbClr val="242B2D"/>
                </a:solidFill>
                <a:latin typeface="+mj-lt"/>
              </a:rPr>
              <a:t> </a:t>
            </a:r>
            <a:endParaRPr lang="en-US" sz="2400" b="1" dirty="0">
              <a:solidFill>
                <a:srgbClr val="242B2D"/>
              </a:solidFill>
              <a:latin typeface="+mj-lt"/>
            </a:endParaRPr>
          </a:p>
          <a:p>
            <a:pPr>
              <a:defRPr/>
            </a:pPr>
            <a:r>
              <a:rPr lang="vi-VN" sz="2400" b="1" dirty="0">
                <a:latin typeface="+mj-lt"/>
              </a:rPr>
              <a:t>1.Kiến thức:</a:t>
            </a:r>
            <a:endParaRPr lang="vi-VN" sz="2400" dirty="0">
              <a:latin typeface="+mj-lt"/>
            </a:endParaRPr>
          </a:p>
          <a:p>
            <a:pPr>
              <a:defRPr/>
            </a:pPr>
            <a:r>
              <a:rPr lang="vi-VN" sz="2400" dirty="0">
                <a:latin typeface="+mj-lt"/>
              </a:rPr>
              <a:t> - Trẻ biết cách xếp tương ứng 1- </a:t>
            </a:r>
            <a:r>
              <a:rPr lang="vi-VN" sz="2400" dirty="0" smtClean="0">
                <a:latin typeface="+mj-lt"/>
              </a:rPr>
              <a:t>1</a:t>
            </a:r>
            <a:r>
              <a:rPr lang="en-US" sz="2400" dirty="0" smtClean="0">
                <a:latin typeface="+mj-lt"/>
              </a:rPr>
              <a:t> </a:t>
            </a:r>
            <a:r>
              <a:rPr lang="vi-VN" sz="2400" dirty="0" smtClean="0">
                <a:latin typeface="+mj-lt"/>
              </a:rPr>
              <a:t>từng </a:t>
            </a:r>
            <a:r>
              <a:rPr lang="vi-VN" sz="2400" dirty="0">
                <a:latin typeface="+mj-lt"/>
              </a:rPr>
              <a:t>đối tượng của 2 nhóm đồ vật.</a:t>
            </a:r>
          </a:p>
          <a:p>
            <a:pPr>
              <a:defRPr/>
            </a:pPr>
            <a:r>
              <a:rPr lang="vi-VN" sz="2400" dirty="0">
                <a:latin typeface="+mj-lt"/>
              </a:rPr>
              <a:t> - Trẻ biết chơi trò chơi theo yêu cầu của cô</a:t>
            </a:r>
            <a:r>
              <a:rPr lang="vi-VN" sz="2400" dirty="0" smtClean="0">
                <a:latin typeface="+mj-lt"/>
              </a:rPr>
              <a:t>.</a:t>
            </a:r>
            <a:endParaRPr lang="vi-VN" sz="2400" dirty="0">
              <a:latin typeface="+mj-lt"/>
            </a:endParaRPr>
          </a:p>
          <a:p>
            <a:pPr>
              <a:defRPr/>
            </a:pPr>
            <a:r>
              <a:rPr lang="vi-VN" sz="2400" b="1" dirty="0">
                <a:latin typeface="+mj-lt"/>
              </a:rPr>
              <a:t> 2. Kỹ năng:</a:t>
            </a:r>
            <a:endParaRPr lang="vi-VN" sz="2400" dirty="0">
              <a:latin typeface="+mj-lt"/>
            </a:endParaRPr>
          </a:p>
          <a:p>
            <a:pPr>
              <a:defRPr/>
            </a:pPr>
            <a:r>
              <a:rPr lang="vi-VN" sz="2400" dirty="0">
                <a:latin typeface="+mj-lt"/>
              </a:rPr>
              <a:t>  - Rèn kĩ năng quan sát, lắng nghe, chú ý, ghi nhớ có chủ </a:t>
            </a:r>
            <a:r>
              <a:rPr lang="vi-VN" sz="2400" dirty="0" smtClean="0">
                <a:latin typeface="+mj-lt"/>
              </a:rPr>
              <a:t>đ</a:t>
            </a:r>
            <a:r>
              <a:rPr lang="en-US" sz="2400" dirty="0" err="1" smtClean="0">
                <a:latin typeface="+mj-lt"/>
              </a:rPr>
              <a:t>íc</a:t>
            </a:r>
            <a:r>
              <a:rPr lang="vi-VN" sz="2400" dirty="0" smtClean="0">
                <a:latin typeface="+mj-lt"/>
              </a:rPr>
              <a:t>h, </a:t>
            </a:r>
            <a:r>
              <a:rPr lang="vi-VN" sz="2400" dirty="0">
                <a:latin typeface="+mj-lt"/>
              </a:rPr>
              <a:t>phát âm đúng</a:t>
            </a:r>
            <a:r>
              <a:rPr lang="vi-VN" sz="2400" dirty="0" smtClean="0">
                <a:latin typeface="+mj-lt"/>
              </a:rPr>
              <a:t>.</a:t>
            </a:r>
            <a:endParaRPr lang="vi-VN" sz="2400" dirty="0">
              <a:latin typeface="+mj-lt"/>
            </a:endParaRPr>
          </a:p>
          <a:p>
            <a:pPr>
              <a:defRPr/>
            </a:pPr>
            <a:r>
              <a:rPr lang="vi-VN" sz="2400" b="1" dirty="0">
                <a:latin typeface="+mj-lt"/>
              </a:rPr>
              <a:t> 3. Thái độ:</a:t>
            </a:r>
            <a:endParaRPr lang="vi-VN" sz="2400" dirty="0">
              <a:latin typeface="+mj-lt"/>
            </a:endParaRPr>
          </a:p>
          <a:p>
            <a:pPr>
              <a:defRPr/>
            </a:pPr>
            <a:r>
              <a:rPr lang="vi-VN" sz="2400" dirty="0">
                <a:latin typeface="+mj-lt"/>
              </a:rPr>
              <a:t>  - Giáo dục trẻ giữ gìn đồ dùng, đồ chơi của lớp.</a:t>
            </a:r>
          </a:p>
        </p:txBody>
      </p:sp>
      <p:pic>
        <p:nvPicPr>
          <p:cNvPr id="5" name="âm thanh 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531429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77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00"/>
    </mc:Choice>
    <mc:Fallback xmlns="">
      <p:transition spd="slow" advTm="2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26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26" presetClass="entr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26" presetClass="entr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143000" y="2133601"/>
            <a:ext cx="66294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600" dirty="0"/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*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Hoạt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động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1: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Ổn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định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tổ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chức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 eaLnBrk="1" hangingPunct="1"/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Cô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và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trẻ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hát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“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Em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tập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lái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ô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tô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” </a:t>
            </a:r>
          </a:p>
          <a:p>
            <a:pPr algn="ctr" eaLnBrk="1" hangingPunct="1"/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– ST: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Nguyễn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Văn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Tý</a:t>
            </a:r>
            <a:endParaRPr lang="en-US" sz="2800" dirty="0">
              <a:solidFill>
                <a:srgbClr val="00B0F0"/>
              </a:solidFill>
            </a:endParaRPr>
          </a:p>
        </p:txBody>
      </p:sp>
      <p:pic>
        <p:nvPicPr>
          <p:cNvPr id="5" name="âm thanh 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71800" y="6591300"/>
            <a:ext cx="228600" cy="228600"/>
          </a:xfrm>
          <a:prstGeom prst="rect">
            <a:avLst/>
          </a:prstGeom>
        </p:spPr>
      </p:pic>
      <p:pic>
        <p:nvPicPr>
          <p:cNvPr id="6" name="Em Tập Lái Ô Tô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 flipH="1">
            <a:off x="3200400" y="6591300"/>
            <a:ext cx="190500" cy="19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405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000"/>
    </mc:Choice>
    <mc:Fallback xmlns="">
      <p:transition spd="slow" advTm="6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2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45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197429" y="2057400"/>
            <a:ext cx="74676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/>
              <a:t> 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</a:rPr>
              <a:t>*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Hoạt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2: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Phương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pháp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hình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thức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tổ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chức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 eaLnBrk="1" hangingPunct="1"/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Xếp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tương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ứng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1:1</a:t>
            </a:r>
          </a:p>
        </p:txBody>
      </p:sp>
      <p:pic>
        <p:nvPicPr>
          <p:cNvPr id="5" name="âm thanh 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V="1">
            <a:off x="4931229" y="6509657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900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7" t="6888" r="19020"/>
          <a:stretch>
            <a:fillRect/>
          </a:stretch>
        </p:blipFill>
        <p:spPr bwMode="auto">
          <a:xfrm>
            <a:off x="638175" y="2463800"/>
            <a:ext cx="2089150" cy="407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7" t="6888" r="19020"/>
          <a:stretch>
            <a:fillRect/>
          </a:stretch>
        </p:blipFill>
        <p:spPr bwMode="auto">
          <a:xfrm>
            <a:off x="3429000" y="2417763"/>
            <a:ext cx="2057400" cy="401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7" t="6888" r="19020"/>
          <a:stretch>
            <a:fillRect/>
          </a:stretch>
        </p:blipFill>
        <p:spPr bwMode="auto">
          <a:xfrm>
            <a:off x="6248400" y="2447925"/>
            <a:ext cx="2057400" cy="401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250" b="100000" l="298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63" y="358775"/>
            <a:ext cx="2446337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8333" l="993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738" y="381000"/>
            <a:ext cx="2447925" cy="194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100000" l="993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338" y="392113"/>
            <a:ext cx="2446337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âm thanh 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 flipH="1">
            <a:off x="0" y="6694714"/>
            <a:ext cx="152400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397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00"/>
    </mc:Choice>
    <mc:Fallback xmlns="">
      <p:transition spd="slow" advTm="2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3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5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17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7" t="6888" r="19020"/>
          <a:stretch>
            <a:fillRect/>
          </a:stretch>
        </p:blipFill>
        <p:spPr bwMode="auto">
          <a:xfrm>
            <a:off x="762000" y="0"/>
            <a:ext cx="2009775" cy="391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7" t="6888" r="19020"/>
          <a:stretch>
            <a:fillRect/>
          </a:stretch>
        </p:blipFill>
        <p:spPr bwMode="auto">
          <a:xfrm>
            <a:off x="3200400" y="0"/>
            <a:ext cx="1993900" cy="388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7" t="6888" r="19020"/>
          <a:stretch>
            <a:fillRect/>
          </a:stretch>
        </p:blipFill>
        <p:spPr bwMode="auto">
          <a:xfrm>
            <a:off x="5715000" y="1588"/>
            <a:ext cx="2009775" cy="391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00" b="92400" l="400" r="96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58" t="12746" r="4909" b="11041"/>
          <a:stretch>
            <a:fillRect/>
          </a:stretch>
        </p:blipFill>
        <p:spPr bwMode="auto">
          <a:xfrm>
            <a:off x="228600" y="3919538"/>
            <a:ext cx="2800350" cy="270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000" b="98800" l="4400" r="98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58" t="12746" r="4909" b="11041"/>
          <a:stretch>
            <a:fillRect/>
          </a:stretch>
        </p:blipFill>
        <p:spPr bwMode="auto">
          <a:xfrm>
            <a:off x="2797175" y="3948113"/>
            <a:ext cx="2800350" cy="270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00" b="984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58" t="12746" r="4909" b="11041"/>
          <a:stretch>
            <a:fillRect/>
          </a:stretch>
        </p:blipFill>
        <p:spPr bwMode="auto">
          <a:xfrm>
            <a:off x="5717268" y="3948113"/>
            <a:ext cx="2800350" cy="270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âm thanh 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 flipV="1">
            <a:off x="228600" y="6540500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90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00"/>
    </mc:Choice>
    <mc:Fallback xmlns="">
      <p:transition spd="slow" advTm="2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6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2133600" y="2286000"/>
            <a:ext cx="51054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TC1: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943100" y="3505200"/>
            <a:ext cx="51054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3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3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1: 1 </a:t>
            </a:r>
            <a:r>
              <a:rPr lang="en-US" sz="32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3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pic>
        <p:nvPicPr>
          <p:cNvPr id="6" name="âm thanh 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38800" y="6623957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13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00"/>
    </mc:Choice>
    <mc:Fallback xmlns="">
      <p:transition spd="slow" advTm="1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713288" y="381000"/>
            <a:ext cx="4343400" cy="5410200"/>
            <a:chOff x="4713288" y="381000"/>
            <a:chExt cx="4343400" cy="5410200"/>
          </a:xfrm>
        </p:grpSpPr>
        <p:sp>
          <p:nvSpPr>
            <p:cNvPr id="5" name="Round Single Corner Rectangle 4"/>
            <p:cNvSpPr/>
            <p:nvPr/>
          </p:nvSpPr>
          <p:spPr>
            <a:xfrm>
              <a:off x="4713288" y="381000"/>
              <a:ext cx="4343400" cy="5410200"/>
            </a:xfrm>
            <a:prstGeom prst="round1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4" t="19730" r="4910" b="22160"/>
            <a:stretch>
              <a:fillRect/>
            </a:stretch>
          </p:blipFill>
          <p:spPr bwMode="auto">
            <a:xfrm>
              <a:off x="4832350" y="533400"/>
              <a:ext cx="2033588" cy="974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4" t="19730" r="4910" b="22160"/>
            <a:stretch>
              <a:fillRect/>
            </a:stretch>
          </p:blipFill>
          <p:spPr bwMode="auto">
            <a:xfrm>
              <a:off x="4851400" y="1817688"/>
              <a:ext cx="2033588" cy="973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4" t="19730" r="4910" b="22160"/>
            <a:stretch>
              <a:fillRect/>
            </a:stretch>
          </p:blipFill>
          <p:spPr bwMode="auto">
            <a:xfrm>
              <a:off x="4851400" y="3040063"/>
              <a:ext cx="2033588" cy="974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4" t="19730" r="4910" b="22160"/>
            <a:stretch>
              <a:fillRect/>
            </a:stretch>
          </p:blipFill>
          <p:spPr bwMode="auto">
            <a:xfrm>
              <a:off x="4832350" y="4414838"/>
              <a:ext cx="2033588" cy="974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80" t="22525" b="6982"/>
            <a:stretch>
              <a:fillRect/>
            </a:stretch>
          </p:blipFill>
          <p:spPr bwMode="auto">
            <a:xfrm>
              <a:off x="7061200" y="1722438"/>
              <a:ext cx="1911350" cy="1044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80" t="22525" b="6982"/>
            <a:stretch>
              <a:fillRect/>
            </a:stretch>
          </p:blipFill>
          <p:spPr bwMode="auto">
            <a:xfrm>
              <a:off x="7073900" y="2970213"/>
              <a:ext cx="1911350" cy="1044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80" t="22525" b="6982"/>
            <a:stretch>
              <a:fillRect/>
            </a:stretch>
          </p:blipFill>
          <p:spPr bwMode="auto">
            <a:xfrm>
              <a:off x="7073900" y="4360863"/>
              <a:ext cx="1911350" cy="1044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239" y="2438400"/>
            <a:ext cx="4164089" cy="3500438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0" y="685800"/>
            <a:ext cx="4633913" cy="5105400"/>
            <a:chOff x="0" y="685800"/>
            <a:chExt cx="4633913" cy="5105400"/>
          </a:xfrm>
        </p:grpSpPr>
        <p:sp>
          <p:nvSpPr>
            <p:cNvPr id="15" name="Regular Pentagon 14"/>
            <p:cNvSpPr/>
            <p:nvPr/>
          </p:nvSpPr>
          <p:spPr>
            <a:xfrm>
              <a:off x="0" y="685800"/>
              <a:ext cx="4633913" cy="5105400"/>
            </a:xfrm>
            <a:prstGeom prst="pentagon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288" y="2055813"/>
              <a:ext cx="1905000" cy="1471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0288" y="2055813"/>
              <a:ext cx="1905000" cy="1471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5380" l="8163" r="9265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88" r="14357" b="7639"/>
            <a:stretch>
              <a:fillRect/>
            </a:stretch>
          </p:blipFill>
          <p:spPr bwMode="auto">
            <a:xfrm>
              <a:off x="623888" y="3673475"/>
              <a:ext cx="1676400" cy="1554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72" b="100000" l="2857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88" r="14357" b="7639"/>
            <a:stretch>
              <a:fillRect/>
            </a:stretch>
          </p:blipFill>
          <p:spPr bwMode="auto">
            <a:xfrm>
              <a:off x="2284413" y="3673475"/>
              <a:ext cx="1677987" cy="1554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" name="nhạc nền 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8575" y="6491287"/>
            <a:ext cx="366713" cy="366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88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28601" y="228601"/>
            <a:ext cx="3974848" cy="3048000"/>
            <a:chOff x="228601" y="228601"/>
            <a:chExt cx="3974848" cy="3048000"/>
          </a:xfrm>
        </p:grpSpPr>
        <p:sp>
          <p:nvSpPr>
            <p:cNvPr id="5" name="Rectangle 7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228601" y="228601"/>
              <a:ext cx="3974848" cy="3048000"/>
            </a:xfrm>
            <a:prstGeom prst="rect">
              <a:avLst/>
            </a:prstGeom>
            <a:solidFill>
              <a:schemeClr val="accent3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9600" b="1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12338" y1="64953" x2="37338" y2="686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068" y="469149"/>
              <a:ext cx="1837239" cy="1277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3600" b="90800" l="6400" r="93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60" t="15469" r="8734" b="13461"/>
            <a:stretch>
              <a:fillRect/>
            </a:stretch>
          </p:blipFill>
          <p:spPr bwMode="auto">
            <a:xfrm>
              <a:off x="396661" y="1760859"/>
              <a:ext cx="1676400" cy="1433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12338" y1="64953" x2="37338" y2="686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5813" y="577485"/>
              <a:ext cx="1727635" cy="1201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8"/>
          <p:cNvGrpSpPr/>
          <p:nvPr/>
        </p:nvGrpSpPr>
        <p:grpSpPr>
          <a:xfrm>
            <a:off x="313533" y="3247769"/>
            <a:ext cx="8525667" cy="3229232"/>
            <a:chOff x="313533" y="3247768"/>
            <a:chExt cx="8718764" cy="3305431"/>
          </a:xfrm>
        </p:grpSpPr>
        <p:sp>
          <p:nvSpPr>
            <p:cNvPr id="10" name="Cloud Callout 9"/>
            <p:cNvSpPr/>
            <p:nvPr/>
          </p:nvSpPr>
          <p:spPr>
            <a:xfrm>
              <a:off x="313533" y="3247768"/>
              <a:ext cx="8718764" cy="3305431"/>
            </a:xfrm>
            <a:prstGeom prst="cloudCallou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200" b="100000" l="32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105"/>
            <a:stretch>
              <a:fillRect/>
            </a:stretch>
          </p:blipFill>
          <p:spPr bwMode="auto">
            <a:xfrm>
              <a:off x="993629" y="3844355"/>
              <a:ext cx="1282486" cy="11396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7895" b="100000" l="0" r="100000">
                          <a14:foregroundMark x1="80504" y1="84450" x2="90420" y2="80144"/>
                          <a14:foregroundMark x1="86387" y1="85167" x2="88908" y2="866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83"/>
            <a:stretch>
              <a:fillRect/>
            </a:stretch>
          </p:blipFill>
          <p:spPr bwMode="auto">
            <a:xfrm>
              <a:off x="971790" y="4724400"/>
              <a:ext cx="1755172" cy="1122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7895" b="100000" l="0" r="100000">
                          <a14:foregroundMark x1="80504" y1="84450" x2="90420" y2="80144"/>
                          <a14:foregroundMark x1="86387" y1="85167" x2="88908" y2="866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83"/>
            <a:stretch>
              <a:fillRect/>
            </a:stretch>
          </p:blipFill>
          <p:spPr bwMode="auto">
            <a:xfrm>
              <a:off x="2727714" y="4831590"/>
              <a:ext cx="1755172" cy="1122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7895" b="100000" l="0" r="100000">
                          <a14:foregroundMark x1="80504" y1="84450" x2="90420" y2="80144"/>
                          <a14:foregroundMark x1="86387" y1="85167" x2="88908" y2="866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83"/>
            <a:stretch>
              <a:fillRect/>
            </a:stretch>
          </p:blipFill>
          <p:spPr bwMode="auto">
            <a:xfrm>
              <a:off x="4654636" y="4843947"/>
              <a:ext cx="1755172" cy="1122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200" b="100000" l="32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105"/>
            <a:stretch>
              <a:fillRect/>
            </a:stretch>
          </p:blipFill>
          <p:spPr bwMode="auto">
            <a:xfrm>
              <a:off x="2870228" y="3704312"/>
              <a:ext cx="1282486" cy="11396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200" b="100000" l="32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105"/>
            <a:stretch>
              <a:fillRect/>
            </a:stretch>
          </p:blipFill>
          <p:spPr bwMode="auto">
            <a:xfrm>
              <a:off x="4612438" y="3704312"/>
              <a:ext cx="1282486" cy="11396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200" b="100000" l="32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105"/>
            <a:stretch>
              <a:fillRect/>
            </a:stretch>
          </p:blipFill>
          <p:spPr bwMode="auto">
            <a:xfrm>
              <a:off x="6378916" y="3667241"/>
              <a:ext cx="1282486" cy="11396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7895" b="100000" l="0" r="100000">
                          <a14:foregroundMark x1="80504" y1="84450" x2="90420" y2="80144"/>
                          <a14:foregroundMark x1="86387" y1="85167" x2="88908" y2="866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83"/>
            <a:stretch>
              <a:fillRect/>
            </a:stretch>
          </p:blipFill>
          <p:spPr bwMode="auto">
            <a:xfrm>
              <a:off x="6469257" y="4435165"/>
              <a:ext cx="1755172" cy="1122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369" y="112931"/>
            <a:ext cx="3886422" cy="3267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085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185</Words>
  <Application>Microsoft Office PowerPoint</Application>
  <PresentationFormat>On-screen Show (4:3)</PresentationFormat>
  <Paragraphs>26</Paragraphs>
  <Slides>12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Phan Danh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Tommy_Phan</dc:creator>
  <cp:lastModifiedBy>BUITI</cp:lastModifiedBy>
  <cp:revision>7</cp:revision>
  <dcterms:created xsi:type="dcterms:W3CDTF">2021-09-17T06:46:56Z</dcterms:created>
  <dcterms:modified xsi:type="dcterms:W3CDTF">2021-10-24T03:46:43Z</dcterms:modified>
</cp:coreProperties>
</file>