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64" r:id="rId3"/>
    <p:sldId id="259" r:id="rId4"/>
    <p:sldId id="291" r:id="rId5"/>
    <p:sldId id="260" r:id="rId6"/>
    <p:sldId id="290" r:id="rId7"/>
    <p:sldId id="292" r:id="rId8"/>
    <p:sldId id="263" r:id="rId9"/>
    <p:sldId id="284" r:id="rId10"/>
    <p:sldId id="285" r:id="rId11"/>
    <p:sldId id="286" r:id="rId12"/>
    <p:sldId id="261" r:id="rId13"/>
    <p:sldId id="276" r:id="rId14"/>
    <p:sldId id="274" r:id="rId15"/>
    <p:sldId id="275" r:id="rId16"/>
    <p:sldId id="269" r:id="rId17"/>
    <p:sldId id="278" r:id="rId18"/>
    <p:sldId id="279" r:id="rId19"/>
    <p:sldId id="280" r:id="rId20"/>
    <p:sldId id="281" r:id="rId21"/>
    <p:sldId id="293" r:id="rId22"/>
    <p:sldId id="289" r:id="rId23"/>
    <p:sldId id="287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946"/>
    <a:srgbClr val="3EB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787" autoAdjust="0"/>
  </p:normalViewPr>
  <p:slideViewPr>
    <p:cSldViewPr>
      <p:cViewPr varScale="1">
        <p:scale>
          <a:sx n="60" d="100"/>
          <a:sy n="60" d="100"/>
        </p:scale>
        <p:origin x="-165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Chuẩn bị: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Mỗi trẻ 2 cái bát, 2 cái thìa, 1 bảng con, thẻ số 1,2.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Đồ dùng trong lớp có số lượng 2.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Nhạc.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Một con xúc xắc to, 2 ngôi nhà.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Thảm ngồi cho trẻ.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66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Kiến thức: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Trẻ đến 2, nhận biết số 1-2, nhận biết nhóm có 1- 2 đối tượng.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Kỹ năng: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Đếm lần lượt.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 - Phát huy tính tích cực, phát triển tư duy cho trẻ.</a:t>
            </a:r>
          </a:p>
          <a:p>
            <a:r>
              <a:rPr lang="vi-VN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Thái độ:</a:t>
            </a:r>
            <a:endParaRPr lang="vi-V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      - Trẻ hứng thú tham gia hoạt động.</a:t>
            </a:r>
          </a:p>
          <a:p>
            <a:r>
              <a:rPr lang="vi-V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        - Biết thực hiện các yêu cầu của cô.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2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1- 2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đối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Nhận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*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nhìn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giờ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hãy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xếp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giơ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1)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dây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gồm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ngắn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thẳng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phía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(4-5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biết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ntn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Đều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nét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ngang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dưới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-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xq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đặt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chậu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dmin\Desktop\Music\FILE_20210830_170643_Tho&#7841;i%20001.m4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6628" y="1579111"/>
            <a:ext cx="5943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Thái Thị Thu Huyền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780103" y="2438399"/>
            <a:ext cx="5569047" cy="32765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8645" y="2519619"/>
            <a:ext cx="2247313" cy="2894267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17313" y="2541742"/>
            <a:ext cx="2247313" cy="2894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737754-B263-4411-A9CC-FDEB607297FB}"/>
              </a:ext>
            </a:extLst>
          </p:cNvPr>
          <p:cNvSpPr txBox="1"/>
          <p:nvPr/>
        </p:nvSpPr>
        <p:spPr>
          <a:xfrm>
            <a:off x="7772400" y="3988876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5903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419600"/>
            <a:ext cx="1689100" cy="160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3C5EC6-9E3D-4F20-A0BF-F907C4531EFC}"/>
              </a:ext>
            </a:extLst>
          </p:cNvPr>
          <p:cNvSpPr txBox="1"/>
          <p:nvPr/>
        </p:nvSpPr>
        <p:spPr>
          <a:xfrm>
            <a:off x="9601198" y="4580109"/>
            <a:ext cx="838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6685303-E7D1-4E71-8F0C-5AED751EE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32FEC6-FA43-4A5A-B7EB-1FB3271CB2B1}"/>
              </a:ext>
            </a:extLst>
          </p:cNvPr>
          <p:cNvSpPr txBox="1"/>
          <p:nvPr/>
        </p:nvSpPr>
        <p:spPr>
          <a:xfrm flipH="1">
            <a:off x="9601195" y="2705725"/>
            <a:ext cx="8382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3.33333E-6 L 3.33333E-6 3.33333E-6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533400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700" dirty="0">
                <a:solidFill>
                  <a:srgbClr val="FF0000"/>
                </a:solidFill>
                <a:latin typeface="Arial Black" pitchFamily="34" charset="0"/>
              </a:rPr>
              <a:t>1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209800" y="2057400"/>
            <a:ext cx="4572000" cy="3962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681" t="26042" r="47292" b="55208"/>
          <a:stretch>
            <a:fillRect/>
          </a:stretch>
        </p:blipFill>
        <p:spPr bwMode="auto">
          <a:xfrm>
            <a:off x="3352800" y="2438400"/>
            <a:ext cx="914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294" t="22917" r="39678" b="31250"/>
          <a:stretch>
            <a:fillRect/>
          </a:stretch>
        </p:blipFill>
        <p:spPr bwMode="auto">
          <a:xfrm>
            <a:off x="4267200" y="2286000"/>
            <a:ext cx="914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533400"/>
            <a:ext cx="7467600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2, NB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6717" y="42672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29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82200" y="2590800"/>
            <a:ext cx="83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C020EC8-8ADA-4960-8698-17FE21A66E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9101"/>
            <a:ext cx="3205163" cy="2405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182F79-00E0-4104-B85F-F3990CAD2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8243" y="6873240"/>
            <a:ext cx="3200677" cy="240812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43889 L 0.00677 -0.68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5 -0.00463 L -0.3625 -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520273"/>
            <a:ext cx="29718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2133600"/>
            <a:ext cx="4800600" cy="3733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6600" y="1828800"/>
            <a:ext cx="263886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  <a:latin typeface="Arial Black" pitchFamily="34" charset="0"/>
              </a:rPr>
              <a:t>2</a:t>
            </a:r>
            <a:endParaRPr lang="en-US" sz="4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1563" t="38541" r="41434" b="32293"/>
          <a:stretch/>
        </p:blipFill>
        <p:spPr bwMode="auto">
          <a:xfrm>
            <a:off x="3505200" y="304800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40996" t="68750" r="41435" b="22917"/>
          <a:stretch>
            <a:fillRect/>
          </a:stretch>
        </p:blipFill>
        <p:spPr bwMode="auto">
          <a:xfrm>
            <a:off x="3505200" y="51816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"/>
            <a:ext cx="67056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 TẠO CHỮ SỐ 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667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296399" y="2438400"/>
            <a:ext cx="1066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5A9D8E-39FF-4BA3-8176-5BD8E994E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2" y="1737061"/>
            <a:ext cx="3166823" cy="23764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7B0FC8-B50E-455E-A35A-ED5C52DC2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65" y="1814511"/>
            <a:ext cx="3166823" cy="2376489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4267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1910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28194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E3AC9D-8E5E-4140-90C4-82BDCDB8F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5" y="1828800"/>
            <a:ext cx="3452405" cy="25908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81200" y="1176040"/>
            <a:ext cx="56388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đế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2, nhận biết số 1-2, nhận biết nhóm có 1- 2 đối tượng.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 - Đếm lần lượt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1,2.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- Phát huy tính tích cực, phát triển tư duy cho trẻ.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Trẻ hứng thú tham gia hoạt động.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 Biết thực hiện các yêu cầu của cô</a:t>
            </a:r>
            <a:r>
              <a:rPr lang="vi-VN" sz="2800" b="1" dirty="0"/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FILE_20210830_170643_Thoại 001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001000" y="5943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3886200"/>
            <a:ext cx="1689100" cy="1600200"/>
          </a:xfrm>
          <a:prstGeom prst="rect">
            <a:avLst/>
          </a:prstGeom>
        </p:spPr>
      </p:pic>
      <p:pic>
        <p:nvPicPr>
          <p:cNvPr id="10" name="Picture 9" descr="chau-dat-nung-5x5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400" y="4038600"/>
            <a:ext cx="16891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0400" y="40386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6858000"/>
            <a:ext cx="68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40080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10523 L 0.00417 -0.438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4"/>
            <a:ext cx="9149892" cy="6853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9724" y="2549549"/>
            <a:ext cx="56631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3600" b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Bé yêu  nhanh trí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  <a:p>
            <a:endParaRPr lang="vi-VN" b="1"/>
          </a:p>
        </p:txBody>
      </p:sp>
    </p:spTree>
    <p:extLst>
      <p:ext uri="{BB962C8B-B14F-4D97-AF65-F5344CB8AC3E}">
        <p14:creationId xmlns:p14="http://schemas.microsoft.com/office/powerpoint/2010/main" val="1210988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50E3A7-5475-45AD-BEBB-9C237CB2D00B}"/>
              </a:ext>
            </a:extLst>
          </p:cNvPr>
          <p:cNvSpPr/>
          <p:nvPr/>
        </p:nvSpPr>
        <p:spPr>
          <a:xfrm>
            <a:off x="0" y="4620126"/>
            <a:ext cx="9144000" cy="2237874"/>
          </a:xfrm>
          <a:custGeom>
            <a:avLst/>
            <a:gdLst>
              <a:gd name="connsiteX0" fmla="*/ 0 w 9144000"/>
              <a:gd name="connsiteY0" fmla="*/ 0 h 1905000"/>
              <a:gd name="connsiteX1" fmla="*/ 9144000 w 9144000"/>
              <a:gd name="connsiteY1" fmla="*/ 0 h 1905000"/>
              <a:gd name="connsiteX2" fmla="*/ 9144000 w 9144000"/>
              <a:gd name="connsiteY2" fmla="*/ 1905000 h 1905000"/>
              <a:gd name="connsiteX3" fmla="*/ 0 w 9144000"/>
              <a:gd name="connsiteY3" fmla="*/ 1905000 h 1905000"/>
              <a:gd name="connsiteX4" fmla="*/ 0 w 9144000"/>
              <a:gd name="connsiteY4" fmla="*/ 0 h 1905000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9144000 w 9144000"/>
              <a:gd name="connsiteY2" fmla="*/ 332874 h 2237874"/>
              <a:gd name="connsiteX3" fmla="*/ 9144000 w 9144000"/>
              <a:gd name="connsiteY3" fmla="*/ 2237874 h 2237874"/>
              <a:gd name="connsiteX4" fmla="*/ 0 w 9144000"/>
              <a:gd name="connsiteY4" fmla="*/ 2237874 h 2237874"/>
              <a:gd name="connsiteX5" fmla="*/ 0 w 9144000"/>
              <a:gd name="connsiteY5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332874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  <a:gd name="connsiteX0" fmla="*/ 0 w 9144000"/>
              <a:gd name="connsiteY0" fmla="*/ 332874 h 2237874"/>
              <a:gd name="connsiteX1" fmla="*/ 3031958 w 9144000"/>
              <a:gd name="connsiteY1" fmla="*/ 0 h 2237874"/>
              <a:gd name="connsiteX2" fmla="*/ 7988968 w 9144000"/>
              <a:gd name="connsiteY2" fmla="*/ 545432 h 2237874"/>
              <a:gd name="connsiteX3" fmla="*/ 9144000 w 9144000"/>
              <a:gd name="connsiteY3" fmla="*/ 429127 h 2237874"/>
              <a:gd name="connsiteX4" fmla="*/ 9144000 w 9144000"/>
              <a:gd name="connsiteY4" fmla="*/ 2237874 h 2237874"/>
              <a:gd name="connsiteX5" fmla="*/ 0 w 9144000"/>
              <a:gd name="connsiteY5" fmla="*/ 2237874 h 2237874"/>
              <a:gd name="connsiteX6" fmla="*/ 0 w 9144000"/>
              <a:gd name="connsiteY6" fmla="*/ 332874 h 223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237874">
                <a:moveTo>
                  <a:pt x="0" y="332874"/>
                </a:moveTo>
                <a:cubicBezTo>
                  <a:pt x="989263" y="328863"/>
                  <a:pt x="2042695" y="4011"/>
                  <a:pt x="3031958" y="0"/>
                </a:cubicBezTo>
                <a:cubicBezTo>
                  <a:pt x="4646863" y="85558"/>
                  <a:pt x="6374063" y="459874"/>
                  <a:pt x="7988968" y="545432"/>
                </a:cubicBezTo>
                <a:lnTo>
                  <a:pt x="9144000" y="429127"/>
                </a:lnTo>
                <a:lnTo>
                  <a:pt x="9144000" y="2237874"/>
                </a:lnTo>
                <a:lnTo>
                  <a:pt x="0" y="2237874"/>
                </a:lnTo>
                <a:lnTo>
                  <a:pt x="0" y="332874"/>
                </a:lnTo>
                <a:close/>
              </a:path>
            </a:pathLst>
          </a:custGeom>
          <a:solidFill>
            <a:srgbClr val="4CB9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556151-8926-4E3B-9BA4-E875E3D7A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29" y="540238"/>
            <a:ext cx="6934200" cy="56083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A0F9B4D-F08D-4309-8E47-475E98C71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623" y="662790"/>
            <a:ext cx="1353429" cy="13534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D8F2327-103D-4DCA-9D63-DC608EE9B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3626" y="3103605"/>
            <a:ext cx="1353429" cy="13534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6D8F5B6-A54C-4B19-B937-70862529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906" y="2587652"/>
            <a:ext cx="1353429" cy="135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8C68048-50BE-4E8A-B1F5-445D8F962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204" y="2048162"/>
            <a:ext cx="1353429" cy="13534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B54375F-F7B8-4CB2-8FC7-E11E9A32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8382" y="2180357"/>
            <a:ext cx="1353429" cy="1353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5F861D8-FEE2-45C9-AF9E-E9BA2657B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1266048"/>
            <a:ext cx="1353429" cy="13534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68E24D8-6E55-43C7-BE39-523929540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744" y="2139774"/>
            <a:ext cx="1353429" cy="135342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77EC31C-A93E-4C51-9D5A-8168C15B5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447" y="1311934"/>
            <a:ext cx="1353429" cy="1353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D6671CB-53EA-4736-9D8A-916013645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715" y="3116131"/>
            <a:ext cx="1353429" cy="135342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846929F5-8DDD-4F51-BEF3-65A7EF0870E1}"/>
              </a:ext>
            </a:extLst>
          </p:cNvPr>
          <p:cNvSpPr/>
          <p:nvPr/>
        </p:nvSpPr>
        <p:spPr>
          <a:xfrm>
            <a:off x="-228600" y="0"/>
            <a:ext cx="341698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Trò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Hái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quả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F2B561E-4C83-45C4-81E5-E679B164D76A}"/>
              </a:ext>
            </a:extLst>
          </p:cNvPr>
          <p:cNvSpPr txBox="1"/>
          <p:nvPr/>
        </p:nvSpPr>
        <p:spPr>
          <a:xfrm>
            <a:off x="304800" y="5257800"/>
            <a:ext cx="3508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1, 2 .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968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8839200" cy="156966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2.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9601EA2-D527-465E-B29D-7F2C81990D8D}"/>
              </a:ext>
            </a:extLst>
          </p:cNvPr>
          <p:cNvGrpSpPr/>
          <p:nvPr/>
        </p:nvGrpSpPr>
        <p:grpSpPr>
          <a:xfrm>
            <a:off x="5491777" y="2424813"/>
            <a:ext cx="3276600" cy="2220591"/>
            <a:chOff x="5458697" y="2199987"/>
            <a:chExt cx="3276600" cy="22205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1802DF4-F1FC-4ABB-8747-0454F32FEEC1}"/>
                </a:ext>
              </a:extLst>
            </p:cNvPr>
            <p:cNvSpPr/>
            <p:nvPr/>
          </p:nvSpPr>
          <p:spPr>
            <a:xfrm>
              <a:off x="5458697" y="2199987"/>
              <a:ext cx="3276600" cy="2220591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5DE989F-5304-4EE5-BB37-D5CF4C80B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245" y="2260946"/>
              <a:ext cx="1488483" cy="198349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004DEBC-BB6C-4BD4-BD63-01A752CD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5844" y="2349013"/>
              <a:ext cx="1488483" cy="198349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85965-E8D5-4DE2-9AB2-8304741053F0}"/>
              </a:ext>
            </a:extLst>
          </p:cNvPr>
          <p:cNvGrpSpPr/>
          <p:nvPr/>
        </p:nvGrpSpPr>
        <p:grpSpPr>
          <a:xfrm>
            <a:off x="1861185" y="4789263"/>
            <a:ext cx="5421630" cy="1900295"/>
            <a:chOff x="167640" y="1832134"/>
            <a:chExt cx="5421630" cy="19002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DF0C593-369A-42EA-84DF-149A6926AEA4}"/>
                </a:ext>
              </a:extLst>
            </p:cNvPr>
            <p:cNvSpPr/>
            <p:nvPr/>
          </p:nvSpPr>
          <p:spPr>
            <a:xfrm>
              <a:off x="167640" y="1942207"/>
              <a:ext cx="5421630" cy="16746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E56737A-1BEA-4F03-9306-E973DC7AE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07" y="1832134"/>
              <a:ext cx="1524000" cy="18947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BA2A1ED-00A7-4721-A59A-36F8FDA7C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456" y="1837635"/>
              <a:ext cx="1524000" cy="189479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F4CEFA09-91BD-4304-8726-09FF8B2C0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8772" y="1832134"/>
              <a:ext cx="1524000" cy="189479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8A3D44-E985-49C3-96DB-4E60C6A132E2}"/>
              </a:ext>
            </a:extLst>
          </p:cNvPr>
          <p:cNvGrpSpPr/>
          <p:nvPr/>
        </p:nvGrpSpPr>
        <p:grpSpPr>
          <a:xfrm>
            <a:off x="727728" y="2485528"/>
            <a:ext cx="3725082" cy="1886944"/>
            <a:chOff x="849565" y="2137488"/>
            <a:chExt cx="3333749" cy="156966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10426334-F116-4ACE-B144-6E2F3DFE3BB5}"/>
                </a:ext>
              </a:extLst>
            </p:cNvPr>
            <p:cNvSpPr/>
            <p:nvPr/>
          </p:nvSpPr>
          <p:spPr>
            <a:xfrm>
              <a:off x="849565" y="2137488"/>
              <a:ext cx="3333749" cy="15696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42947B10-E644-46A4-AFCB-29BBE4A69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627" y="2215282"/>
              <a:ext cx="1671134" cy="12923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6A245B-FCA2-426A-AE06-9D62E526853C}"/>
              </a:ext>
            </a:extLst>
          </p:cNvPr>
          <p:cNvSpPr txBox="1"/>
          <p:nvPr/>
        </p:nvSpPr>
        <p:spPr>
          <a:xfrm>
            <a:off x="1981200" y="762000"/>
            <a:ext cx="55626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BẠN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0668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2. Chuẩn bị:</a:t>
            </a:r>
            <a:endParaRPr lang="vi-VN" sz="3600" dirty="0">
              <a:solidFill>
                <a:srgbClr val="FF0000"/>
              </a:solidFill>
              <a:latin typeface="+mj-lt"/>
            </a:endParaRPr>
          </a:p>
          <a:p>
            <a:r>
              <a:rPr lang="vi-VN" sz="3600" dirty="0">
                <a:latin typeface="+mj-lt"/>
              </a:rPr>
              <a:t>- Mỗi trẻ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+mj-lt"/>
              </a:rPr>
              <a:t>, 2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600" dirty="0">
                <a:latin typeface="+mj-lt"/>
              </a:rPr>
              <a:t>, 1 bả</a:t>
            </a:r>
            <a:r>
              <a:rPr lang="en-US" sz="3600" dirty="0" err="1">
                <a:latin typeface="+mj-lt"/>
              </a:rPr>
              <a:t>ng</a:t>
            </a:r>
            <a:r>
              <a:rPr lang="vi-VN" sz="3600" dirty="0">
                <a:latin typeface="+mj-lt"/>
              </a:rPr>
              <a:t>, thẻ số 1,2.</a:t>
            </a:r>
          </a:p>
          <a:p>
            <a:r>
              <a:rPr lang="vi-VN" sz="3600" dirty="0">
                <a:latin typeface="+mj-lt"/>
              </a:rPr>
              <a:t>- Đồ dùng có số lượng 2.</a:t>
            </a:r>
          </a:p>
          <a:p>
            <a:pPr>
              <a:buFontTx/>
              <a:buChar char="-"/>
            </a:pPr>
            <a:r>
              <a:rPr lang="vi-VN" sz="3600" dirty="0">
                <a:latin typeface="+mj-lt"/>
              </a:rPr>
              <a:t>Nhạc.</a:t>
            </a:r>
          </a:p>
          <a:p>
            <a:r>
              <a:rPr lang="vi-VN" sz="3600" dirty="0">
                <a:latin typeface="+mj-lt"/>
              </a:rPr>
              <a:t>.</a:t>
            </a:r>
          </a:p>
          <a:p>
            <a:endParaRPr lang="vi-VN" sz="3600" dirty="0"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76400" y="1015038"/>
            <a:ext cx="5341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Trẻ Và cô hát bài :Tập Đếm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7823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xmlns="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5AE737-E0E1-44C6-AA57-F74269BA8DE7}"/>
              </a:ext>
            </a:extLst>
          </p:cNvPr>
          <p:cNvSpPr txBox="1"/>
          <p:nvPr/>
        </p:nvSpPr>
        <p:spPr>
          <a:xfrm>
            <a:off x="685800" y="1905000"/>
            <a:ext cx="8153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!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647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7442" y="2180897"/>
            <a:ext cx="4729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Trò Chơi: Bé Tài Giỏi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59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90600" y="1828800"/>
            <a:ext cx="2895600" cy="2286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1900" y="1959429"/>
            <a:ext cx="2352675" cy="1988213"/>
          </a:xfrm>
          <a:prstGeom prst="round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800600" y="1981200"/>
            <a:ext cx="3581400" cy="1981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2057400"/>
            <a:ext cx="1352550" cy="1741920"/>
          </a:xfrm>
          <a:prstGeom prst="rect">
            <a:avLst/>
          </a:prstGeom>
        </p:spPr>
      </p:pic>
      <p:pic>
        <p:nvPicPr>
          <p:cNvPr id="28" name="Picture 27" descr="images__5_-removebg-previe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981200"/>
            <a:ext cx="1352550" cy="1741920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1900177" y="4343400"/>
            <a:ext cx="5567423" cy="2133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4722326"/>
            <a:ext cx="2569580" cy="1524014"/>
          </a:xfrm>
          <a:prstGeom prst="rect">
            <a:avLst/>
          </a:prstGeom>
        </p:spPr>
      </p:pic>
      <p:pic>
        <p:nvPicPr>
          <p:cNvPr id="37" name="Picture 36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6344" y="4722326"/>
            <a:ext cx="2569580" cy="1524014"/>
          </a:xfrm>
          <a:prstGeom prst="rect">
            <a:avLst/>
          </a:prstGeom>
        </p:spPr>
      </p:pic>
      <p:pic>
        <p:nvPicPr>
          <p:cNvPr id="26" name="Picture 25" descr="orange-png-clipart-5a230378bd5465.0461253115122440887755-removebg-preview (1)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5266" y="4722326"/>
            <a:ext cx="2569580" cy="152401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4800" y="31242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382000" y="2971800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295400" y="502920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743200" y="2304264"/>
            <a:ext cx="3962400" cy="31059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128-1288044_bananas-transparent-cliparts-banana-png-png-download-removebg-pre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1594" y="2434893"/>
            <a:ext cx="3219450" cy="2720712"/>
          </a:xfrm>
          <a:prstGeom prst="round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828800" y="3599664"/>
            <a:ext cx="489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644</Words>
  <Application>Microsoft Office PowerPoint</Application>
  <PresentationFormat>On-screen Show (4:3)</PresentationFormat>
  <Paragraphs>279</Paragraphs>
  <Slides>24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</cp:lastModifiedBy>
  <cp:revision>121</cp:revision>
  <dcterms:created xsi:type="dcterms:W3CDTF">2021-08-26T02:44:32Z</dcterms:created>
  <dcterms:modified xsi:type="dcterms:W3CDTF">2021-10-24T02:16:16Z</dcterms:modified>
</cp:coreProperties>
</file>