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2" r:id="rId6"/>
    <p:sldId id="265" r:id="rId7"/>
    <p:sldId id="266" r:id="rId8"/>
    <p:sldId id="267" r:id="rId9"/>
    <p:sldId id="269" r:id="rId10"/>
    <p:sldId id="281" r:id="rId11"/>
    <p:sldId id="273" r:id="rId12"/>
    <p:sldId id="285" r:id="rId13"/>
    <p:sldId id="270" r:id="rId14"/>
    <p:sldId id="282" r:id="rId15"/>
    <p:sldId id="275" r:id="rId16"/>
    <p:sldId id="284" r:id="rId17"/>
    <p:sldId id="277" r:id="rId18"/>
    <p:sldId id="278" r:id="rId19"/>
    <p:sldId id="279" r:id="rId20"/>
    <p:sldId id="280"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xample-Laptop" initials="E" lastIdx="1" clrIdx="0">
    <p:extLst>
      <p:ext uri="{19B8F6BF-5375-455C-9EA6-DF929625EA0E}">
        <p15:presenceInfo xmlns:p15="http://schemas.microsoft.com/office/powerpoint/2012/main" userId="Example-Lapto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E80C8A"/>
    <a:srgbClr val="CC0066"/>
    <a:srgbClr val="E44CE4"/>
    <a:srgbClr val="008000"/>
    <a:srgbClr val="0000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FF5228-EC74-4884-84F8-7D397BA57DA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99953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F5228-EC74-4884-84F8-7D397BA57DA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136833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F5228-EC74-4884-84F8-7D397BA57DA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10368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F5228-EC74-4884-84F8-7D397BA57DA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411046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FF5228-EC74-4884-84F8-7D397BA57DA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46177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FF5228-EC74-4884-84F8-7D397BA57DA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343102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FF5228-EC74-4884-84F8-7D397BA57DA2}"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333873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F5228-EC74-4884-84F8-7D397BA57DA2}"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403484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F5228-EC74-4884-84F8-7D397BA57DA2}"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132786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FF5228-EC74-4884-84F8-7D397BA57DA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78062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FF5228-EC74-4884-84F8-7D397BA57DA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353264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F5228-EC74-4884-84F8-7D397BA57DA2}" type="datetimeFigureOut">
              <a:rPr lang="en-US" smtClean="0"/>
              <a:t>11/10/2020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FAC96-6E92-493C-9CA9-FCC1F94DB04C}" type="slidenum">
              <a:rPr lang="en-US" smtClean="0"/>
              <a:t>‹#›</a:t>
            </a:fld>
            <a:endParaRPr lang="en-US"/>
          </a:p>
        </p:txBody>
      </p:sp>
    </p:spTree>
    <p:extLst>
      <p:ext uri="{BB962C8B-B14F-4D97-AF65-F5344CB8AC3E}">
        <p14:creationId xmlns:p14="http://schemas.microsoft.com/office/powerpoint/2010/main" val="1986504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74" y="2865"/>
            <a:ext cx="11760926" cy="6858000"/>
          </a:xfrm>
          <a:prstGeom prst="rect">
            <a:avLst/>
          </a:prstGeom>
        </p:spPr>
      </p:pic>
      <p:sp>
        <p:nvSpPr>
          <p:cNvPr id="5" name="TextBox 4"/>
          <p:cNvSpPr txBox="1"/>
          <p:nvPr/>
        </p:nvSpPr>
        <p:spPr>
          <a:xfrm>
            <a:off x="3069772" y="535578"/>
            <a:ext cx="6335486" cy="646331"/>
          </a:xfrm>
          <a:prstGeom prst="rect">
            <a:avLst/>
          </a:prstGeom>
          <a:noFill/>
        </p:spPr>
        <p:txBody>
          <a:bodyPr wrap="square" rtlCol="0">
            <a:spAutoFit/>
          </a:bodyPr>
          <a:lstStyle/>
          <a:p>
            <a:pPr algn="ctr"/>
            <a:r>
              <a:rPr lang="en-US" b="1" dirty="0" smtClean="0">
                <a:solidFill>
                  <a:srgbClr val="000099"/>
                </a:solidFill>
              </a:rPr>
              <a:t>PHÒNG GIÁO DỤC VÀ ĐÀO TẠO QUẬN LONG BIÊN</a:t>
            </a:r>
          </a:p>
          <a:p>
            <a:pPr algn="ctr"/>
            <a:r>
              <a:rPr lang="en-US" b="1" dirty="0" smtClean="0">
                <a:solidFill>
                  <a:srgbClr val="000099"/>
                </a:solidFill>
              </a:rPr>
              <a:t>TRƯỜNG MẦM  NON HOA SỮA</a:t>
            </a:r>
            <a:endParaRPr lang="en-US" b="1" dirty="0">
              <a:solidFill>
                <a:srgbClr val="000099"/>
              </a:solidFill>
            </a:endParaRPr>
          </a:p>
        </p:txBody>
      </p:sp>
      <p:sp>
        <p:nvSpPr>
          <p:cNvPr id="6" name="TextBox 5"/>
          <p:cNvSpPr txBox="1"/>
          <p:nvPr/>
        </p:nvSpPr>
        <p:spPr>
          <a:xfrm>
            <a:off x="3755571" y="2052429"/>
            <a:ext cx="5120640" cy="584775"/>
          </a:xfrm>
          <a:prstGeom prst="rect">
            <a:avLst/>
          </a:prstGeom>
          <a:noFill/>
        </p:spPr>
        <p:txBody>
          <a:bodyPr wrap="square" rtlCol="0">
            <a:spAutoFit/>
          </a:bodyPr>
          <a:lstStyle/>
          <a:p>
            <a:r>
              <a:rPr lang="en-US" sz="3200" b="1" dirty="0" smtClean="0">
                <a:solidFill>
                  <a:srgbClr val="FF0000"/>
                </a:solidFill>
                <a:latin typeface="Segoe Script" panose="030B0504020000000003" pitchFamily="66" charset="0"/>
              </a:rPr>
              <a:t>BÀI THUYẾT TRÌNH</a:t>
            </a:r>
            <a:endParaRPr lang="en-US" sz="3200" b="1" dirty="0">
              <a:solidFill>
                <a:srgbClr val="FF0000"/>
              </a:solidFill>
              <a:latin typeface="Segoe Script" panose="030B0504020000000003" pitchFamily="66" charset="0"/>
            </a:endParaRPr>
          </a:p>
        </p:txBody>
      </p:sp>
      <p:sp>
        <p:nvSpPr>
          <p:cNvPr id="7" name="TextBox 6"/>
          <p:cNvSpPr txBox="1"/>
          <p:nvPr/>
        </p:nvSpPr>
        <p:spPr>
          <a:xfrm>
            <a:off x="1358536" y="2666912"/>
            <a:ext cx="10202092" cy="1077218"/>
          </a:xfrm>
          <a:prstGeom prst="rect">
            <a:avLst/>
          </a:prstGeom>
          <a:noFill/>
        </p:spPr>
        <p:txBody>
          <a:bodyPr wrap="square" rtlCol="0">
            <a:spAutoFit/>
          </a:bodyPr>
          <a:lstStyle/>
          <a:p>
            <a:pPr algn="ctr"/>
            <a:r>
              <a:rPr lang="pt-BR" sz="3200" b="1" dirty="0">
                <a:solidFill>
                  <a:srgbClr val="006600"/>
                </a:solidFill>
                <a:latin typeface="Times New Roman" panose="02020603050405020304" pitchFamily="18" charset="0"/>
                <a:ea typeface="Calibri" panose="020F0502020204030204" pitchFamily="34" charset="0"/>
              </a:rPr>
              <a:t>“</a:t>
            </a:r>
            <a:r>
              <a:rPr lang="pt-BR" sz="3200" b="1" i="1" dirty="0">
                <a:solidFill>
                  <a:srgbClr val="006600"/>
                </a:solidFill>
                <a:latin typeface="Times New Roman" panose="02020603050405020304" pitchFamily="18" charset="0"/>
                <a:ea typeface="Calibri" panose="020F0502020204030204" pitchFamily="34" charset="0"/>
              </a:rPr>
              <a:t>Một số kinh nghiệm rèn luyện nề nếp trong sinh hoạt hàng ngày cho trẻ  24 -36 tháng’’</a:t>
            </a:r>
            <a:endParaRPr lang="en-US" sz="2800" b="1" dirty="0">
              <a:solidFill>
                <a:srgbClr val="006600"/>
              </a:solidFill>
            </a:endParaRPr>
          </a:p>
        </p:txBody>
      </p:sp>
      <p:sp>
        <p:nvSpPr>
          <p:cNvPr id="9" name="TextBox 8"/>
          <p:cNvSpPr txBox="1"/>
          <p:nvPr/>
        </p:nvSpPr>
        <p:spPr>
          <a:xfrm>
            <a:off x="3755571" y="4519485"/>
            <a:ext cx="5408023" cy="461665"/>
          </a:xfrm>
          <a:prstGeom prst="rect">
            <a:avLst/>
          </a:prstGeom>
          <a:noFill/>
        </p:spPr>
        <p:txBody>
          <a:bodyPr wrap="square" rtlCol="0">
            <a:spAutoFit/>
          </a:bodyPr>
          <a:lstStyle/>
          <a:p>
            <a:r>
              <a:rPr lang="en-US" sz="2400" b="1" dirty="0" err="1" smtClean="0">
                <a:solidFill>
                  <a:srgbClr val="000099"/>
                </a:solidFill>
              </a:rPr>
              <a:t>Giáo</a:t>
            </a:r>
            <a:r>
              <a:rPr lang="en-US" sz="2400" b="1" dirty="0" smtClean="0">
                <a:solidFill>
                  <a:srgbClr val="000099"/>
                </a:solidFill>
              </a:rPr>
              <a:t> </a:t>
            </a:r>
            <a:r>
              <a:rPr lang="en-US" sz="2400" b="1" dirty="0" err="1" smtClean="0">
                <a:solidFill>
                  <a:srgbClr val="000099"/>
                </a:solidFill>
              </a:rPr>
              <a:t>viên</a:t>
            </a:r>
            <a:r>
              <a:rPr lang="en-US" sz="2400" b="1" dirty="0" smtClean="0">
                <a:solidFill>
                  <a:srgbClr val="000099"/>
                </a:solidFill>
              </a:rPr>
              <a:t>: Vũ Thu </a:t>
            </a:r>
            <a:r>
              <a:rPr lang="en-US" sz="2400" b="1" dirty="0" err="1" smtClean="0">
                <a:solidFill>
                  <a:srgbClr val="000099"/>
                </a:solidFill>
              </a:rPr>
              <a:t>Hằng</a:t>
            </a:r>
            <a:r>
              <a:rPr lang="en-US" sz="2400" b="1" dirty="0" smtClean="0">
                <a:solidFill>
                  <a:srgbClr val="000099"/>
                </a:solidFill>
              </a:rPr>
              <a:t> </a:t>
            </a:r>
            <a:endParaRPr lang="en-US" sz="2400" b="1" dirty="0">
              <a:solidFill>
                <a:srgbClr val="000099"/>
              </a:solidFill>
            </a:endParaRPr>
          </a:p>
        </p:txBody>
      </p:sp>
      <p:sp>
        <p:nvSpPr>
          <p:cNvPr id="10" name="TextBox 9"/>
          <p:cNvSpPr txBox="1"/>
          <p:nvPr/>
        </p:nvSpPr>
        <p:spPr>
          <a:xfrm>
            <a:off x="3755571" y="4967957"/>
            <a:ext cx="4284617" cy="461665"/>
          </a:xfrm>
          <a:prstGeom prst="rect">
            <a:avLst/>
          </a:prstGeom>
          <a:noFill/>
        </p:spPr>
        <p:txBody>
          <a:bodyPr wrap="square" rtlCol="0">
            <a:spAutoFit/>
          </a:bodyPr>
          <a:lstStyle/>
          <a:p>
            <a:r>
              <a:rPr lang="en-US" sz="2400" b="1" dirty="0" err="1" smtClean="0">
                <a:solidFill>
                  <a:srgbClr val="000099"/>
                </a:solidFill>
              </a:rPr>
              <a:t>Lớp</a:t>
            </a:r>
            <a:r>
              <a:rPr lang="en-US" sz="2400" b="1" dirty="0" smtClean="0">
                <a:solidFill>
                  <a:srgbClr val="000099"/>
                </a:solidFill>
              </a:rPr>
              <a:t>: </a:t>
            </a:r>
            <a:r>
              <a:rPr lang="en-US" sz="2400" b="1" dirty="0" err="1" smtClean="0">
                <a:solidFill>
                  <a:srgbClr val="000099"/>
                </a:solidFill>
              </a:rPr>
              <a:t>Nha</a:t>
            </a:r>
            <a:r>
              <a:rPr lang="en-US" sz="2400" b="1" dirty="0" smtClean="0">
                <a:solidFill>
                  <a:srgbClr val="000099"/>
                </a:solidFill>
              </a:rPr>
              <a:t>̀ Trẻ D1</a:t>
            </a:r>
            <a:endParaRPr lang="en-US" sz="2400" b="1" dirty="0">
              <a:solidFill>
                <a:srgbClr val="000099"/>
              </a:solidFill>
            </a:endParaRPr>
          </a:p>
        </p:txBody>
      </p:sp>
      <p:sp>
        <p:nvSpPr>
          <p:cNvPr id="11" name="TextBox 10"/>
          <p:cNvSpPr txBox="1"/>
          <p:nvPr/>
        </p:nvSpPr>
        <p:spPr>
          <a:xfrm>
            <a:off x="3304903" y="5769501"/>
            <a:ext cx="4506686" cy="369332"/>
          </a:xfrm>
          <a:prstGeom prst="rect">
            <a:avLst/>
          </a:prstGeom>
          <a:noFill/>
        </p:spPr>
        <p:txBody>
          <a:bodyPr wrap="square" rtlCol="0">
            <a:spAutoFit/>
          </a:bodyPr>
          <a:lstStyle/>
          <a:p>
            <a:pPr algn="ctr"/>
            <a:r>
              <a:rPr lang="en-US" b="1" dirty="0" smtClean="0">
                <a:solidFill>
                  <a:srgbClr val="000099"/>
                </a:solidFill>
              </a:rPr>
              <a:t>NĂM HỌC 2020 - 2021</a:t>
            </a:r>
            <a:endParaRPr lang="en-US" b="1" dirty="0">
              <a:solidFill>
                <a:srgbClr val="000099"/>
              </a:solidFill>
            </a:endParaRPr>
          </a:p>
        </p:txBody>
      </p:sp>
    </p:spTree>
    <p:extLst>
      <p:ext uri="{BB962C8B-B14F-4D97-AF65-F5344CB8AC3E}">
        <p14:creationId xmlns:p14="http://schemas.microsoft.com/office/powerpoint/2010/main" val="308737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48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430" y="249382"/>
            <a:ext cx="4572000" cy="61364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4750320" y="0"/>
            <a:ext cx="299805" cy="6858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5164" y="249382"/>
            <a:ext cx="5548745" cy="6136429"/>
          </a:xfrm>
          <a:prstGeom prst="rect">
            <a:avLst/>
          </a:prstGeom>
        </p:spPr>
      </p:pic>
    </p:spTree>
    <p:extLst>
      <p:ext uri="{BB962C8B-B14F-4D97-AF65-F5344CB8AC3E}">
        <p14:creationId xmlns:p14="http://schemas.microsoft.com/office/powerpoint/2010/main" val="1571143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817"/>
            <a:ext cx="12192000" cy="6858000"/>
          </a:xfrm>
          <a:prstGeom prst="rect">
            <a:avLst/>
          </a:prstGeom>
        </p:spPr>
      </p:pic>
      <p:sp>
        <p:nvSpPr>
          <p:cNvPr id="3" name="Oval Callout 2"/>
          <p:cNvSpPr/>
          <p:nvPr/>
        </p:nvSpPr>
        <p:spPr>
          <a:xfrm>
            <a:off x="3552712" y="0"/>
            <a:ext cx="6710082" cy="1169894"/>
          </a:xfrm>
          <a:prstGeom prst="wedgeEllipseCallout">
            <a:avLst/>
          </a:prstGeom>
          <a:solidFill>
            <a:schemeClr val="accent2">
              <a:lumMod val="40000"/>
              <a:lumOff val="60000"/>
            </a:schemeClr>
          </a:solidFill>
          <a:ln>
            <a:solidFill>
              <a:srgbClr val="CC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i="1" dirty="0" smtClean="0">
                <a:solidFill>
                  <a:srgbClr val="006600"/>
                </a:solidFill>
              </a:rPr>
              <a:t>3.2. </a:t>
            </a:r>
            <a:r>
              <a:rPr lang="en-US" sz="2000" b="1" i="1" dirty="0" err="1" smtClean="0">
                <a:solidFill>
                  <a:srgbClr val="006600"/>
                </a:solidFill>
              </a:rPr>
              <a:t>Biện</a:t>
            </a:r>
            <a:r>
              <a:rPr lang="en-US" sz="2000" b="1" i="1" dirty="0" smtClean="0">
                <a:solidFill>
                  <a:srgbClr val="006600"/>
                </a:solidFill>
              </a:rPr>
              <a:t> </a:t>
            </a:r>
            <a:r>
              <a:rPr lang="en-US" sz="2000" b="1" i="1" dirty="0" err="1" smtClean="0">
                <a:solidFill>
                  <a:srgbClr val="006600"/>
                </a:solidFill>
              </a:rPr>
              <a:t>pháp</a:t>
            </a:r>
            <a:r>
              <a:rPr lang="en-US" sz="2000" b="1" i="1" dirty="0" smtClean="0">
                <a:solidFill>
                  <a:srgbClr val="006600"/>
                </a:solidFill>
              </a:rPr>
              <a:t> 2:</a:t>
            </a:r>
            <a:r>
              <a:rPr lang="en-US" i="1" dirty="0"/>
              <a:t>Phân </a:t>
            </a:r>
            <a:r>
              <a:rPr lang="en-US" i="1" dirty="0" err="1"/>
              <a:t>nhóm</a:t>
            </a:r>
            <a:r>
              <a:rPr lang="en-US" i="1" dirty="0"/>
              <a:t> </a:t>
            </a:r>
            <a:r>
              <a:rPr lang="en-US" i="1" dirty="0" err="1"/>
              <a:t>theo</a:t>
            </a:r>
            <a:r>
              <a:rPr lang="en-US" i="1" dirty="0"/>
              <a:t> </a:t>
            </a:r>
            <a:r>
              <a:rPr lang="en-US" i="1" dirty="0" err="1"/>
              <a:t>đặc</a:t>
            </a:r>
            <a:r>
              <a:rPr lang="en-US" i="1" dirty="0"/>
              <a:t> </a:t>
            </a:r>
            <a:r>
              <a:rPr lang="en-US" i="1" dirty="0" err="1"/>
              <a:t>điểm</a:t>
            </a:r>
            <a:r>
              <a:rPr lang="en-US" i="1" dirty="0"/>
              <a:t> </a:t>
            </a:r>
            <a:r>
              <a:rPr lang="en-US" i="1" dirty="0" err="1"/>
              <a:t>tâm</a:t>
            </a:r>
            <a:r>
              <a:rPr lang="en-US" i="1" dirty="0"/>
              <a:t> </a:t>
            </a:r>
            <a:r>
              <a:rPr lang="en-US" i="1" dirty="0" err="1"/>
              <a:t>sinh</a:t>
            </a:r>
            <a:r>
              <a:rPr lang="en-US" i="1" dirty="0"/>
              <a:t> </a:t>
            </a:r>
            <a:r>
              <a:rPr lang="en-US" i="1" dirty="0" err="1"/>
              <a:t>ly</a:t>
            </a:r>
            <a:r>
              <a:rPr lang="en-US" i="1" dirty="0"/>
              <a:t>́ </a:t>
            </a:r>
            <a:r>
              <a:rPr lang="en-US" i="1" dirty="0" err="1"/>
              <a:t>của</a:t>
            </a:r>
            <a:r>
              <a:rPr lang="en-US" i="1" dirty="0"/>
              <a:t> </a:t>
            </a:r>
            <a:r>
              <a:rPr lang="en-US" i="1" dirty="0" err="1"/>
              <a:t>tre</a:t>
            </a:r>
            <a:r>
              <a:rPr lang="en-US" i="1" dirty="0"/>
              <a:t>̉:</a:t>
            </a:r>
            <a:r>
              <a:rPr lang="en-US" sz="2000" b="1" i="1" dirty="0" smtClean="0">
                <a:solidFill>
                  <a:srgbClr val="006600"/>
                </a:solidFill>
              </a:rPr>
              <a:t> </a:t>
            </a:r>
            <a:endParaRPr lang="en-US" dirty="0">
              <a:solidFill>
                <a:srgbClr val="006600"/>
              </a:solidFill>
            </a:endParaRPr>
          </a:p>
        </p:txBody>
      </p:sp>
      <p:sp>
        <p:nvSpPr>
          <p:cNvPr id="4" name="TextBox 3"/>
          <p:cNvSpPr txBox="1"/>
          <p:nvPr/>
        </p:nvSpPr>
        <p:spPr>
          <a:xfrm>
            <a:off x="326571" y="1534230"/>
            <a:ext cx="11665132" cy="369332"/>
          </a:xfrm>
          <a:prstGeom prst="rect">
            <a:avLst/>
          </a:prstGeom>
          <a:noFill/>
        </p:spPr>
        <p:txBody>
          <a:bodyPr wrap="square" rtlCol="0">
            <a:spAutoFit/>
          </a:bodyPr>
          <a:lstStyle/>
          <a:p>
            <a:pPr algn="just"/>
            <a:r>
              <a:rPr lang="en-US" dirty="0" smtClean="0"/>
              <a:t>	</a:t>
            </a:r>
            <a:endParaRPr lang="en-US" dirty="0"/>
          </a:p>
        </p:txBody>
      </p:sp>
      <p:sp>
        <p:nvSpPr>
          <p:cNvPr id="5" name="Rectangle 4"/>
          <p:cNvSpPr/>
          <p:nvPr/>
        </p:nvSpPr>
        <p:spPr>
          <a:xfrm>
            <a:off x="1104406" y="2274838"/>
            <a:ext cx="10236530" cy="523220"/>
          </a:xfrm>
          <a:prstGeom prst="rect">
            <a:avLst/>
          </a:prstGeom>
        </p:spPr>
        <p:txBody>
          <a:bodyPr wrap="square">
            <a:spAutoFit/>
          </a:bodyPr>
          <a:lstStyle/>
          <a:p>
            <a:pPr algn="just"/>
            <a:r>
              <a:rPr lang="en-US" sz="2800" dirty="0" smtClean="0">
                <a:solidFill>
                  <a:srgbClr val="0000FF"/>
                </a:solidFill>
                <a:latin typeface="Times New Roman" panose="02020603050405020304" pitchFamily="18" charset="0"/>
                <a:ea typeface="Times New Roman" panose="02020603050405020304" pitchFamily="18" charset="0"/>
              </a:rPr>
              <a:t>	</a:t>
            </a:r>
            <a:endParaRPr lang="en-US" sz="2800" dirty="0">
              <a:solidFill>
                <a:srgbClr val="0000FF"/>
              </a:solidFill>
            </a:endParaRPr>
          </a:p>
        </p:txBody>
      </p:sp>
      <p:sp>
        <p:nvSpPr>
          <p:cNvPr id="6" name="Rectangle 5"/>
          <p:cNvSpPr/>
          <p:nvPr/>
        </p:nvSpPr>
        <p:spPr>
          <a:xfrm>
            <a:off x="1104406" y="1534230"/>
            <a:ext cx="9985625" cy="3693319"/>
          </a:xfrm>
          <a:prstGeom prst="rect">
            <a:avLst/>
          </a:prstGeom>
        </p:spPr>
        <p:txBody>
          <a:bodyPr wrap="square">
            <a:spAutoFit/>
          </a:bodyPr>
          <a:lstStyle/>
          <a:p>
            <a:r>
              <a:rPr lang="en-US" dirty="0" err="1"/>
              <a:t>Bên</a:t>
            </a:r>
            <a:r>
              <a:rPr lang="en-US" dirty="0"/>
              <a:t> </a:t>
            </a:r>
            <a:r>
              <a:rPr lang="en-US" dirty="0" err="1"/>
              <a:t>cạnh</a:t>
            </a:r>
            <a:r>
              <a:rPr lang="en-US" dirty="0"/>
              <a:t> </a:t>
            </a:r>
            <a:r>
              <a:rPr lang="en-US" dirty="0" err="1"/>
              <a:t>việc</a:t>
            </a:r>
            <a:r>
              <a:rPr lang="en-US" dirty="0"/>
              <a:t> </a:t>
            </a:r>
            <a:r>
              <a:rPr lang="en-US" dirty="0" err="1"/>
              <a:t>nâng</a:t>
            </a:r>
            <a:r>
              <a:rPr lang="en-US" dirty="0"/>
              <a:t> </a:t>
            </a:r>
            <a:r>
              <a:rPr lang="en-US" dirty="0" err="1"/>
              <a:t>cao</a:t>
            </a:r>
            <a:r>
              <a:rPr lang="en-US" dirty="0"/>
              <a:t> </a:t>
            </a:r>
            <a:r>
              <a:rPr lang="en-US" dirty="0" err="1"/>
              <a:t>trình</a:t>
            </a:r>
            <a:r>
              <a:rPr lang="en-US" dirty="0"/>
              <a:t> </a:t>
            </a:r>
            <a:r>
              <a:rPr lang="en-US" dirty="0" err="1"/>
              <a:t>độ</a:t>
            </a:r>
            <a:r>
              <a:rPr lang="en-US" dirty="0"/>
              <a:t> </a:t>
            </a:r>
            <a:r>
              <a:rPr lang="en-US" dirty="0" err="1"/>
              <a:t>chuyên</a:t>
            </a:r>
            <a:r>
              <a:rPr lang="en-US" dirty="0"/>
              <a:t> </a:t>
            </a:r>
            <a:r>
              <a:rPr lang="en-US" dirty="0" err="1"/>
              <a:t>môn</a:t>
            </a:r>
            <a:r>
              <a:rPr lang="en-US" dirty="0"/>
              <a:t> </a:t>
            </a:r>
            <a:r>
              <a:rPr lang="en-US" dirty="0" err="1"/>
              <a:t>nhanh</a:t>
            </a:r>
            <a:r>
              <a:rPr lang="en-US" dirty="0"/>
              <a:t> </a:t>
            </a:r>
            <a:r>
              <a:rPr lang="en-US" dirty="0" err="1"/>
              <a:t>chóng</a:t>
            </a:r>
            <a:r>
              <a:rPr lang="en-US" dirty="0"/>
              <a:t> </a:t>
            </a:r>
            <a:r>
              <a:rPr lang="en-US" dirty="0" err="1"/>
              <a:t>đưa</a:t>
            </a:r>
            <a:r>
              <a:rPr lang="en-US" dirty="0"/>
              <a:t> </a:t>
            </a:r>
            <a:r>
              <a:rPr lang="en-US" dirty="0" err="1"/>
              <a:t>trẻ</a:t>
            </a:r>
            <a:r>
              <a:rPr lang="en-US" dirty="0"/>
              <a:t> </a:t>
            </a:r>
            <a:r>
              <a:rPr lang="en-US" dirty="0" err="1"/>
              <a:t>vào</a:t>
            </a:r>
            <a:r>
              <a:rPr lang="en-US" dirty="0"/>
              <a:t> </a:t>
            </a:r>
            <a:r>
              <a:rPr lang="en-US" dirty="0" err="1"/>
              <a:t>chương</a:t>
            </a:r>
            <a:r>
              <a:rPr lang="en-US" dirty="0"/>
              <a:t> </a:t>
            </a:r>
            <a:r>
              <a:rPr lang="en-US" dirty="0" err="1"/>
              <a:t>trình</a:t>
            </a:r>
            <a:r>
              <a:rPr lang="en-US" dirty="0"/>
              <a:t> </a:t>
            </a:r>
            <a:r>
              <a:rPr lang="en-US" dirty="0" err="1"/>
              <a:t>chăm</a:t>
            </a:r>
            <a:r>
              <a:rPr lang="en-US" dirty="0"/>
              <a:t> </a:t>
            </a:r>
            <a:r>
              <a:rPr lang="en-US" dirty="0" err="1"/>
              <a:t>sóc</a:t>
            </a:r>
            <a:r>
              <a:rPr lang="en-US" dirty="0"/>
              <a:t> </a:t>
            </a:r>
            <a:r>
              <a:rPr lang="en-US" dirty="0" err="1"/>
              <a:t>giáo</a:t>
            </a:r>
            <a:r>
              <a:rPr lang="en-US" dirty="0"/>
              <a:t> </a:t>
            </a:r>
            <a:r>
              <a:rPr lang="en-US" dirty="0" err="1"/>
              <a:t>dục</a:t>
            </a:r>
            <a:r>
              <a:rPr lang="en-US" dirty="0"/>
              <a:t> </a:t>
            </a:r>
            <a:r>
              <a:rPr lang="en-US" dirty="0" err="1"/>
              <a:t>là</a:t>
            </a:r>
            <a:r>
              <a:rPr lang="en-US" dirty="0"/>
              <a:t> </a:t>
            </a:r>
            <a:r>
              <a:rPr lang="en-US" dirty="0" err="1"/>
              <a:t>vấn</a:t>
            </a:r>
            <a:r>
              <a:rPr lang="en-US" dirty="0"/>
              <a:t> </a:t>
            </a:r>
            <a:r>
              <a:rPr lang="en-US" dirty="0" err="1"/>
              <a:t>đề</a:t>
            </a:r>
            <a:r>
              <a:rPr lang="en-US" dirty="0"/>
              <a:t> </a:t>
            </a:r>
            <a:r>
              <a:rPr lang="en-US" dirty="0" err="1"/>
              <a:t>trọng</a:t>
            </a:r>
            <a:r>
              <a:rPr lang="en-US" dirty="0"/>
              <a:t> </a:t>
            </a:r>
            <a:r>
              <a:rPr lang="en-US" dirty="0" err="1"/>
              <a:t>tâm</a:t>
            </a:r>
            <a:r>
              <a:rPr lang="en-US" dirty="0"/>
              <a:t>. </a:t>
            </a:r>
            <a:r>
              <a:rPr lang="en-US" dirty="0" err="1"/>
              <a:t>Thì</a:t>
            </a:r>
            <a:r>
              <a:rPr lang="en-US" dirty="0"/>
              <a:t> </a:t>
            </a:r>
            <a:r>
              <a:rPr lang="en-US" dirty="0" err="1"/>
              <a:t>vấn</a:t>
            </a:r>
            <a:r>
              <a:rPr lang="en-US" dirty="0"/>
              <a:t> </a:t>
            </a:r>
            <a:r>
              <a:rPr lang="en-US" dirty="0" err="1"/>
              <a:t>đề</a:t>
            </a:r>
            <a:r>
              <a:rPr lang="en-US" dirty="0"/>
              <a:t> </a:t>
            </a:r>
            <a:r>
              <a:rPr lang="en-US" dirty="0" err="1"/>
              <a:t>cô</a:t>
            </a:r>
            <a:r>
              <a:rPr lang="en-US" dirty="0"/>
              <a:t> </a:t>
            </a:r>
            <a:r>
              <a:rPr lang="en-US" dirty="0" err="1"/>
              <a:t>giáo</a:t>
            </a:r>
            <a:r>
              <a:rPr lang="en-US" dirty="0"/>
              <a:t> </a:t>
            </a:r>
            <a:r>
              <a:rPr lang="en-US" dirty="0" err="1"/>
              <a:t>phải</a:t>
            </a:r>
            <a:r>
              <a:rPr lang="en-US" dirty="0"/>
              <a:t> </a:t>
            </a:r>
            <a:r>
              <a:rPr lang="en-US" dirty="0" err="1"/>
              <a:t>nắm</a:t>
            </a:r>
            <a:r>
              <a:rPr lang="en-US" dirty="0"/>
              <a:t> </a:t>
            </a:r>
            <a:r>
              <a:rPr lang="en-US" dirty="0" err="1"/>
              <a:t>rõ</a:t>
            </a:r>
            <a:r>
              <a:rPr lang="en-US" dirty="0"/>
              <a:t> </a:t>
            </a:r>
            <a:r>
              <a:rPr lang="en-US" dirty="0" err="1"/>
              <a:t>đặc</a:t>
            </a:r>
            <a:r>
              <a:rPr lang="en-US" dirty="0"/>
              <a:t> </a:t>
            </a:r>
            <a:r>
              <a:rPr lang="en-US" dirty="0" err="1"/>
              <a:t>điểm</a:t>
            </a:r>
            <a:r>
              <a:rPr lang="en-US" dirty="0"/>
              <a:t> </a:t>
            </a:r>
            <a:r>
              <a:rPr lang="en-US" dirty="0" err="1"/>
              <a:t>tâm</a:t>
            </a:r>
            <a:r>
              <a:rPr lang="en-US" dirty="0"/>
              <a:t> </a:t>
            </a:r>
            <a:r>
              <a:rPr lang="en-US" dirty="0" err="1"/>
              <a:t>sinh</a:t>
            </a:r>
            <a:r>
              <a:rPr lang="en-US" dirty="0"/>
              <a:t> </a:t>
            </a:r>
            <a:r>
              <a:rPr lang="en-US" dirty="0" err="1"/>
              <a:t>lý</a:t>
            </a:r>
            <a:r>
              <a:rPr lang="en-US" dirty="0"/>
              <a:t> </a:t>
            </a:r>
            <a:r>
              <a:rPr lang="en-US" dirty="0" err="1"/>
              <a:t>của</a:t>
            </a:r>
            <a:r>
              <a:rPr lang="en-US" dirty="0"/>
              <a:t> </a:t>
            </a:r>
            <a:r>
              <a:rPr lang="en-US" dirty="0" err="1"/>
              <a:t>lứa</a:t>
            </a:r>
            <a:r>
              <a:rPr lang="en-US" dirty="0"/>
              <a:t> </a:t>
            </a:r>
            <a:r>
              <a:rPr lang="en-US" dirty="0" err="1"/>
              <a:t>tuổi</a:t>
            </a:r>
            <a:r>
              <a:rPr lang="en-US" dirty="0"/>
              <a:t> </a:t>
            </a:r>
            <a:r>
              <a:rPr lang="en-US" dirty="0" err="1"/>
              <a:t>và</a:t>
            </a:r>
            <a:r>
              <a:rPr lang="en-US" dirty="0"/>
              <a:t> </a:t>
            </a:r>
            <a:r>
              <a:rPr lang="en-US" dirty="0" err="1"/>
              <a:t>quan</a:t>
            </a:r>
            <a:r>
              <a:rPr lang="en-US" dirty="0"/>
              <a:t> </a:t>
            </a:r>
            <a:r>
              <a:rPr lang="en-US" dirty="0" err="1"/>
              <a:t>trọng</a:t>
            </a:r>
            <a:r>
              <a:rPr lang="en-US" dirty="0"/>
              <a:t> </a:t>
            </a:r>
            <a:r>
              <a:rPr lang="en-US" dirty="0" err="1"/>
              <a:t>hơn</a:t>
            </a:r>
            <a:r>
              <a:rPr lang="en-US" dirty="0"/>
              <a:t> </a:t>
            </a:r>
            <a:r>
              <a:rPr lang="en-US" dirty="0" err="1"/>
              <a:t>là</a:t>
            </a:r>
            <a:r>
              <a:rPr lang="en-US" dirty="0"/>
              <a:t> </a:t>
            </a:r>
            <a:r>
              <a:rPr lang="en-US" dirty="0" err="1"/>
              <a:t>phải</a:t>
            </a:r>
            <a:r>
              <a:rPr lang="en-US" dirty="0"/>
              <a:t> </a:t>
            </a:r>
            <a:r>
              <a:rPr lang="en-US" dirty="0" err="1"/>
              <a:t>nắm</a:t>
            </a:r>
            <a:r>
              <a:rPr lang="en-US" dirty="0"/>
              <a:t> </a:t>
            </a:r>
            <a:r>
              <a:rPr lang="en-US" dirty="0" err="1"/>
              <a:t>rõ</a:t>
            </a:r>
            <a:r>
              <a:rPr lang="en-US" dirty="0"/>
              <a:t> </a:t>
            </a:r>
            <a:r>
              <a:rPr lang="en-US" dirty="0" err="1"/>
              <a:t>đặc</a:t>
            </a:r>
            <a:r>
              <a:rPr lang="en-US" dirty="0"/>
              <a:t> </a:t>
            </a:r>
            <a:r>
              <a:rPr lang="en-US" dirty="0" err="1"/>
              <a:t>điểm</a:t>
            </a:r>
            <a:r>
              <a:rPr lang="en-US" dirty="0"/>
              <a:t> </a:t>
            </a:r>
            <a:r>
              <a:rPr lang="en-US" dirty="0" err="1"/>
              <a:t>riêng</a:t>
            </a:r>
            <a:r>
              <a:rPr lang="en-US" dirty="0"/>
              <a:t> </a:t>
            </a:r>
            <a:r>
              <a:rPr lang="en-US" dirty="0" err="1"/>
              <a:t>của</a:t>
            </a:r>
            <a:r>
              <a:rPr lang="en-US" dirty="0"/>
              <a:t> </a:t>
            </a:r>
            <a:r>
              <a:rPr lang="en-US" dirty="0" err="1"/>
              <a:t>từng</a:t>
            </a:r>
            <a:r>
              <a:rPr lang="en-US" dirty="0"/>
              <a:t> </a:t>
            </a:r>
            <a:r>
              <a:rPr lang="en-US" dirty="0" err="1"/>
              <a:t>trẻ</a:t>
            </a:r>
            <a:r>
              <a:rPr lang="en-US" dirty="0"/>
              <a:t> </a:t>
            </a:r>
            <a:r>
              <a:rPr lang="en-US" dirty="0" err="1"/>
              <a:t>nhằm</a:t>
            </a:r>
            <a:r>
              <a:rPr lang="en-US" dirty="0"/>
              <a:t> </a:t>
            </a:r>
            <a:r>
              <a:rPr lang="en-US" dirty="0" err="1"/>
              <a:t>lập</a:t>
            </a:r>
            <a:r>
              <a:rPr lang="en-US" dirty="0"/>
              <a:t> </a:t>
            </a:r>
            <a:r>
              <a:rPr lang="en-US" dirty="0" err="1"/>
              <a:t>ra</a:t>
            </a:r>
            <a:r>
              <a:rPr lang="en-US" dirty="0"/>
              <a:t> </a:t>
            </a:r>
            <a:r>
              <a:rPr lang="en-US" dirty="0" err="1"/>
              <a:t>chương</a:t>
            </a:r>
            <a:r>
              <a:rPr lang="en-US" dirty="0"/>
              <a:t> </a:t>
            </a:r>
            <a:r>
              <a:rPr lang="en-US" dirty="0" err="1"/>
              <a:t>trình</a:t>
            </a:r>
            <a:r>
              <a:rPr lang="en-US" dirty="0"/>
              <a:t> </a:t>
            </a:r>
            <a:r>
              <a:rPr lang="en-US" dirty="0" err="1"/>
              <a:t>kế</a:t>
            </a:r>
            <a:r>
              <a:rPr lang="en-US" dirty="0"/>
              <a:t> </a:t>
            </a:r>
            <a:r>
              <a:rPr lang="en-US" dirty="0" err="1"/>
              <a:t>hoạch</a:t>
            </a:r>
            <a:r>
              <a:rPr lang="en-US" dirty="0"/>
              <a:t> </a:t>
            </a:r>
            <a:r>
              <a:rPr lang="en-US" dirty="0" err="1"/>
              <a:t>bồi</a:t>
            </a:r>
            <a:r>
              <a:rPr lang="en-US" dirty="0"/>
              <a:t> </a:t>
            </a:r>
            <a:r>
              <a:rPr lang="en-US" dirty="0" err="1"/>
              <a:t>dưỡng</a:t>
            </a:r>
            <a:r>
              <a:rPr lang="en-US" dirty="0"/>
              <a:t> </a:t>
            </a:r>
            <a:r>
              <a:rPr lang="en-US" dirty="0" err="1"/>
              <a:t>cho</a:t>
            </a:r>
            <a:r>
              <a:rPr lang="en-US" dirty="0"/>
              <a:t> </a:t>
            </a:r>
            <a:r>
              <a:rPr lang="en-US" dirty="0" err="1"/>
              <a:t>trẻ</a:t>
            </a:r>
            <a:r>
              <a:rPr lang="en-US" dirty="0"/>
              <a:t> </a:t>
            </a:r>
            <a:r>
              <a:rPr lang="en-US" dirty="0" err="1"/>
              <a:t>theo</a:t>
            </a:r>
            <a:r>
              <a:rPr lang="en-US" dirty="0"/>
              <a:t> </a:t>
            </a:r>
            <a:r>
              <a:rPr lang="en-US" dirty="0" err="1"/>
              <a:t>sự</a:t>
            </a:r>
            <a:r>
              <a:rPr lang="en-US" dirty="0"/>
              <a:t> </a:t>
            </a:r>
            <a:r>
              <a:rPr lang="en-US" dirty="0" err="1"/>
              <a:t>phân</a:t>
            </a:r>
            <a:r>
              <a:rPr lang="en-US" dirty="0"/>
              <a:t> </a:t>
            </a:r>
            <a:r>
              <a:rPr lang="en-US" dirty="0" err="1"/>
              <a:t>nhóm</a:t>
            </a:r>
            <a:r>
              <a:rPr lang="en-US" dirty="0"/>
              <a:t> </a:t>
            </a:r>
            <a:r>
              <a:rPr lang="en-US" dirty="0" err="1"/>
              <a:t>và</a:t>
            </a:r>
            <a:r>
              <a:rPr lang="en-US" dirty="0"/>
              <a:t> </a:t>
            </a:r>
            <a:r>
              <a:rPr lang="en-US" dirty="0" err="1"/>
              <a:t>sắp</a:t>
            </a:r>
            <a:r>
              <a:rPr lang="en-US" dirty="0"/>
              <a:t> </a:t>
            </a:r>
            <a:r>
              <a:rPr lang="en-US" dirty="0" err="1"/>
              <a:t>xếp</a:t>
            </a:r>
            <a:r>
              <a:rPr lang="en-US" dirty="0"/>
              <a:t> </a:t>
            </a:r>
            <a:r>
              <a:rPr lang="en-US" dirty="0" err="1"/>
              <a:t>chỗ</a:t>
            </a:r>
            <a:r>
              <a:rPr lang="en-US" dirty="0"/>
              <a:t> </a:t>
            </a:r>
            <a:r>
              <a:rPr lang="en-US" dirty="0" err="1"/>
              <a:t>ngồi</a:t>
            </a:r>
            <a:r>
              <a:rPr lang="en-US" dirty="0"/>
              <a:t> </a:t>
            </a:r>
            <a:r>
              <a:rPr lang="en-US" dirty="0" err="1"/>
              <a:t>cho</a:t>
            </a:r>
            <a:r>
              <a:rPr lang="en-US" dirty="0"/>
              <a:t> </a:t>
            </a:r>
            <a:r>
              <a:rPr lang="en-US" dirty="0" err="1"/>
              <a:t>từng</a:t>
            </a:r>
            <a:r>
              <a:rPr lang="en-US" dirty="0"/>
              <a:t> </a:t>
            </a:r>
            <a:r>
              <a:rPr lang="en-US" dirty="0" err="1"/>
              <a:t>cháu</a:t>
            </a:r>
            <a:r>
              <a:rPr lang="en-US" dirty="0"/>
              <a:t> 1 </a:t>
            </a:r>
            <a:r>
              <a:rPr lang="en-US" dirty="0" err="1"/>
              <a:t>cách</a:t>
            </a:r>
            <a:r>
              <a:rPr lang="en-US" dirty="0"/>
              <a:t> </a:t>
            </a:r>
            <a:r>
              <a:rPr lang="en-US" dirty="0" err="1"/>
              <a:t>hợp</a:t>
            </a:r>
            <a:r>
              <a:rPr lang="en-US" dirty="0"/>
              <a:t> </a:t>
            </a:r>
            <a:r>
              <a:rPr lang="en-US" dirty="0" err="1"/>
              <a:t>lý</a:t>
            </a:r>
            <a:r>
              <a:rPr lang="en-US" dirty="0"/>
              <a:t> </a:t>
            </a:r>
            <a:r>
              <a:rPr lang="en-US" dirty="0" err="1"/>
              <a:t>như</a:t>
            </a:r>
            <a:r>
              <a:rPr lang="en-US" dirty="0"/>
              <a:t> </a:t>
            </a:r>
            <a:r>
              <a:rPr lang="en-US" dirty="0" err="1"/>
              <a:t>sau</a:t>
            </a:r>
            <a:r>
              <a:rPr lang="en-US" dirty="0"/>
              <a:t>:</a:t>
            </a:r>
          </a:p>
          <a:p>
            <a:r>
              <a:rPr lang="en-US" dirty="0"/>
              <a:t>+ </a:t>
            </a:r>
            <a:r>
              <a:rPr lang="en-US" dirty="0" err="1"/>
              <a:t>Trẻ</a:t>
            </a:r>
            <a:r>
              <a:rPr lang="en-US" dirty="0"/>
              <a:t> </a:t>
            </a:r>
            <a:r>
              <a:rPr lang="en-US" dirty="0" err="1"/>
              <a:t>nhút</a:t>
            </a:r>
            <a:r>
              <a:rPr lang="en-US" dirty="0"/>
              <a:t> </a:t>
            </a:r>
            <a:r>
              <a:rPr lang="en-US" dirty="0" err="1"/>
              <a:t>nhát</a:t>
            </a:r>
            <a:r>
              <a:rPr lang="en-US" dirty="0"/>
              <a:t> </a:t>
            </a:r>
            <a:r>
              <a:rPr lang="en-US" dirty="0" err="1"/>
              <a:t>ngồi</a:t>
            </a:r>
            <a:r>
              <a:rPr lang="en-US" dirty="0"/>
              <a:t> </a:t>
            </a:r>
            <a:r>
              <a:rPr lang="en-US" dirty="0" err="1"/>
              <a:t>cạnh</a:t>
            </a:r>
            <a:r>
              <a:rPr lang="en-US" dirty="0"/>
              <a:t> </a:t>
            </a:r>
            <a:r>
              <a:rPr lang="en-US" dirty="0" err="1"/>
              <a:t>trẻ</a:t>
            </a:r>
            <a:r>
              <a:rPr lang="en-US" dirty="0"/>
              <a:t> </a:t>
            </a:r>
            <a:r>
              <a:rPr lang="en-US" dirty="0" err="1"/>
              <a:t>mạnh</a:t>
            </a:r>
            <a:r>
              <a:rPr lang="en-US" dirty="0"/>
              <a:t> </a:t>
            </a:r>
            <a:r>
              <a:rPr lang="en-US" dirty="0" err="1"/>
              <a:t>dạn</a:t>
            </a:r>
            <a:r>
              <a:rPr lang="en-US" dirty="0"/>
              <a:t>, </a:t>
            </a:r>
            <a:r>
              <a:rPr lang="en-US" dirty="0" err="1"/>
              <a:t>nhanh</a:t>
            </a:r>
            <a:r>
              <a:rPr lang="en-US" dirty="0"/>
              <a:t> </a:t>
            </a:r>
            <a:r>
              <a:rPr lang="en-US" dirty="0" err="1"/>
              <a:t>nhẹn</a:t>
            </a:r>
            <a:endParaRPr lang="en-US" dirty="0"/>
          </a:p>
          <a:p>
            <a:r>
              <a:rPr lang="en-US" dirty="0"/>
              <a:t>+ </a:t>
            </a:r>
            <a:r>
              <a:rPr lang="en-US" dirty="0" err="1"/>
              <a:t>Trẻ</a:t>
            </a:r>
            <a:r>
              <a:rPr lang="en-US" dirty="0"/>
              <a:t> </a:t>
            </a:r>
            <a:r>
              <a:rPr lang="en-US" dirty="0" err="1"/>
              <a:t>khá</a:t>
            </a:r>
            <a:r>
              <a:rPr lang="en-US" dirty="0"/>
              <a:t> </a:t>
            </a:r>
            <a:r>
              <a:rPr lang="en-US" dirty="0" err="1"/>
              <a:t>ngồi</a:t>
            </a:r>
            <a:r>
              <a:rPr lang="en-US" dirty="0"/>
              <a:t> </a:t>
            </a:r>
            <a:r>
              <a:rPr lang="en-US" dirty="0" err="1"/>
              <a:t>cạnh</a:t>
            </a:r>
            <a:r>
              <a:rPr lang="en-US" dirty="0"/>
              <a:t> </a:t>
            </a:r>
            <a:r>
              <a:rPr lang="en-US" dirty="0" err="1"/>
              <a:t>trẻ</a:t>
            </a:r>
            <a:r>
              <a:rPr lang="en-US" dirty="0"/>
              <a:t> </a:t>
            </a:r>
            <a:r>
              <a:rPr lang="en-US" dirty="0" err="1"/>
              <a:t>trung</a:t>
            </a:r>
            <a:r>
              <a:rPr lang="en-US" dirty="0"/>
              <a:t> </a:t>
            </a:r>
            <a:r>
              <a:rPr lang="en-US" dirty="0" err="1"/>
              <a:t>bình</a:t>
            </a:r>
            <a:endParaRPr lang="en-US" dirty="0"/>
          </a:p>
          <a:p>
            <a:r>
              <a:rPr lang="en-US" dirty="0"/>
              <a:t>+ </a:t>
            </a:r>
            <a:r>
              <a:rPr lang="en-US" dirty="0" err="1"/>
              <a:t>Trẻ</a:t>
            </a:r>
            <a:r>
              <a:rPr lang="en-US" dirty="0"/>
              <a:t> </a:t>
            </a:r>
            <a:r>
              <a:rPr lang="en-US" dirty="0" err="1"/>
              <a:t>hiếu</a:t>
            </a:r>
            <a:r>
              <a:rPr lang="en-US" dirty="0"/>
              <a:t> </a:t>
            </a:r>
            <a:r>
              <a:rPr lang="en-US" dirty="0" err="1"/>
              <a:t>động</a:t>
            </a:r>
            <a:r>
              <a:rPr lang="en-US" dirty="0"/>
              <a:t> </a:t>
            </a:r>
            <a:r>
              <a:rPr lang="en-US" dirty="0" err="1"/>
              <a:t>cá</a:t>
            </a:r>
            <a:r>
              <a:rPr lang="en-US" dirty="0"/>
              <a:t> </a:t>
            </a:r>
            <a:r>
              <a:rPr lang="en-US" dirty="0" err="1"/>
              <a:t>biệt</a:t>
            </a:r>
            <a:r>
              <a:rPr lang="en-US" dirty="0"/>
              <a:t> hay </a:t>
            </a:r>
            <a:r>
              <a:rPr lang="en-US" dirty="0" err="1"/>
              <a:t>nói</a:t>
            </a:r>
            <a:r>
              <a:rPr lang="en-US" dirty="0"/>
              <a:t> </a:t>
            </a:r>
            <a:r>
              <a:rPr lang="en-US" dirty="0" err="1"/>
              <a:t>chuyện</a:t>
            </a:r>
            <a:r>
              <a:rPr lang="en-US" dirty="0"/>
              <a:t> </a:t>
            </a:r>
            <a:r>
              <a:rPr lang="en-US" dirty="0" err="1"/>
              <a:t>ngồi</a:t>
            </a:r>
            <a:r>
              <a:rPr lang="en-US" dirty="0"/>
              <a:t> </a:t>
            </a:r>
            <a:r>
              <a:rPr lang="en-US" dirty="0" err="1"/>
              <a:t>cạnh</a:t>
            </a:r>
            <a:r>
              <a:rPr lang="en-US" dirty="0"/>
              <a:t> </a:t>
            </a:r>
            <a:r>
              <a:rPr lang="en-US" dirty="0" err="1"/>
              <a:t>trẻ</a:t>
            </a:r>
            <a:r>
              <a:rPr lang="en-US" dirty="0"/>
              <a:t> </a:t>
            </a:r>
            <a:r>
              <a:rPr lang="en-US" dirty="0" err="1"/>
              <a:t>ngoan</a:t>
            </a:r>
            <a:r>
              <a:rPr lang="en-US" dirty="0"/>
              <a:t>, </a:t>
            </a:r>
            <a:r>
              <a:rPr lang="en-US" dirty="0" err="1"/>
              <a:t>trẻ</a:t>
            </a:r>
            <a:r>
              <a:rPr lang="en-US" dirty="0"/>
              <a:t> hay </a:t>
            </a:r>
            <a:r>
              <a:rPr lang="en-US" dirty="0" err="1"/>
              <a:t>khóc</a:t>
            </a:r>
            <a:r>
              <a:rPr lang="en-US" dirty="0"/>
              <a:t> </a:t>
            </a:r>
            <a:r>
              <a:rPr lang="en-US" dirty="0" err="1"/>
              <a:t>ngồi</a:t>
            </a:r>
            <a:r>
              <a:rPr lang="en-US" dirty="0"/>
              <a:t> </a:t>
            </a:r>
            <a:r>
              <a:rPr lang="en-US" dirty="0" err="1"/>
              <a:t>cạnh</a:t>
            </a:r>
            <a:r>
              <a:rPr lang="en-US" dirty="0"/>
              <a:t> </a:t>
            </a:r>
            <a:r>
              <a:rPr lang="en-US" dirty="0" err="1"/>
              <a:t>cô</a:t>
            </a:r>
            <a:r>
              <a:rPr lang="en-US" dirty="0"/>
              <a:t> </a:t>
            </a:r>
            <a:r>
              <a:rPr lang="en-US" dirty="0" err="1"/>
              <a:t>giáo</a:t>
            </a:r>
            <a:r>
              <a:rPr lang="en-US" dirty="0"/>
              <a:t> </a:t>
            </a:r>
            <a:r>
              <a:rPr lang="en-US" dirty="0" err="1"/>
              <a:t>để</a:t>
            </a:r>
            <a:r>
              <a:rPr lang="en-US" dirty="0"/>
              <a:t> </a:t>
            </a:r>
            <a:r>
              <a:rPr lang="en-US" dirty="0" err="1"/>
              <a:t>dễ</a:t>
            </a:r>
            <a:r>
              <a:rPr lang="en-US" dirty="0"/>
              <a:t> </a:t>
            </a:r>
            <a:r>
              <a:rPr lang="en-US" dirty="0" err="1"/>
              <a:t>quan</a:t>
            </a:r>
            <a:r>
              <a:rPr lang="en-US" dirty="0"/>
              <a:t> </a:t>
            </a:r>
            <a:r>
              <a:rPr lang="en-US" dirty="0" err="1"/>
              <a:t>sát</a:t>
            </a:r>
            <a:r>
              <a:rPr lang="en-US" dirty="0"/>
              <a:t> </a:t>
            </a:r>
            <a:r>
              <a:rPr lang="en-US" dirty="0" err="1"/>
              <a:t>và</a:t>
            </a:r>
            <a:r>
              <a:rPr lang="en-US" dirty="0"/>
              <a:t> </a:t>
            </a:r>
            <a:r>
              <a:rPr lang="en-US" dirty="0" err="1"/>
              <a:t>tiện</a:t>
            </a:r>
            <a:r>
              <a:rPr lang="en-US" dirty="0"/>
              <a:t> </a:t>
            </a:r>
            <a:r>
              <a:rPr lang="en-US" dirty="0" err="1"/>
              <a:t>cho</a:t>
            </a:r>
            <a:r>
              <a:rPr lang="en-US" dirty="0"/>
              <a:t> </a:t>
            </a:r>
            <a:r>
              <a:rPr lang="en-US" dirty="0" err="1"/>
              <a:t>việc</a:t>
            </a:r>
            <a:r>
              <a:rPr lang="en-US" dirty="0"/>
              <a:t> </a:t>
            </a:r>
            <a:r>
              <a:rPr lang="en-US" dirty="0" err="1"/>
              <a:t>điều</a:t>
            </a:r>
            <a:r>
              <a:rPr lang="en-US" dirty="0"/>
              <a:t> </a:t>
            </a:r>
            <a:r>
              <a:rPr lang="en-US" dirty="0" err="1"/>
              <a:t>hành</a:t>
            </a:r>
            <a:r>
              <a:rPr lang="en-US" dirty="0"/>
              <a:t> </a:t>
            </a:r>
            <a:r>
              <a:rPr lang="en-US" dirty="0" err="1"/>
              <a:t>trẻ</a:t>
            </a:r>
            <a:r>
              <a:rPr lang="en-US" dirty="0"/>
              <a:t> </a:t>
            </a:r>
            <a:r>
              <a:rPr lang="en-US" dirty="0" err="1"/>
              <a:t>tốt</a:t>
            </a:r>
            <a:r>
              <a:rPr lang="en-US" dirty="0"/>
              <a:t> </a:t>
            </a:r>
            <a:r>
              <a:rPr lang="en-US" dirty="0" err="1"/>
              <a:t>hơn</a:t>
            </a:r>
            <a:r>
              <a:rPr lang="en-US" dirty="0"/>
              <a:t>.</a:t>
            </a:r>
          </a:p>
          <a:p>
            <a:r>
              <a:rPr lang="en-US" dirty="0" err="1"/>
              <a:t>Việc</a:t>
            </a:r>
            <a:r>
              <a:rPr lang="en-US" dirty="0"/>
              <a:t> </a:t>
            </a:r>
            <a:r>
              <a:rPr lang="en-US" dirty="0" err="1"/>
              <a:t>phân</a:t>
            </a:r>
            <a:r>
              <a:rPr lang="en-US" dirty="0"/>
              <a:t> </a:t>
            </a:r>
            <a:r>
              <a:rPr lang="en-US" dirty="0" err="1"/>
              <a:t>nhóm</a:t>
            </a:r>
            <a:r>
              <a:rPr lang="en-US" dirty="0"/>
              <a:t> </a:t>
            </a:r>
            <a:r>
              <a:rPr lang="en-US" dirty="0" err="1"/>
              <a:t>này</a:t>
            </a:r>
            <a:r>
              <a:rPr lang="en-US" dirty="0"/>
              <a:t> </a:t>
            </a:r>
            <a:r>
              <a:rPr lang="en-US" dirty="0" err="1"/>
              <a:t>rất</a:t>
            </a:r>
            <a:r>
              <a:rPr lang="en-US" dirty="0"/>
              <a:t> </a:t>
            </a:r>
            <a:r>
              <a:rPr lang="en-US" dirty="0" err="1"/>
              <a:t>có</a:t>
            </a:r>
            <a:r>
              <a:rPr lang="en-US" dirty="0"/>
              <a:t> </a:t>
            </a:r>
            <a:r>
              <a:rPr lang="en-US" dirty="0" err="1"/>
              <a:t>hiệu</a:t>
            </a:r>
            <a:r>
              <a:rPr lang="en-US" dirty="0"/>
              <a:t> </a:t>
            </a:r>
            <a:r>
              <a:rPr lang="en-US" dirty="0" err="1"/>
              <a:t>quả</a:t>
            </a:r>
            <a:r>
              <a:rPr lang="en-US" dirty="0"/>
              <a:t> </a:t>
            </a:r>
            <a:r>
              <a:rPr lang="en-US" dirty="0" err="1"/>
              <a:t>trong</a:t>
            </a:r>
            <a:r>
              <a:rPr lang="en-US" dirty="0"/>
              <a:t> </a:t>
            </a:r>
            <a:r>
              <a:rPr lang="en-US" dirty="0" err="1"/>
              <a:t>việc</a:t>
            </a:r>
            <a:r>
              <a:rPr lang="en-US" dirty="0"/>
              <a:t> </a:t>
            </a:r>
            <a:r>
              <a:rPr lang="en-US" dirty="0" err="1"/>
              <a:t>rèn</a:t>
            </a:r>
            <a:r>
              <a:rPr lang="en-US" dirty="0"/>
              <a:t> </a:t>
            </a:r>
            <a:r>
              <a:rPr lang="en-US" dirty="0" err="1"/>
              <a:t>luyện</a:t>
            </a:r>
            <a:r>
              <a:rPr lang="en-US" dirty="0"/>
              <a:t> </a:t>
            </a:r>
            <a:r>
              <a:rPr lang="en-US" dirty="0" err="1"/>
              <a:t>trẻ</a:t>
            </a:r>
            <a:r>
              <a:rPr lang="en-US" dirty="0"/>
              <a:t> </a:t>
            </a:r>
            <a:r>
              <a:rPr lang="en-US" dirty="0" err="1"/>
              <a:t>tôi</a:t>
            </a:r>
            <a:r>
              <a:rPr lang="en-US" dirty="0"/>
              <a:t> </a:t>
            </a:r>
            <a:r>
              <a:rPr lang="en-US" dirty="0" err="1"/>
              <a:t>lấy</a:t>
            </a:r>
            <a:r>
              <a:rPr lang="en-US" dirty="0"/>
              <a:t> </a:t>
            </a:r>
            <a:r>
              <a:rPr lang="en-US" dirty="0" err="1"/>
              <a:t>ví</a:t>
            </a:r>
            <a:r>
              <a:rPr lang="en-US" dirty="0"/>
              <a:t> </a:t>
            </a:r>
            <a:r>
              <a:rPr lang="en-US" dirty="0" err="1"/>
              <a:t>dụ</a:t>
            </a:r>
            <a:r>
              <a:rPr lang="en-US" dirty="0"/>
              <a:t> </a:t>
            </a:r>
            <a:r>
              <a:rPr lang="en-US" dirty="0" err="1"/>
              <a:t>thực</a:t>
            </a:r>
            <a:r>
              <a:rPr lang="en-US" dirty="0"/>
              <a:t> </a:t>
            </a:r>
            <a:r>
              <a:rPr lang="en-US" dirty="0" err="1"/>
              <a:t>tế</a:t>
            </a:r>
            <a:r>
              <a:rPr lang="en-US" dirty="0"/>
              <a:t> </a:t>
            </a:r>
            <a:r>
              <a:rPr lang="en-US" dirty="0" err="1"/>
              <a:t>đã</a:t>
            </a:r>
            <a:r>
              <a:rPr lang="en-US" dirty="0"/>
              <a:t> </a:t>
            </a:r>
            <a:r>
              <a:rPr lang="en-US" dirty="0" err="1"/>
              <a:t>trải</a:t>
            </a:r>
            <a:r>
              <a:rPr lang="en-US" dirty="0"/>
              <a:t> qua, </a:t>
            </a:r>
            <a:r>
              <a:rPr lang="en-US" dirty="0" err="1"/>
              <a:t>theo</a:t>
            </a:r>
            <a:r>
              <a:rPr lang="en-US" dirty="0"/>
              <a:t> </a:t>
            </a:r>
            <a:r>
              <a:rPr lang="en-US" dirty="0" err="1"/>
              <a:t>sự</a:t>
            </a:r>
            <a:r>
              <a:rPr lang="en-US" dirty="0"/>
              <a:t> </a:t>
            </a:r>
            <a:r>
              <a:rPr lang="en-US" dirty="0" err="1"/>
              <a:t>sắp</a:t>
            </a:r>
            <a:r>
              <a:rPr lang="en-US" dirty="0"/>
              <a:t> </a:t>
            </a:r>
            <a:r>
              <a:rPr lang="en-US" dirty="0" err="1"/>
              <a:t>xếp</a:t>
            </a:r>
            <a:r>
              <a:rPr lang="en-US" dirty="0"/>
              <a:t> </a:t>
            </a:r>
            <a:r>
              <a:rPr lang="en-US" dirty="0" err="1"/>
              <a:t>chỗ</a:t>
            </a:r>
            <a:r>
              <a:rPr lang="en-US" dirty="0"/>
              <a:t> </a:t>
            </a:r>
            <a:r>
              <a:rPr lang="en-US" dirty="0" err="1"/>
              <a:t>ngồi</a:t>
            </a:r>
            <a:r>
              <a:rPr lang="en-US" dirty="0"/>
              <a:t> </a:t>
            </a:r>
            <a:r>
              <a:rPr lang="en-US" dirty="0" err="1"/>
              <a:t>trên</a:t>
            </a:r>
            <a:r>
              <a:rPr lang="en-US" dirty="0"/>
              <a:t> </a:t>
            </a:r>
            <a:r>
              <a:rPr lang="en-US" dirty="0" err="1"/>
              <a:t>khi</a:t>
            </a:r>
            <a:r>
              <a:rPr lang="en-US" dirty="0"/>
              <a:t> </a:t>
            </a:r>
            <a:r>
              <a:rPr lang="en-US" dirty="0" err="1"/>
              <a:t>tôi</a:t>
            </a:r>
            <a:r>
              <a:rPr lang="en-US" dirty="0"/>
              <a:t> </a:t>
            </a:r>
            <a:r>
              <a:rPr lang="en-US" dirty="0" err="1"/>
              <a:t>mời</a:t>
            </a:r>
            <a:r>
              <a:rPr lang="en-US" dirty="0"/>
              <a:t> 1 </a:t>
            </a:r>
            <a:r>
              <a:rPr lang="en-US" dirty="0" err="1"/>
              <a:t>cháu</a:t>
            </a:r>
            <a:r>
              <a:rPr lang="en-US" dirty="0"/>
              <a:t> </a:t>
            </a:r>
            <a:r>
              <a:rPr lang="en-US" dirty="0" err="1"/>
              <a:t>khá</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thì</a:t>
            </a:r>
            <a:r>
              <a:rPr lang="en-US" dirty="0"/>
              <a:t> </a:t>
            </a:r>
            <a:r>
              <a:rPr lang="en-US" dirty="0" err="1"/>
              <a:t>cháu</a:t>
            </a:r>
            <a:r>
              <a:rPr lang="en-US" dirty="0"/>
              <a:t> </a:t>
            </a:r>
            <a:r>
              <a:rPr lang="en-US" dirty="0" err="1"/>
              <a:t>học</a:t>
            </a:r>
            <a:r>
              <a:rPr lang="en-US" dirty="0"/>
              <a:t> TB </a:t>
            </a:r>
            <a:r>
              <a:rPr lang="en-US" dirty="0" err="1"/>
              <a:t>ngồi</a:t>
            </a:r>
            <a:r>
              <a:rPr lang="en-US" dirty="0"/>
              <a:t> </a:t>
            </a:r>
            <a:r>
              <a:rPr lang="en-US" dirty="0" err="1"/>
              <a:t>bên</a:t>
            </a:r>
            <a:r>
              <a:rPr lang="en-US" dirty="0"/>
              <a:t> </a:t>
            </a:r>
            <a:r>
              <a:rPr lang="en-US" dirty="0" err="1"/>
              <a:t>cạnh</a:t>
            </a:r>
            <a:r>
              <a:rPr lang="en-US" dirty="0"/>
              <a:t> </a:t>
            </a:r>
            <a:r>
              <a:rPr lang="en-US" dirty="0" err="1"/>
              <a:t>bạn</a:t>
            </a:r>
            <a:r>
              <a:rPr lang="en-US" dirty="0"/>
              <a:t> </a:t>
            </a:r>
            <a:r>
              <a:rPr lang="en-US" dirty="0" err="1"/>
              <a:t>có</a:t>
            </a:r>
            <a:r>
              <a:rPr lang="en-US" dirty="0"/>
              <a:t> </a:t>
            </a:r>
            <a:r>
              <a:rPr lang="en-US" dirty="0" err="1"/>
              <a:t>thể</a:t>
            </a:r>
            <a:r>
              <a:rPr lang="en-US" dirty="0"/>
              <a:t> </a:t>
            </a:r>
            <a:r>
              <a:rPr lang="en-US" dirty="0" err="1"/>
              <a:t>nghe</a:t>
            </a:r>
            <a:r>
              <a:rPr lang="en-US" dirty="0"/>
              <a:t> </a:t>
            </a:r>
            <a:r>
              <a:rPr lang="en-US" dirty="0" err="1"/>
              <a:t>được</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của</a:t>
            </a:r>
            <a:r>
              <a:rPr lang="en-US" dirty="0"/>
              <a:t> </a:t>
            </a:r>
            <a:r>
              <a:rPr lang="en-US" dirty="0" err="1"/>
              <a:t>bạn</a:t>
            </a:r>
            <a:r>
              <a:rPr lang="en-US" dirty="0"/>
              <a:t> </a:t>
            </a:r>
            <a:r>
              <a:rPr lang="en-US" dirty="0" err="1"/>
              <a:t>và</a:t>
            </a:r>
            <a:r>
              <a:rPr lang="en-US" dirty="0"/>
              <a:t> </a:t>
            </a:r>
            <a:r>
              <a:rPr lang="en-US" dirty="0" err="1"/>
              <a:t>khi</a:t>
            </a:r>
            <a:r>
              <a:rPr lang="en-US" dirty="0"/>
              <a:t> </a:t>
            </a:r>
            <a:r>
              <a:rPr lang="en-US" dirty="0" err="1"/>
              <a:t>được</a:t>
            </a:r>
            <a:r>
              <a:rPr lang="en-US" dirty="0"/>
              <a:t> </a:t>
            </a:r>
            <a:r>
              <a:rPr lang="en-US" dirty="0" err="1"/>
              <a:t>cô</a:t>
            </a:r>
            <a:r>
              <a:rPr lang="en-US" dirty="0"/>
              <a:t> </a:t>
            </a:r>
            <a:r>
              <a:rPr lang="en-US" dirty="0" err="1"/>
              <a:t>mời</a:t>
            </a:r>
            <a:r>
              <a:rPr lang="en-US" dirty="0"/>
              <a:t> </a:t>
            </a:r>
            <a:r>
              <a:rPr lang="en-US" dirty="0" err="1"/>
              <a:t>lên</a:t>
            </a:r>
            <a:r>
              <a:rPr lang="en-US" dirty="0"/>
              <a:t> </a:t>
            </a:r>
            <a:r>
              <a:rPr lang="en-US" dirty="0" err="1"/>
              <a:t>trả</a:t>
            </a:r>
            <a:r>
              <a:rPr lang="en-US" dirty="0"/>
              <a:t> </a:t>
            </a:r>
            <a:r>
              <a:rPr lang="en-US" dirty="0" err="1"/>
              <a:t>lời</a:t>
            </a:r>
            <a:r>
              <a:rPr lang="en-US" dirty="0"/>
              <a:t> </a:t>
            </a:r>
            <a:r>
              <a:rPr lang="en-US" dirty="0" err="1"/>
              <a:t>lại</a:t>
            </a:r>
            <a:r>
              <a:rPr lang="en-US" dirty="0"/>
              <a:t> </a:t>
            </a:r>
            <a:r>
              <a:rPr lang="en-US" dirty="0" err="1"/>
              <a:t>thì</a:t>
            </a:r>
            <a:r>
              <a:rPr lang="en-US" dirty="0"/>
              <a:t> </a:t>
            </a:r>
            <a:r>
              <a:rPr lang="en-US" dirty="0" err="1"/>
              <a:t>cháu</a:t>
            </a:r>
            <a:r>
              <a:rPr lang="en-US" dirty="0"/>
              <a:t> </a:t>
            </a:r>
            <a:r>
              <a:rPr lang="en-US" dirty="0" err="1"/>
              <a:t>sẽ</a:t>
            </a:r>
            <a:r>
              <a:rPr lang="en-US" dirty="0"/>
              <a:t> </a:t>
            </a:r>
            <a:r>
              <a:rPr lang="en-US" dirty="0" err="1"/>
              <a:t>trả</a:t>
            </a:r>
            <a:r>
              <a:rPr lang="en-US" dirty="0"/>
              <a:t> </a:t>
            </a:r>
            <a:r>
              <a:rPr lang="en-US" dirty="0" err="1"/>
              <a:t>lời</a:t>
            </a:r>
            <a:r>
              <a:rPr lang="en-US" dirty="0"/>
              <a:t> </a:t>
            </a:r>
            <a:r>
              <a:rPr lang="en-US" dirty="0" err="1"/>
              <a:t>được</a:t>
            </a:r>
            <a:r>
              <a:rPr lang="en-US" dirty="0"/>
              <a:t> </a:t>
            </a:r>
            <a:r>
              <a:rPr lang="en-US" dirty="0" err="1"/>
              <a:t>và</a:t>
            </a:r>
            <a:r>
              <a:rPr lang="en-US" dirty="0"/>
              <a:t> </a:t>
            </a:r>
            <a:r>
              <a:rPr lang="en-US" dirty="0" err="1"/>
              <a:t>với</a:t>
            </a:r>
            <a:r>
              <a:rPr lang="en-US" dirty="0"/>
              <a:t> </a:t>
            </a:r>
            <a:r>
              <a:rPr lang="en-US" dirty="0" err="1"/>
              <a:t>sự</a:t>
            </a:r>
            <a:r>
              <a:rPr lang="en-US" dirty="0"/>
              <a:t> </a:t>
            </a:r>
            <a:r>
              <a:rPr lang="en-US" dirty="0" err="1"/>
              <a:t>động</a:t>
            </a:r>
            <a:r>
              <a:rPr lang="en-US" dirty="0"/>
              <a:t> </a:t>
            </a:r>
            <a:r>
              <a:rPr lang="en-US" dirty="0" err="1"/>
              <a:t>viên</a:t>
            </a:r>
            <a:r>
              <a:rPr lang="en-US" dirty="0"/>
              <a:t> </a:t>
            </a:r>
            <a:r>
              <a:rPr lang="en-US" dirty="0" err="1"/>
              <a:t>khen</a:t>
            </a:r>
            <a:r>
              <a:rPr lang="en-US" dirty="0"/>
              <a:t> </a:t>
            </a:r>
            <a:r>
              <a:rPr lang="en-US" dirty="0" err="1"/>
              <a:t>thưởng</a:t>
            </a:r>
            <a:r>
              <a:rPr lang="en-US" dirty="0"/>
              <a:t> </a:t>
            </a:r>
            <a:r>
              <a:rPr lang="en-US" dirty="0" err="1"/>
              <a:t>của</a:t>
            </a:r>
            <a:r>
              <a:rPr lang="en-US" dirty="0"/>
              <a:t> </a:t>
            </a:r>
            <a:r>
              <a:rPr lang="en-US" dirty="0" err="1"/>
              <a:t>cô</a:t>
            </a:r>
            <a:r>
              <a:rPr lang="en-US" dirty="0"/>
              <a:t> </a:t>
            </a:r>
            <a:r>
              <a:rPr lang="en-US" dirty="0" err="1"/>
              <a:t>sẽ</a:t>
            </a:r>
            <a:r>
              <a:rPr lang="en-US" dirty="0"/>
              <a:t> </a:t>
            </a:r>
            <a:r>
              <a:rPr lang="en-US" dirty="0" err="1"/>
              <a:t>tạo</a:t>
            </a:r>
            <a:r>
              <a:rPr lang="en-US" dirty="0"/>
              <a:t> </a:t>
            </a:r>
            <a:r>
              <a:rPr lang="en-US" dirty="0" err="1"/>
              <a:t>cho</a:t>
            </a:r>
            <a:r>
              <a:rPr lang="en-US" dirty="0"/>
              <a:t> </a:t>
            </a:r>
            <a:r>
              <a:rPr lang="en-US" dirty="0" err="1"/>
              <a:t>trẻ</a:t>
            </a:r>
            <a:r>
              <a:rPr lang="en-US" dirty="0"/>
              <a:t> </a:t>
            </a:r>
            <a:r>
              <a:rPr lang="en-US" dirty="0" err="1"/>
              <a:t>hứng</a:t>
            </a:r>
            <a:r>
              <a:rPr lang="en-US" dirty="0"/>
              <a:t> </a:t>
            </a:r>
            <a:r>
              <a:rPr lang="en-US" dirty="0" err="1"/>
              <a:t>thú</a:t>
            </a:r>
            <a:r>
              <a:rPr lang="en-US" dirty="0"/>
              <a:t> </a:t>
            </a:r>
            <a:r>
              <a:rPr lang="en-US" dirty="0" err="1"/>
              <a:t>học</a:t>
            </a:r>
            <a:r>
              <a:rPr lang="en-US" dirty="0"/>
              <a:t> </a:t>
            </a:r>
            <a:r>
              <a:rPr lang="en-US" dirty="0" err="1"/>
              <a:t>hơn</a:t>
            </a:r>
            <a:r>
              <a:rPr lang="en-US" dirty="0"/>
              <a:t> </a:t>
            </a:r>
            <a:r>
              <a:rPr lang="en-US" dirty="0" err="1"/>
              <a:t>và</a:t>
            </a:r>
            <a:r>
              <a:rPr lang="en-US" dirty="0"/>
              <a:t> </a:t>
            </a:r>
            <a:r>
              <a:rPr lang="en-US" dirty="0" err="1"/>
              <a:t>trẻ</a:t>
            </a:r>
            <a:r>
              <a:rPr lang="en-US" dirty="0"/>
              <a:t> </a:t>
            </a:r>
            <a:r>
              <a:rPr lang="en-US" dirty="0" err="1"/>
              <a:t>đó</a:t>
            </a:r>
            <a:r>
              <a:rPr lang="en-US" dirty="0"/>
              <a:t> </a:t>
            </a:r>
            <a:r>
              <a:rPr lang="en-US" dirty="0" err="1"/>
              <a:t>sẽ</a:t>
            </a:r>
            <a:r>
              <a:rPr lang="en-US" dirty="0"/>
              <a:t> </a:t>
            </a:r>
            <a:r>
              <a:rPr lang="en-US" dirty="0" err="1"/>
              <a:t>dần</a:t>
            </a:r>
            <a:r>
              <a:rPr lang="en-US" dirty="0"/>
              <a:t> </a:t>
            </a:r>
            <a:r>
              <a:rPr lang="en-US" dirty="0" err="1"/>
              <a:t>dần</a:t>
            </a:r>
            <a:r>
              <a:rPr lang="en-US" dirty="0"/>
              <a:t> </a:t>
            </a:r>
            <a:r>
              <a:rPr lang="en-US" dirty="0" err="1"/>
              <a:t>tiến</a:t>
            </a:r>
            <a:r>
              <a:rPr lang="en-US" dirty="0"/>
              <a:t> </a:t>
            </a:r>
            <a:r>
              <a:rPr lang="en-US" dirty="0" err="1"/>
              <a:t>bộ</a:t>
            </a:r>
            <a:r>
              <a:rPr lang="en-US" dirty="0"/>
              <a:t> </a:t>
            </a:r>
            <a:r>
              <a:rPr lang="en-US" dirty="0" err="1"/>
              <a:t>lên</a:t>
            </a:r>
            <a:r>
              <a:rPr lang="en-US" dirty="0"/>
              <a:t> </a:t>
            </a:r>
            <a:r>
              <a:rPr lang="en-US" dirty="0" err="1"/>
              <a:t>làm</a:t>
            </a:r>
            <a:r>
              <a:rPr lang="en-US" dirty="0"/>
              <a:t> </a:t>
            </a:r>
            <a:r>
              <a:rPr lang="en-US" dirty="0" err="1"/>
              <a:t>cho</a:t>
            </a:r>
            <a:r>
              <a:rPr lang="en-US" dirty="0"/>
              <a:t> </a:t>
            </a:r>
            <a:r>
              <a:rPr lang="en-US" dirty="0" err="1"/>
              <a:t>nề</a:t>
            </a:r>
            <a:r>
              <a:rPr lang="en-US" dirty="0"/>
              <a:t> </a:t>
            </a:r>
            <a:r>
              <a:rPr lang="en-US" dirty="0" err="1"/>
              <a:t>nếp</a:t>
            </a:r>
            <a:r>
              <a:rPr lang="en-US" dirty="0"/>
              <a:t> </a:t>
            </a:r>
            <a:r>
              <a:rPr lang="en-US" dirty="0" err="1"/>
              <a:t>học</a:t>
            </a:r>
            <a:r>
              <a:rPr lang="en-US" dirty="0"/>
              <a:t> </a:t>
            </a:r>
            <a:r>
              <a:rPr lang="en-US" dirty="0" err="1"/>
              <a:t>của</a:t>
            </a:r>
            <a:r>
              <a:rPr lang="en-US" dirty="0"/>
              <a:t> </a:t>
            </a:r>
            <a:r>
              <a:rPr lang="en-US" dirty="0" err="1"/>
              <a:t>trẻ</a:t>
            </a:r>
            <a:r>
              <a:rPr lang="en-US" dirty="0"/>
              <a:t> </a:t>
            </a:r>
            <a:r>
              <a:rPr lang="en-US" dirty="0" err="1"/>
              <a:t>ngày</a:t>
            </a:r>
            <a:r>
              <a:rPr lang="en-US" dirty="0"/>
              <a:t> </a:t>
            </a:r>
            <a:r>
              <a:rPr lang="en-US" dirty="0" err="1"/>
              <a:t>càng</a:t>
            </a:r>
            <a:r>
              <a:rPr lang="en-US" dirty="0"/>
              <a:t> </a:t>
            </a:r>
            <a:r>
              <a:rPr lang="en-US" dirty="0" err="1"/>
              <a:t>ổn</a:t>
            </a:r>
            <a:r>
              <a:rPr lang="en-US" dirty="0"/>
              <a:t> </a:t>
            </a:r>
            <a:r>
              <a:rPr lang="en-US" dirty="0" err="1"/>
              <a:t>định</a:t>
            </a:r>
            <a:r>
              <a:rPr lang="en-US" dirty="0" smtClean="0"/>
              <a:t>.</a:t>
            </a:r>
            <a:endParaRPr lang="en-US" dirty="0"/>
          </a:p>
        </p:txBody>
      </p:sp>
    </p:spTree>
    <p:extLst>
      <p:ext uri="{BB962C8B-B14F-4D97-AF65-F5344CB8AC3E}">
        <p14:creationId xmlns:p14="http://schemas.microsoft.com/office/powerpoint/2010/main" val="344691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4852"/>
            <a:ext cx="12192000" cy="7082852"/>
          </a:xfrm>
          <a:prstGeom prst="rect">
            <a:avLst/>
          </a:prstGeom>
        </p:spPr>
      </p:pic>
    </p:spTree>
    <p:extLst>
      <p:ext uri="{BB962C8B-B14F-4D97-AF65-F5344CB8AC3E}">
        <p14:creationId xmlns:p14="http://schemas.microsoft.com/office/powerpoint/2010/main" val="3148328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Flowchart: Terminator 3"/>
          <p:cNvSpPr/>
          <p:nvPr/>
        </p:nvSpPr>
        <p:spPr>
          <a:xfrm>
            <a:off x="3054723" y="621792"/>
            <a:ext cx="6082553" cy="1207008"/>
          </a:xfrm>
          <a:prstGeom prst="flowChartTerminator">
            <a:avLst/>
          </a:prstGeom>
          <a:solidFill>
            <a:schemeClr val="accent2">
              <a:lumMod val="40000"/>
              <a:lumOff val="60000"/>
            </a:schemeClr>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75"/>
              </a:spcAft>
            </a:pPr>
            <a:r>
              <a:rPr lang="en-US" b="1" i="1" dirty="0" smtClean="0">
                <a:solidFill>
                  <a:srgbClr val="000099"/>
                </a:solidFill>
              </a:rPr>
              <a:t>3.3. </a:t>
            </a:r>
            <a:r>
              <a:rPr lang="en-US" b="1" i="1" dirty="0" err="1" smtClean="0">
                <a:solidFill>
                  <a:srgbClr val="000099"/>
                </a:solidFill>
              </a:rPr>
              <a:t>Biện</a:t>
            </a:r>
            <a:r>
              <a:rPr lang="en-US" b="1" i="1" dirty="0" smtClean="0">
                <a:solidFill>
                  <a:srgbClr val="000099"/>
                </a:solidFill>
              </a:rPr>
              <a:t> </a:t>
            </a:r>
            <a:r>
              <a:rPr lang="en-US" b="1" i="1" dirty="0" err="1" smtClean="0">
                <a:solidFill>
                  <a:srgbClr val="000099"/>
                </a:solidFill>
              </a:rPr>
              <a:t>pháp</a:t>
            </a:r>
            <a:r>
              <a:rPr lang="en-US" b="1" i="1" dirty="0" smtClean="0">
                <a:solidFill>
                  <a:srgbClr val="000099"/>
                </a:solidFill>
              </a:rPr>
              <a:t> 3</a:t>
            </a:r>
          </a:p>
          <a:p>
            <a:pPr algn="ctr">
              <a:spcAft>
                <a:spcPts val="675"/>
              </a:spcAft>
            </a:pPr>
            <a:r>
              <a:rPr lang="en-US" i="1" dirty="0" err="1" smtClean="0">
                <a:solidFill>
                  <a:srgbClr val="0D0D0D"/>
                </a:solidFill>
                <a:latin typeface="Times New Roman" panose="02020603050405020304" pitchFamily="18" charset="0"/>
                <a:ea typeface="Times New Roman" panose="02020603050405020304" pitchFamily="18" charset="0"/>
              </a:rPr>
              <a:t>Rèn</a:t>
            </a:r>
            <a:r>
              <a:rPr lang="en-US" i="1" dirty="0" smtClean="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luyện</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nê</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nếp</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thói</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quen</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thường</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xuyên</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trong</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mọi</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hoạt</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động</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mọi</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lúc</a:t>
            </a:r>
            <a:r>
              <a:rPr lang="en-US" i="1" dirty="0">
                <a:solidFill>
                  <a:srgbClr val="0D0D0D"/>
                </a:solidFill>
                <a:latin typeface="Times New Roman" panose="02020603050405020304" pitchFamily="18" charset="0"/>
                <a:ea typeface="Times New Roman" panose="02020603050405020304" pitchFamily="18" charset="0"/>
              </a:rPr>
              <a:t> – </a:t>
            </a:r>
            <a:r>
              <a:rPr lang="en-US" i="1" dirty="0" err="1">
                <a:solidFill>
                  <a:srgbClr val="0D0D0D"/>
                </a:solidFill>
                <a:latin typeface="Times New Roman" panose="02020603050405020304" pitchFamily="18" charset="0"/>
                <a:ea typeface="Times New Roman" panose="02020603050405020304" pitchFamily="18" charset="0"/>
              </a:rPr>
              <a:t>mọi</a:t>
            </a:r>
            <a:r>
              <a:rPr lang="en-US" i="1" dirty="0">
                <a:solidFill>
                  <a:srgbClr val="0D0D0D"/>
                </a:solidFill>
                <a:latin typeface="Times New Roman" panose="02020603050405020304" pitchFamily="18" charset="0"/>
                <a:ea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rPr>
              <a:t>nơi</a:t>
            </a:r>
            <a:r>
              <a:rPr lang="en-US" i="1" dirty="0" smtClean="0">
                <a:solidFill>
                  <a:srgbClr val="0D0D0D"/>
                </a:solidFill>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p:sp>
        <p:nvSpPr>
          <p:cNvPr id="2" name="Rectangle 1"/>
          <p:cNvSpPr/>
          <p:nvPr/>
        </p:nvSpPr>
        <p:spPr>
          <a:xfrm>
            <a:off x="234462" y="1828800"/>
            <a:ext cx="10386646" cy="4382738"/>
          </a:xfrm>
          <a:prstGeom prst="rect">
            <a:avLst/>
          </a:prstGeom>
        </p:spPr>
        <p:txBody>
          <a:bodyPr wrap="square">
            <a:spAutoFit/>
          </a:bodyPr>
          <a:lstStyle/>
          <a:p>
            <a:pPr algn="just">
              <a:lnSpc>
                <a:spcPct val="115000"/>
              </a:lnSpc>
              <a:spcAft>
                <a:spcPts val="675"/>
              </a:spcAft>
            </a:pP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ngủ</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nề</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thói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lứa</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thói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uốn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nắn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75"/>
              </a:spcAft>
            </a:pP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 dụ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rèn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biết</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chào</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lớp</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75"/>
              </a:spcAft>
            </a:pP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Rèn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nếp</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hoạt</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học</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75"/>
              </a:spcAft>
            </a:pP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bài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hát</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rèn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thói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quen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biết</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cất</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gọn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gàng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đúng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75"/>
              </a:spcAft>
            </a:pP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Rèn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biết</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ý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lệnh</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hoạt</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ngoài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trời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75"/>
              </a:spcAft>
            </a:pPr>
            <a:r>
              <a:rPr lang="en-US"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Hoạt</a:t>
            </a:r>
            <a:r>
              <a:rPr lang="en-US"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giơ</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rèn</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biết</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xúc</a:t>
            </a:r>
            <a:r>
              <a:rPr lang="en-US"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cơm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75"/>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37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77521"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521" y="0"/>
            <a:ext cx="4362138"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659" y="0"/>
            <a:ext cx="4302176" cy="6858000"/>
          </a:xfrm>
          <a:prstGeom prst="rect">
            <a:avLst/>
          </a:prstGeom>
        </p:spPr>
      </p:pic>
    </p:spTree>
    <p:extLst>
      <p:ext uri="{BB962C8B-B14F-4D97-AF65-F5344CB8AC3E}">
        <p14:creationId xmlns:p14="http://schemas.microsoft.com/office/powerpoint/2010/main" val="215819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loud 3"/>
          <p:cNvSpPr/>
          <p:nvPr/>
        </p:nvSpPr>
        <p:spPr>
          <a:xfrm>
            <a:off x="2138082" y="268941"/>
            <a:ext cx="7288306" cy="1304365"/>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6600"/>
                </a:solidFill>
              </a:rPr>
              <a:t>3.4 </a:t>
            </a:r>
            <a:r>
              <a:rPr lang="nl-NL" sz="2000" b="1" dirty="0" smtClean="0">
                <a:solidFill>
                  <a:srgbClr val="006600"/>
                </a:solidFill>
              </a:rPr>
              <a:t>. Biện pháp 4:</a:t>
            </a:r>
          </a:p>
          <a:p>
            <a:pPr algn="ctr"/>
            <a:r>
              <a:rPr lang="en-US" i="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i="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cường</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làm</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tốt</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tác</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truyền</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vận</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phối</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kết</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hợp</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với</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phu</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huynh</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học</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dirty="0">
              <a:solidFill>
                <a:srgbClr val="006600"/>
              </a:solidFill>
            </a:endParaRPr>
          </a:p>
        </p:txBody>
      </p:sp>
      <p:sp>
        <p:nvSpPr>
          <p:cNvPr id="5" name="TextBox 4"/>
          <p:cNvSpPr txBox="1"/>
          <p:nvPr/>
        </p:nvSpPr>
        <p:spPr>
          <a:xfrm>
            <a:off x="885371" y="1573306"/>
            <a:ext cx="10580916" cy="369332"/>
          </a:xfrm>
          <a:prstGeom prst="rect">
            <a:avLst/>
          </a:prstGeom>
          <a:noFill/>
        </p:spPr>
        <p:txBody>
          <a:bodyPr wrap="square" rtlCol="0">
            <a:spAutoFit/>
          </a:bodyPr>
          <a:lstStyle/>
          <a:p>
            <a:pPr algn="just"/>
            <a:r>
              <a:rPr lang="nl-NL" dirty="0" smtClean="0"/>
              <a:t>	</a:t>
            </a:r>
            <a:endParaRPr lang="en-US" dirty="0">
              <a:solidFill>
                <a:srgbClr val="002060"/>
              </a:solidFill>
            </a:endParaRPr>
          </a:p>
        </p:txBody>
      </p:sp>
      <p:sp>
        <p:nvSpPr>
          <p:cNvPr id="3" name="Rectangle 2"/>
          <p:cNvSpPr/>
          <p:nvPr/>
        </p:nvSpPr>
        <p:spPr>
          <a:xfrm>
            <a:off x="455220" y="1668109"/>
            <a:ext cx="11281559" cy="1754326"/>
          </a:xfrm>
          <a:prstGeom prst="rect">
            <a:avLst/>
          </a:prstGeom>
        </p:spPr>
        <p:txBody>
          <a:bodyPr wrap="square">
            <a:spAutoFit/>
          </a:bodyPr>
          <a:lstStyle/>
          <a:p>
            <a:r>
              <a:rPr lang="en-US"/>
              <a:t>Để thực hiện tốt việc rèn luyện nề nếp thói quen ban đầu cho trẻ thì các bậc phụ huynh giữ 1 vai trò quan trọng do vậy tôi đã tuyên truyền với các bậc phụ huynh về sự cần thiết của việc rèn luyện cho trẻ ở lứa tuổi này. Từ đó phụ huynh cùng phối hợp với giáo viên để nắm bắt đặc điểm tình hình của trẻ, tìm ra nguyên nhân để có biện pháp thích hợp kịp thời uốn nắn trẻ. Đồng thời trao đổi với cha mẹ để rèn luyện thêm cho trẻ khi ở nhà.</a:t>
            </a:r>
          </a:p>
          <a:p>
            <a:r>
              <a:rPr lang="en-US"/>
              <a:t>Tôi trao đổi với phụ huynh thông qua cac hình thưc: qua giờ đón trả trẻ, trong các buổi họp phụ huynh, các thông tin trên bảng tuyên truyền.</a:t>
            </a:r>
          </a:p>
        </p:txBody>
      </p:sp>
    </p:spTree>
    <p:extLst>
      <p:ext uri="{BB962C8B-B14F-4D97-AF65-F5344CB8AC3E}">
        <p14:creationId xmlns:p14="http://schemas.microsoft.com/office/powerpoint/2010/main" val="31442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94218"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818" y="0"/>
            <a:ext cx="6269182" cy="6858000"/>
          </a:xfrm>
          <a:prstGeom prst="rect">
            <a:avLst/>
          </a:prstGeom>
        </p:spPr>
      </p:pic>
    </p:spTree>
    <p:extLst>
      <p:ext uri="{BB962C8B-B14F-4D97-AF65-F5344CB8AC3E}">
        <p14:creationId xmlns:p14="http://schemas.microsoft.com/office/powerpoint/2010/main" val="1967138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ounded Rectangle 3"/>
          <p:cNvSpPr/>
          <p:nvPr/>
        </p:nvSpPr>
        <p:spPr>
          <a:xfrm>
            <a:off x="4601029" y="1160616"/>
            <a:ext cx="3526971" cy="653143"/>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srgbClr val="000099"/>
                </a:solidFill>
              </a:rPr>
              <a:t>Hiệu</a:t>
            </a:r>
            <a:r>
              <a:rPr lang="en-US" sz="2800" dirty="0" smtClean="0">
                <a:solidFill>
                  <a:srgbClr val="000099"/>
                </a:solidFill>
              </a:rPr>
              <a:t> </a:t>
            </a:r>
            <a:r>
              <a:rPr lang="en-US" sz="2800" dirty="0" err="1" smtClean="0">
                <a:solidFill>
                  <a:srgbClr val="000099"/>
                </a:solidFill>
              </a:rPr>
              <a:t>quả</a:t>
            </a:r>
            <a:r>
              <a:rPr lang="en-US" sz="2800" dirty="0" smtClean="0">
                <a:solidFill>
                  <a:srgbClr val="000099"/>
                </a:solidFill>
              </a:rPr>
              <a:t> </a:t>
            </a:r>
            <a:r>
              <a:rPr lang="en-US" sz="2800" dirty="0" err="1" smtClean="0">
                <a:solidFill>
                  <a:srgbClr val="000099"/>
                </a:solidFill>
              </a:rPr>
              <a:t>mang</a:t>
            </a:r>
            <a:r>
              <a:rPr lang="en-US" sz="2800" dirty="0" smtClean="0">
                <a:solidFill>
                  <a:srgbClr val="000099"/>
                </a:solidFill>
              </a:rPr>
              <a:t> </a:t>
            </a:r>
            <a:r>
              <a:rPr lang="en-US" sz="2800" dirty="0" err="1" smtClean="0">
                <a:solidFill>
                  <a:srgbClr val="000099"/>
                </a:solidFill>
              </a:rPr>
              <a:t>lại</a:t>
            </a:r>
            <a:endParaRPr lang="en-US" sz="2800" dirty="0">
              <a:solidFill>
                <a:srgbClr val="000099"/>
              </a:solidFill>
            </a:endParaRPr>
          </a:p>
        </p:txBody>
      </p:sp>
      <p:sp>
        <p:nvSpPr>
          <p:cNvPr id="7" name="Rectangle 1"/>
          <p:cNvSpPr>
            <a:spLocks noChangeArrowheads="1"/>
          </p:cNvSpPr>
          <p:nvPr/>
        </p:nvSpPr>
        <p:spPr bwMode="auto">
          <a:xfrm>
            <a:off x="8384272" y="2152133"/>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01746961"/>
              </p:ext>
            </p:extLst>
          </p:nvPr>
        </p:nvGraphicFramePr>
        <p:xfrm>
          <a:off x="1684423" y="2599510"/>
          <a:ext cx="8951495" cy="2825348"/>
        </p:xfrm>
        <a:graphic>
          <a:graphicData uri="http://schemas.openxmlformats.org/drawingml/2006/table">
            <a:tbl>
              <a:tblPr firstRow="1" firstCol="1" bandRow="1">
                <a:tableStyleId>{5C22544A-7EE6-4342-B048-85BDC9FD1C3A}</a:tableStyleId>
              </a:tblPr>
              <a:tblGrid>
                <a:gridCol w="758331">
                  <a:extLst>
                    <a:ext uri="{9D8B030D-6E8A-4147-A177-3AD203B41FA5}">
                      <a16:colId xmlns:a16="http://schemas.microsoft.com/office/drawing/2014/main" val="3544849191"/>
                    </a:ext>
                  </a:extLst>
                </a:gridCol>
                <a:gridCol w="3448595">
                  <a:extLst>
                    <a:ext uri="{9D8B030D-6E8A-4147-A177-3AD203B41FA5}">
                      <a16:colId xmlns:a16="http://schemas.microsoft.com/office/drawing/2014/main" val="1772991375"/>
                    </a:ext>
                  </a:extLst>
                </a:gridCol>
                <a:gridCol w="908214">
                  <a:extLst>
                    <a:ext uri="{9D8B030D-6E8A-4147-A177-3AD203B41FA5}">
                      <a16:colId xmlns:a16="http://schemas.microsoft.com/office/drawing/2014/main" val="2347386189"/>
                    </a:ext>
                  </a:extLst>
                </a:gridCol>
                <a:gridCol w="1278785">
                  <a:extLst>
                    <a:ext uri="{9D8B030D-6E8A-4147-A177-3AD203B41FA5}">
                      <a16:colId xmlns:a16="http://schemas.microsoft.com/office/drawing/2014/main" val="1117177097"/>
                    </a:ext>
                  </a:extLst>
                </a:gridCol>
                <a:gridCol w="1278785">
                  <a:extLst>
                    <a:ext uri="{9D8B030D-6E8A-4147-A177-3AD203B41FA5}">
                      <a16:colId xmlns:a16="http://schemas.microsoft.com/office/drawing/2014/main" val="739001110"/>
                    </a:ext>
                  </a:extLst>
                </a:gridCol>
                <a:gridCol w="1278785">
                  <a:extLst>
                    <a:ext uri="{9D8B030D-6E8A-4147-A177-3AD203B41FA5}">
                      <a16:colId xmlns:a16="http://schemas.microsoft.com/office/drawing/2014/main" val="3042621468"/>
                    </a:ext>
                  </a:extLst>
                </a:gridCol>
              </a:tblGrid>
              <a:tr h="432346">
                <a:tc rowSpan="3">
                  <a:txBody>
                    <a:bodyPr/>
                    <a:lstStyle/>
                    <a:p>
                      <a:r>
                        <a:rPr lang="en-US" dirty="0" smtClean="0"/>
                        <a:t>STT</a:t>
                      </a:r>
                      <a:endParaRPr lang="en-US" dirty="0"/>
                    </a:p>
                  </a:txBody>
                  <a:tcPr marL="68580" marR="68580" marT="0" marB="0" anchor="ctr"/>
                </a:tc>
                <a:tc rowSpan="3">
                  <a:txBody>
                    <a:bodyPr/>
                    <a:lstStyle/>
                    <a:p>
                      <a:pPr algn="ctr"/>
                      <a:r>
                        <a:rPr lang="nl-NL" sz="1800" b="1" kern="1200" dirty="0" smtClean="0">
                          <a:solidFill>
                            <a:schemeClr val="lt1"/>
                          </a:solidFill>
                          <a:effectLst/>
                          <a:latin typeface="+mn-lt"/>
                          <a:ea typeface="+mn-ea"/>
                          <a:cs typeface="+mn-cs"/>
                        </a:rPr>
                        <a:t>Nội dung</a:t>
                      </a:r>
                      <a:endParaRPr lang="en-US" dirty="0"/>
                    </a:p>
                  </a:txBody>
                  <a:tcPr marL="68580" marR="68580" marT="0" marB="0" anchor="ctr"/>
                </a:tc>
                <a:tc gridSpan="4">
                  <a:txBody>
                    <a:bodyPr/>
                    <a:lstStyle/>
                    <a:p>
                      <a:pPr algn="ctr"/>
                      <a:r>
                        <a:rPr lang="nl-NL" sz="1800" dirty="0" smtClean="0">
                          <a:effectLst/>
                          <a:latin typeface="Times New Roman" panose="02020603050405020304" pitchFamily="18" charset="0"/>
                          <a:ea typeface="Times New Roman" panose="02020603050405020304" pitchFamily="18" charset="0"/>
                        </a:rPr>
                        <a:t>Chưa đạt</a:t>
                      </a:r>
                      <a:r>
                        <a:rPr lang="nl-NL" sz="1800" b="1" kern="1200" dirty="0" smtClean="0">
                          <a:solidFill>
                            <a:schemeClr val="lt1"/>
                          </a:solidFill>
                          <a:effectLst/>
                          <a:latin typeface="+mn-lt"/>
                          <a:ea typeface="+mn-ea"/>
                          <a:cs typeface="+mn-cs"/>
                        </a:rPr>
                        <a:t>Kết quả</a:t>
                      </a:r>
                      <a:endParaRPr lang="en-US" dirty="0"/>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6845833"/>
                  </a:ext>
                </a:extLst>
              </a:tr>
              <a:tr h="373541">
                <a:tc vMerge="1">
                  <a:txBody>
                    <a:bodyPr/>
                    <a:lstStyle/>
                    <a:p>
                      <a:endParaRPr lang="en-US"/>
                    </a:p>
                  </a:txBody>
                  <a:tcPr/>
                </a:tc>
                <a:tc vMerge="1">
                  <a:txBody>
                    <a:bodyPr/>
                    <a:lstStyle/>
                    <a:p>
                      <a:endParaRPr lang="en-US"/>
                    </a:p>
                  </a:txBody>
                  <a:tcPr/>
                </a:tc>
                <a:tc gridSpan="2">
                  <a:txBody>
                    <a:bodyPr/>
                    <a:lstStyle/>
                    <a:p>
                      <a:pPr algn="ctr"/>
                      <a:r>
                        <a:rPr lang="en-US" dirty="0" err="1" smtClean="0"/>
                        <a:t>Đầu</a:t>
                      </a:r>
                      <a:r>
                        <a:rPr lang="en-US" baseline="0" dirty="0" smtClean="0"/>
                        <a:t> </a:t>
                      </a:r>
                      <a:r>
                        <a:rPr lang="en-US" baseline="0" dirty="0" err="1" smtClean="0"/>
                        <a:t>Năm</a:t>
                      </a:r>
                      <a:endParaRPr lang="en-US" dirty="0"/>
                    </a:p>
                  </a:txBody>
                  <a:tcPr marL="68580" marR="68580" marT="0" marB="0"/>
                </a:tc>
                <a:tc hMerge="1">
                  <a:txBody>
                    <a:bodyPr/>
                    <a:lstStyle/>
                    <a:p>
                      <a:endParaRPr lang="en-US" dirty="0"/>
                    </a:p>
                  </a:txBody>
                  <a:tcPr marL="68580" marR="68580" marT="0" marB="0"/>
                </a:tc>
                <a:tc gridSpan="2">
                  <a:txBody>
                    <a:bodyPr/>
                    <a:lstStyle/>
                    <a:p>
                      <a:pPr algn="ctr"/>
                      <a:r>
                        <a:rPr lang="en-US" dirty="0" err="1" smtClean="0"/>
                        <a:t>Tháng</a:t>
                      </a:r>
                      <a:r>
                        <a:rPr lang="en-US" baseline="0" dirty="0" smtClean="0"/>
                        <a:t> 11</a:t>
                      </a:r>
                      <a:endParaRPr lang="en-US" dirty="0"/>
                    </a:p>
                  </a:txBody>
                  <a:tcPr marL="68580" marR="68580" marT="0" marB="0"/>
                </a:tc>
                <a:tc hMerge="1">
                  <a:txBody>
                    <a:bodyPr/>
                    <a:lstStyle/>
                    <a:p>
                      <a:endParaRPr lang="en-US" dirty="0"/>
                    </a:p>
                  </a:txBody>
                  <a:tcPr marL="68580" marR="68580" marT="0" marB="0"/>
                </a:tc>
                <a:extLst>
                  <a:ext uri="{0D108BD9-81ED-4DB2-BD59-A6C34878D82A}">
                    <a16:rowId xmlns:a16="http://schemas.microsoft.com/office/drawing/2014/main" val="2691259707"/>
                  </a:ext>
                </a:extLst>
              </a:tr>
              <a:tr h="395894">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effectLst/>
                          <a:latin typeface="+mn-lt"/>
                          <a:ea typeface="+mn-ea"/>
                          <a:cs typeface="+mn-cs"/>
                        </a:rPr>
                        <a:t>Đạt</a:t>
                      </a:r>
                      <a:endParaRPr lang="en-US" dirty="0" smtClean="0"/>
                    </a:p>
                    <a:p>
                      <a:endParaRPr lang="en-US" dirty="0"/>
                    </a:p>
                  </a:txBody>
                  <a:tcPr marL="68580" marR="68580" marT="0" marB="0"/>
                </a:tc>
                <a:tc>
                  <a:txBody>
                    <a:bodyPr/>
                    <a:lstStyle/>
                    <a:p>
                      <a:r>
                        <a:rPr lang="en-US" dirty="0" err="1" smtClean="0"/>
                        <a:t>Chưa</a:t>
                      </a:r>
                      <a:r>
                        <a:rPr lang="en-US" baseline="0" dirty="0" smtClean="0"/>
                        <a:t> </a:t>
                      </a:r>
                      <a:r>
                        <a:rPr lang="en-US" baseline="0" dirty="0" err="1" smtClean="0"/>
                        <a:t>đạt</a:t>
                      </a:r>
                      <a:endParaRPr lang="en-US" dirty="0"/>
                    </a:p>
                  </a:txBody>
                  <a:tcPr marL="68580" marR="68580" marT="0" marB="0"/>
                </a:tc>
                <a:tc>
                  <a:txBody>
                    <a:bodyPr/>
                    <a:lstStyle/>
                    <a:p>
                      <a:r>
                        <a:rPr lang="en-US" dirty="0" err="1" smtClean="0"/>
                        <a:t>Đạt</a:t>
                      </a:r>
                      <a:r>
                        <a:rPr lang="en-US" baseline="0" dirty="0" smtClean="0"/>
                        <a:t> </a:t>
                      </a:r>
                      <a:endParaRPr lang="en-US" dirty="0"/>
                    </a:p>
                  </a:txBody>
                  <a:tcPr marL="68580" marR="68580" marT="0" marB="0"/>
                </a:tc>
                <a:tc>
                  <a:txBody>
                    <a:bodyPr/>
                    <a:lstStyle/>
                    <a:p>
                      <a:r>
                        <a:rPr lang="en-US" dirty="0" err="1" smtClean="0"/>
                        <a:t>Chư</a:t>
                      </a:r>
                      <a:r>
                        <a:rPr lang="en-US" baseline="0" dirty="0" err="1" smtClean="0"/>
                        <a:t>a</a:t>
                      </a:r>
                      <a:r>
                        <a:rPr lang="en-US" baseline="0" dirty="0" smtClean="0"/>
                        <a:t> </a:t>
                      </a:r>
                      <a:r>
                        <a:rPr lang="en-US" baseline="0" dirty="0" err="1" smtClean="0"/>
                        <a:t>đạt</a:t>
                      </a:r>
                      <a:endParaRPr lang="en-US" dirty="0"/>
                    </a:p>
                  </a:txBody>
                  <a:tcPr marL="68580" marR="68580" marT="0" marB="0"/>
                </a:tc>
                <a:extLst>
                  <a:ext uri="{0D108BD9-81ED-4DB2-BD59-A6C34878D82A}">
                    <a16:rowId xmlns:a16="http://schemas.microsoft.com/office/drawing/2014/main" val="539625434"/>
                  </a:ext>
                </a:extLst>
              </a:tr>
              <a:tr h="373541">
                <a:tc>
                  <a:txBody>
                    <a:bodyPr/>
                    <a:lstStyle/>
                    <a:p>
                      <a:r>
                        <a:rPr lang="en-US" dirty="0" smtClean="0"/>
                        <a:t>1</a:t>
                      </a:r>
                      <a:endParaRPr lang="en-US" dirty="0"/>
                    </a:p>
                  </a:txBody>
                  <a:tcPr marL="68580" marR="68580" marT="0" marB="0" anchor="ctr"/>
                </a:tc>
                <a:tc>
                  <a:txBody>
                    <a:bodyPr/>
                    <a:lstStyle/>
                    <a:p>
                      <a:r>
                        <a:rPr lang="en-US" dirty="0" err="1" smtClean="0"/>
                        <a:t>Nê</a:t>
                      </a:r>
                      <a:r>
                        <a:rPr lang="en-US" dirty="0" smtClean="0"/>
                        <a:t>̀</a:t>
                      </a:r>
                      <a:r>
                        <a:rPr lang="en-US" baseline="0" dirty="0" smtClean="0"/>
                        <a:t> </a:t>
                      </a:r>
                      <a:r>
                        <a:rPr lang="en-US" baseline="0" dirty="0" err="1" smtClean="0"/>
                        <a:t>nếp</a:t>
                      </a:r>
                      <a:r>
                        <a:rPr lang="en-US" baseline="0" dirty="0" smtClean="0"/>
                        <a:t> </a:t>
                      </a:r>
                      <a:r>
                        <a:rPr lang="en-US" baseline="0" dirty="0" err="1" smtClean="0"/>
                        <a:t>chào</a:t>
                      </a:r>
                      <a:r>
                        <a:rPr lang="en-US" baseline="0" dirty="0" smtClean="0"/>
                        <a:t> </a:t>
                      </a:r>
                      <a:r>
                        <a:rPr lang="en-US" baseline="0" dirty="0" err="1" smtClean="0"/>
                        <a:t>hỏi</a:t>
                      </a:r>
                      <a:endParaRPr lang="en-US" dirty="0"/>
                    </a:p>
                  </a:txBody>
                  <a:tcPr marL="68580" marR="68580" marT="0" marB="0" anchor="ctr"/>
                </a:tc>
                <a:tc>
                  <a:txBody>
                    <a:bodyPr/>
                    <a:lstStyle/>
                    <a:p>
                      <a:r>
                        <a:rPr lang="en-US" dirty="0" smtClean="0"/>
                        <a:t>35%</a:t>
                      </a:r>
                      <a:endParaRPr lang="en-US" dirty="0"/>
                    </a:p>
                  </a:txBody>
                  <a:tcPr marL="68580" marR="68580" marT="0" marB="0" anchor="ctr"/>
                </a:tc>
                <a:tc>
                  <a:txBody>
                    <a:bodyPr/>
                    <a:lstStyle/>
                    <a:p>
                      <a:r>
                        <a:rPr lang="en-US" dirty="0" smtClean="0"/>
                        <a:t>65%</a:t>
                      </a:r>
                      <a:endParaRPr lang="en-US" dirty="0"/>
                    </a:p>
                  </a:txBody>
                  <a:tcPr marL="68580" marR="68580" marT="0" marB="0" anchor="ctr"/>
                </a:tc>
                <a:tc>
                  <a:txBody>
                    <a:bodyPr/>
                    <a:lstStyle/>
                    <a:p>
                      <a:r>
                        <a:rPr lang="en-US" dirty="0" smtClean="0"/>
                        <a:t>85%</a:t>
                      </a:r>
                      <a:endParaRPr lang="en-US" dirty="0"/>
                    </a:p>
                  </a:txBody>
                  <a:tcPr marL="68580" marR="68580" marT="0" marB="0" anchor="ctr"/>
                </a:tc>
                <a:tc>
                  <a:txBody>
                    <a:bodyPr/>
                    <a:lstStyle/>
                    <a:p>
                      <a:r>
                        <a:rPr lang="en-US" dirty="0" smtClean="0"/>
                        <a:t>15%</a:t>
                      </a:r>
                      <a:endParaRPr lang="en-US" dirty="0"/>
                    </a:p>
                  </a:txBody>
                  <a:tcPr marL="68580" marR="68580" marT="0" marB="0" anchor="ctr"/>
                </a:tc>
                <a:extLst>
                  <a:ext uri="{0D108BD9-81ED-4DB2-BD59-A6C34878D82A}">
                    <a16:rowId xmlns:a16="http://schemas.microsoft.com/office/drawing/2014/main" val="3566208446"/>
                  </a:ext>
                </a:extLst>
              </a:tr>
              <a:tr h="510206">
                <a:tc>
                  <a:txBody>
                    <a:bodyPr/>
                    <a:lstStyle/>
                    <a:p>
                      <a:r>
                        <a:rPr lang="en-US" dirty="0" smtClean="0"/>
                        <a:t>2</a:t>
                      </a:r>
                      <a:endParaRPr lang="en-US" dirty="0"/>
                    </a:p>
                  </a:txBody>
                  <a:tcPr marL="68580" marR="68580" marT="0" marB="0" anchor="ctr"/>
                </a:tc>
                <a:tc>
                  <a:txBody>
                    <a:bodyPr/>
                    <a:lstStyle/>
                    <a:p>
                      <a:r>
                        <a:rPr lang="en-US" dirty="0" err="1" smtClean="0"/>
                        <a:t>Thói</a:t>
                      </a:r>
                      <a:r>
                        <a:rPr lang="en-US" baseline="0" dirty="0" smtClean="0"/>
                        <a:t> </a:t>
                      </a:r>
                      <a:r>
                        <a:rPr lang="en-US" baseline="0" dirty="0" err="1" smtClean="0"/>
                        <a:t>quen</a:t>
                      </a:r>
                      <a:r>
                        <a:rPr lang="en-US" baseline="0" dirty="0" smtClean="0"/>
                        <a:t> </a:t>
                      </a:r>
                      <a:r>
                        <a:rPr lang="en-US" baseline="0" dirty="0" err="1" smtClean="0"/>
                        <a:t>nê</a:t>
                      </a:r>
                      <a:r>
                        <a:rPr lang="en-US" baseline="0" dirty="0" smtClean="0"/>
                        <a:t>̀ </a:t>
                      </a:r>
                      <a:r>
                        <a:rPr lang="en-US" baseline="0" dirty="0" err="1" smtClean="0"/>
                        <a:t>nếp</a:t>
                      </a:r>
                      <a:r>
                        <a:rPr lang="en-US" baseline="0" dirty="0" smtClean="0"/>
                        <a:t> qua </a:t>
                      </a:r>
                      <a:r>
                        <a:rPr lang="en-US" baseline="0" dirty="0" err="1" smtClean="0"/>
                        <a:t>giơ</a:t>
                      </a:r>
                      <a:r>
                        <a:rPr lang="en-US" baseline="0" dirty="0" smtClean="0"/>
                        <a:t>̀ </a:t>
                      </a:r>
                      <a:r>
                        <a:rPr lang="en-US" baseline="0" dirty="0" err="1" smtClean="0"/>
                        <a:t>chơi</a:t>
                      </a:r>
                      <a:r>
                        <a:rPr lang="en-US" baseline="0" dirty="0" smtClean="0"/>
                        <a:t> </a:t>
                      </a:r>
                      <a:r>
                        <a:rPr lang="en-US" baseline="0" dirty="0" err="1" smtClean="0"/>
                        <a:t>tập</a:t>
                      </a:r>
                      <a:r>
                        <a:rPr lang="en-US" baseline="0" dirty="0" smtClean="0"/>
                        <a:t> có </a:t>
                      </a:r>
                      <a:r>
                        <a:rPr lang="en-US" baseline="0" dirty="0" err="1" smtClean="0"/>
                        <a:t>chu</a:t>
                      </a:r>
                      <a:r>
                        <a:rPr lang="en-US" baseline="0" dirty="0" smtClean="0"/>
                        <a:t>̉ </a:t>
                      </a:r>
                      <a:r>
                        <a:rPr lang="en-US" baseline="0" dirty="0" err="1" smtClean="0"/>
                        <a:t>đích</a:t>
                      </a:r>
                      <a:endParaRPr lang="en-US" dirty="0"/>
                    </a:p>
                  </a:txBody>
                  <a:tcPr marL="68580" marR="68580" marT="0" marB="0" anchor="ctr"/>
                </a:tc>
                <a:tc>
                  <a:txBody>
                    <a:bodyPr/>
                    <a:lstStyle/>
                    <a:p>
                      <a:r>
                        <a:rPr lang="en-US" dirty="0" smtClean="0"/>
                        <a:t>25%</a:t>
                      </a:r>
                      <a:endParaRPr lang="en-US" dirty="0"/>
                    </a:p>
                  </a:txBody>
                  <a:tcPr marL="68580" marR="68580" marT="0" marB="0" anchor="ctr"/>
                </a:tc>
                <a:tc>
                  <a:txBody>
                    <a:bodyPr/>
                    <a:lstStyle/>
                    <a:p>
                      <a:r>
                        <a:rPr lang="en-US" dirty="0" smtClean="0"/>
                        <a:t>75%</a:t>
                      </a:r>
                      <a:endParaRPr lang="en-US" dirty="0"/>
                    </a:p>
                  </a:txBody>
                  <a:tcPr marL="68580" marR="68580" marT="0" marB="0" anchor="ctr"/>
                </a:tc>
                <a:tc>
                  <a:txBody>
                    <a:bodyPr/>
                    <a:lstStyle/>
                    <a:p>
                      <a:r>
                        <a:rPr lang="en-US" dirty="0" smtClean="0"/>
                        <a:t>70%</a:t>
                      </a:r>
                      <a:endParaRPr lang="en-US" dirty="0"/>
                    </a:p>
                  </a:txBody>
                  <a:tcPr marL="68580" marR="68580" marT="0" marB="0" anchor="ctr"/>
                </a:tc>
                <a:tc>
                  <a:txBody>
                    <a:bodyPr/>
                    <a:lstStyle/>
                    <a:p>
                      <a:r>
                        <a:rPr lang="en-US" dirty="0" smtClean="0"/>
                        <a:t>30%</a:t>
                      </a:r>
                      <a:endParaRPr lang="en-US" dirty="0"/>
                    </a:p>
                  </a:txBody>
                  <a:tcPr marL="68580" marR="68580" marT="0" marB="0" anchor="ctr"/>
                </a:tc>
                <a:extLst>
                  <a:ext uri="{0D108BD9-81ED-4DB2-BD59-A6C34878D82A}">
                    <a16:rowId xmlns:a16="http://schemas.microsoft.com/office/drawing/2014/main" val="922793765"/>
                  </a:ext>
                </a:extLst>
              </a:tr>
              <a:tr h="186771">
                <a:tc>
                  <a:txBody>
                    <a:bodyPr/>
                    <a:lstStyle/>
                    <a:p>
                      <a:r>
                        <a:rPr lang="en-US" dirty="0" smtClean="0"/>
                        <a:t>3</a:t>
                      </a:r>
                    </a:p>
                  </a:txBody>
                  <a:tcPr marL="68580" marR="68580" marT="0" marB="0" anchor="ctr"/>
                </a:tc>
                <a:tc>
                  <a:txBody>
                    <a:bodyPr/>
                    <a:lstStyle/>
                    <a:p>
                      <a:r>
                        <a:rPr lang="en-US" dirty="0" err="1" smtClean="0"/>
                        <a:t>Thói</a:t>
                      </a:r>
                      <a:r>
                        <a:rPr lang="en-US" baseline="0" dirty="0" smtClean="0"/>
                        <a:t> </a:t>
                      </a:r>
                      <a:r>
                        <a:rPr lang="en-US" baseline="0" dirty="0" err="1" smtClean="0"/>
                        <a:t>quen</a:t>
                      </a:r>
                      <a:r>
                        <a:rPr lang="en-US" baseline="0" dirty="0" smtClean="0"/>
                        <a:t> </a:t>
                      </a:r>
                      <a:r>
                        <a:rPr lang="en-US" baseline="0" dirty="0" err="1" smtClean="0"/>
                        <a:t>cất</a:t>
                      </a:r>
                      <a:r>
                        <a:rPr lang="en-US" baseline="0" dirty="0" smtClean="0"/>
                        <a:t> </a:t>
                      </a:r>
                      <a:r>
                        <a:rPr lang="en-US" baseline="0" dirty="0" err="1" smtClean="0"/>
                        <a:t>đô</a:t>
                      </a:r>
                      <a:r>
                        <a:rPr lang="en-US" baseline="0" dirty="0" smtClean="0"/>
                        <a:t>̀ </a:t>
                      </a:r>
                      <a:r>
                        <a:rPr lang="en-US" baseline="0" dirty="0" err="1" smtClean="0"/>
                        <a:t>dùng</a:t>
                      </a:r>
                      <a:r>
                        <a:rPr lang="en-US" baseline="0" dirty="0" smtClean="0"/>
                        <a:t> </a:t>
                      </a:r>
                      <a:r>
                        <a:rPr lang="en-US" baseline="0" dirty="0" err="1" smtClean="0"/>
                        <a:t>đô</a:t>
                      </a:r>
                      <a:r>
                        <a:rPr lang="en-US" baseline="0" dirty="0" smtClean="0"/>
                        <a:t>̀ </a:t>
                      </a:r>
                      <a:r>
                        <a:rPr lang="en-US" baseline="0" dirty="0" err="1" smtClean="0"/>
                        <a:t>chơi</a:t>
                      </a:r>
                      <a:endParaRPr lang="en-US" dirty="0"/>
                    </a:p>
                  </a:txBody>
                  <a:tcPr marL="68580" marR="68580" marT="0" marB="0" anchor="ctr"/>
                </a:tc>
                <a:tc>
                  <a:txBody>
                    <a:bodyPr/>
                    <a:lstStyle/>
                    <a:p>
                      <a:r>
                        <a:rPr lang="en-US" dirty="0" smtClean="0"/>
                        <a:t>40%</a:t>
                      </a:r>
                      <a:endParaRPr lang="en-US" dirty="0"/>
                    </a:p>
                  </a:txBody>
                  <a:tcPr marL="68580" marR="68580" marT="0" marB="0" anchor="ctr"/>
                </a:tc>
                <a:tc>
                  <a:txBody>
                    <a:bodyPr/>
                    <a:lstStyle/>
                    <a:p>
                      <a:r>
                        <a:rPr lang="en-US" dirty="0" smtClean="0"/>
                        <a:t>60%</a:t>
                      </a:r>
                      <a:endParaRPr lang="en-US" dirty="0"/>
                    </a:p>
                  </a:txBody>
                  <a:tcPr marL="68580" marR="68580" marT="0" marB="0" anchor="ctr"/>
                </a:tc>
                <a:tc>
                  <a:txBody>
                    <a:bodyPr/>
                    <a:lstStyle/>
                    <a:p>
                      <a:r>
                        <a:rPr lang="en-US" dirty="0" smtClean="0"/>
                        <a:t>75%</a:t>
                      </a:r>
                      <a:endParaRPr lang="en-US" dirty="0"/>
                    </a:p>
                  </a:txBody>
                  <a:tcPr marL="68580" marR="68580" marT="0" marB="0" anchor="ctr"/>
                </a:tc>
                <a:tc>
                  <a:txBody>
                    <a:bodyPr/>
                    <a:lstStyle/>
                    <a:p>
                      <a:r>
                        <a:rPr lang="en-US" dirty="0" smtClean="0"/>
                        <a:t>25%</a:t>
                      </a:r>
                      <a:endParaRPr lang="en-US" dirty="0"/>
                    </a:p>
                  </a:txBody>
                  <a:tcPr marL="68580" marR="68580" marT="0" marB="0" anchor="ctr"/>
                </a:tc>
                <a:extLst>
                  <a:ext uri="{0D108BD9-81ED-4DB2-BD59-A6C34878D82A}">
                    <a16:rowId xmlns:a16="http://schemas.microsoft.com/office/drawing/2014/main" val="3955299782"/>
                  </a:ext>
                </a:extLst>
              </a:tr>
              <a:tr h="186771">
                <a:tc>
                  <a:txBody>
                    <a:bodyPr/>
                    <a:lstStyle/>
                    <a:p>
                      <a:r>
                        <a:rPr lang="en-US" dirty="0" smtClean="0"/>
                        <a:t>3</a:t>
                      </a:r>
                    </a:p>
                  </a:txBody>
                  <a:tcPr marL="68580" marR="68580" marT="0" marB="0" anchor="ctr"/>
                </a:tc>
                <a:tc>
                  <a:txBody>
                    <a:bodyPr/>
                    <a:lstStyle/>
                    <a:p>
                      <a:r>
                        <a:rPr lang="en-US" dirty="0" err="1" smtClean="0"/>
                        <a:t>Thói</a:t>
                      </a:r>
                      <a:r>
                        <a:rPr lang="en-US" baseline="0" dirty="0" smtClean="0"/>
                        <a:t> </a:t>
                      </a:r>
                      <a:r>
                        <a:rPr lang="en-US" baseline="0" dirty="0" err="1" smtClean="0"/>
                        <a:t>quen</a:t>
                      </a:r>
                      <a:r>
                        <a:rPr lang="en-US" baseline="0" dirty="0" smtClean="0"/>
                        <a:t> </a:t>
                      </a:r>
                      <a:r>
                        <a:rPr lang="en-US" baseline="0" dirty="0" err="1" smtClean="0"/>
                        <a:t>ăn</a:t>
                      </a:r>
                      <a:r>
                        <a:rPr lang="en-US" baseline="0" dirty="0" smtClean="0"/>
                        <a:t>, </a:t>
                      </a:r>
                      <a:r>
                        <a:rPr lang="en-US" baseline="0" dirty="0" err="1" smtClean="0"/>
                        <a:t>ngu</a:t>
                      </a:r>
                      <a:r>
                        <a:rPr lang="en-US" baseline="0" dirty="0" smtClean="0"/>
                        <a:t>̉, </a:t>
                      </a:r>
                      <a:r>
                        <a:rPr lang="en-US" baseline="0" dirty="0" err="1" smtClean="0"/>
                        <a:t>vê</a:t>
                      </a:r>
                      <a:r>
                        <a:rPr lang="en-US" baseline="0" dirty="0" smtClean="0"/>
                        <a:t>̣ </a:t>
                      </a:r>
                      <a:r>
                        <a:rPr lang="en-US" baseline="0" dirty="0" err="1" smtClean="0"/>
                        <a:t>sinh</a:t>
                      </a:r>
                      <a:endParaRPr lang="en-US" dirty="0"/>
                    </a:p>
                  </a:txBody>
                  <a:tcPr marL="68580" marR="68580" marT="0" marB="0" anchor="ctr"/>
                </a:tc>
                <a:tc>
                  <a:txBody>
                    <a:bodyPr/>
                    <a:lstStyle/>
                    <a:p>
                      <a:r>
                        <a:rPr lang="en-US" dirty="0" smtClean="0"/>
                        <a:t>20%</a:t>
                      </a:r>
                      <a:endParaRPr lang="en-US" dirty="0"/>
                    </a:p>
                  </a:txBody>
                  <a:tcPr marL="68580" marR="68580" marT="0" marB="0" anchor="ctr"/>
                </a:tc>
                <a:tc>
                  <a:txBody>
                    <a:bodyPr/>
                    <a:lstStyle/>
                    <a:p>
                      <a:r>
                        <a:rPr lang="en-US" dirty="0" smtClean="0"/>
                        <a:t>80%</a:t>
                      </a:r>
                      <a:endParaRPr lang="en-US" dirty="0"/>
                    </a:p>
                  </a:txBody>
                  <a:tcPr marL="68580" marR="68580" marT="0" marB="0" anchor="ctr"/>
                </a:tc>
                <a:tc>
                  <a:txBody>
                    <a:bodyPr/>
                    <a:lstStyle/>
                    <a:p>
                      <a:r>
                        <a:rPr lang="en-US" dirty="0" smtClean="0"/>
                        <a:t>75%</a:t>
                      </a:r>
                      <a:endParaRPr lang="en-US" dirty="0"/>
                    </a:p>
                  </a:txBody>
                  <a:tcPr marL="68580" marR="68580" marT="0" marB="0" anchor="ctr"/>
                </a:tc>
                <a:tc>
                  <a:txBody>
                    <a:bodyPr/>
                    <a:lstStyle/>
                    <a:p>
                      <a:r>
                        <a:rPr lang="en-US" dirty="0" smtClean="0"/>
                        <a:t>25%</a:t>
                      </a:r>
                      <a:endParaRPr lang="en-US" dirty="0"/>
                    </a:p>
                  </a:txBody>
                  <a:tcPr marL="68580" marR="68580" marT="0" marB="0" anchor="ctr"/>
                </a:tc>
                <a:extLst>
                  <a:ext uri="{0D108BD9-81ED-4DB2-BD59-A6C34878D82A}">
                    <a16:rowId xmlns:a16="http://schemas.microsoft.com/office/drawing/2014/main" val="2446828018"/>
                  </a:ext>
                </a:extLst>
              </a:tr>
            </a:tbl>
          </a:graphicData>
        </a:graphic>
      </p:graphicFrame>
      <p:sp>
        <p:nvSpPr>
          <p:cNvPr id="8" name="Rectangle 1"/>
          <p:cNvSpPr>
            <a:spLocks noChangeArrowheads="1"/>
          </p:cNvSpPr>
          <p:nvPr/>
        </p:nvSpPr>
        <p:spPr bwMode="auto">
          <a:xfrm>
            <a:off x="1330036" y="2031901"/>
            <a:ext cx="86808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397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0" algn="l"/>
                <a:tab pos="539750" algn="l"/>
              </a:tabLst>
            </a:pPr>
            <a:r>
              <a:rPr kumimoji="0" lang="pl-PL"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 khi thực hiện các biện pháp t</a:t>
            </a:r>
            <a:r>
              <a:rPr kumimoji="0" lang="vi-VN"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ại lớp </a:t>
            </a:r>
            <a:r>
              <a:rPr lang="en-US" altLang="en-US" sz="1400" dirty="0" err="1" smtClean="0">
                <a:latin typeface="Times New Roman" panose="02020603050405020304" pitchFamily="18" charset="0"/>
                <a:ea typeface="Times New Roman" panose="02020603050405020304" pitchFamily="18" charset="0"/>
                <a:cs typeface="Times New Roman" panose="02020603050405020304" pitchFamily="18" charset="0"/>
              </a:rPr>
              <a:t>Nha</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400" dirty="0" err="1" smtClean="0">
                <a:latin typeface="Times New Roman" panose="02020603050405020304" pitchFamily="18" charset="0"/>
                <a:ea typeface="Times New Roman" panose="02020603050405020304" pitchFamily="18" charset="0"/>
                <a:cs typeface="Times New Roman" panose="02020603050405020304" pitchFamily="18" charset="0"/>
              </a:rPr>
              <a:t>tre</a:t>
            </a:r>
            <a:r>
              <a:rPr lang="en-US" altLang="en-US" sz="1400" dirty="0" smtClean="0">
                <a:latin typeface="Times New Roman" panose="02020603050405020304" pitchFamily="18" charset="0"/>
                <a:ea typeface="Times New Roman" panose="02020603050405020304" pitchFamily="18" charset="0"/>
                <a:cs typeface="Times New Roman" panose="02020603050405020304" pitchFamily="18" charset="0"/>
              </a:rPr>
              <a:t>̉ D1</a:t>
            </a:r>
            <a:r>
              <a:rPr kumimoji="0" lang="vi-VN"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kumimoji="0" lang="pl-PL"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ản thân tôi thấy trẻ lớp tôi có sự tiến bộ về khả năng phát âm,vốn </a:t>
            </a:r>
            <a:endParaRPr kumimoji="0" lang="en-US" altLang="en-US" sz="12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0" algn="l"/>
                <a:tab pos="539750" algn="l"/>
              </a:tabLst>
            </a:pPr>
            <a:r>
              <a:rPr kumimoji="0" lang="pl-PL" altLang="en-U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 khảo sát tháng 11/2020 :</a:t>
            </a:r>
            <a:endParaRPr kumimoji="0" lang="pl-P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436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3964" cy="6858000"/>
          </a:xfrm>
          <a:prstGeom prst="rect">
            <a:avLst/>
          </a:prstGeom>
        </p:spPr>
      </p:pic>
      <p:sp>
        <p:nvSpPr>
          <p:cNvPr id="3" name="TextBox 2"/>
          <p:cNvSpPr txBox="1"/>
          <p:nvPr/>
        </p:nvSpPr>
        <p:spPr>
          <a:xfrm>
            <a:off x="5047012" y="906568"/>
            <a:ext cx="3705102" cy="584775"/>
          </a:xfrm>
          <a:prstGeom prst="rect">
            <a:avLst/>
          </a:prstGeom>
          <a:noFill/>
        </p:spPr>
        <p:txBody>
          <a:bodyPr wrap="square" rtlCol="0">
            <a:spAutoFit/>
          </a:bodyPr>
          <a:lstStyle/>
          <a:p>
            <a:r>
              <a:rPr lang="en-US" sz="3200" b="1" dirty="0">
                <a:solidFill>
                  <a:srgbClr val="000099"/>
                </a:solidFill>
              </a:rPr>
              <a:t>Ý </a:t>
            </a:r>
            <a:r>
              <a:rPr lang="en-US" sz="3200" b="1" dirty="0" err="1">
                <a:solidFill>
                  <a:srgbClr val="000099"/>
                </a:solidFill>
              </a:rPr>
              <a:t>nghĩa</a:t>
            </a:r>
            <a:r>
              <a:rPr lang="en-US" sz="3200" b="1" dirty="0">
                <a:solidFill>
                  <a:srgbClr val="000099"/>
                </a:solidFill>
              </a:rPr>
              <a:t> </a:t>
            </a:r>
            <a:r>
              <a:rPr lang="en-US" sz="3200" b="1" dirty="0" err="1">
                <a:solidFill>
                  <a:srgbClr val="000099"/>
                </a:solidFill>
              </a:rPr>
              <a:t>của</a:t>
            </a:r>
            <a:r>
              <a:rPr lang="en-US" sz="3200" b="1" dirty="0">
                <a:solidFill>
                  <a:srgbClr val="000099"/>
                </a:solidFill>
              </a:rPr>
              <a:t> SKKN </a:t>
            </a:r>
            <a:endParaRPr lang="en-US" sz="3200" dirty="0">
              <a:solidFill>
                <a:srgbClr val="000099"/>
              </a:solidFill>
            </a:endParaRPr>
          </a:p>
        </p:txBody>
      </p:sp>
      <p:sp>
        <p:nvSpPr>
          <p:cNvPr id="5" name="Rounded Rectangle 4"/>
          <p:cNvSpPr/>
          <p:nvPr/>
        </p:nvSpPr>
        <p:spPr>
          <a:xfrm>
            <a:off x="3071447" y="1899139"/>
            <a:ext cx="7362092" cy="2461846"/>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err="1"/>
              <a:t>Việc</a:t>
            </a:r>
            <a:r>
              <a:rPr lang="en-US" dirty="0"/>
              <a:t> </a:t>
            </a:r>
            <a:r>
              <a:rPr lang="en-US" dirty="0" err="1"/>
              <a:t>rèn</a:t>
            </a:r>
            <a:r>
              <a:rPr lang="en-US" dirty="0"/>
              <a:t> </a:t>
            </a:r>
            <a:r>
              <a:rPr lang="en-US" dirty="0" err="1"/>
              <a:t>nê</a:t>
            </a:r>
            <a:r>
              <a:rPr lang="en-US" dirty="0"/>
              <a:t>̀ </a:t>
            </a:r>
            <a:r>
              <a:rPr lang="en-US" dirty="0" err="1"/>
              <a:t>nếp</a:t>
            </a:r>
            <a:r>
              <a:rPr lang="en-US" dirty="0"/>
              <a:t> </a:t>
            </a:r>
            <a:r>
              <a:rPr lang="en-US" dirty="0" err="1"/>
              <a:t>cho</a:t>
            </a:r>
            <a:r>
              <a:rPr lang="en-US" dirty="0"/>
              <a:t> </a:t>
            </a:r>
            <a:r>
              <a:rPr lang="en-US" dirty="0" err="1"/>
              <a:t>tre</a:t>
            </a:r>
            <a:r>
              <a:rPr lang="en-US" dirty="0"/>
              <a:t>̉ ở </a:t>
            </a:r>
            <a:r>
              <a:rPr lang="en-US" dirty="0" err="1"/>
              <a:t>lứa</a:t>
            </a:r>
            <a:r>
              <a:rPr lang="en-US" dirty="0"/>
              <a:t> </a:t>
            </a:r>
            <a:r>
              <a:rPr lang="en-US" dirty="0" err="1"/>
              <a:t>tuổi</a:t>
            </a:r>
            <a:r>
              <a:rPr lang="en-US" dirty="0"/>
              <a:t> 24-36 </a:t>
            </a:r>
            <a:r>
              <a:rPr lang="en-US" dirty="0" err="1"/>
              <a:t>tháng</a:t>
            </a:r>
            <a:r>
              <a:rPr lang="en-US" dirty="0"/>
              <a:t> </a:t>
            </a:r>
            <a:r>
              <a:rPr lang="en-US" dirty="0" err="1"/>
              <a:t>là</a:t>
            </a:r>
            <a:r>
              <a:rPr lang="en-US" dirty="0"/>
              <a:t> </a:t>
            </a:r>
            <a:r>
              <a:rPr lang="en-US" dirty="0" err="1"/>
              <a:t>rất</a:t>
            </a:r>
            <a:r>
              <a:rPr lang="en-US" dirty="0"/>
              <a:t> </a:t>
            </a:r>
            <a:r>
              <a:rPr lang="en-US" dirty="0" err="1"/>
              <a:t>cần</a:t>
            </a:r>
            <a:r>
              <a:rPr lang="en-US" dirty="0"/>
              <a:t> </a:t>
            </a:r>
            <a:r>
              <a:rPr lang="en-US" dirty="0" err="1"/>
              <a:t>thiết</a:t>
            </a:r>
            <a:r>
              <a:rPr lang="en-US" dirty="0"/>
              <a:t>. </a:t>
            </a:r>
            <a:r>
              <a:rPr lang="en-US" dirty="0" err="1"/>
              <a:t>Từ</a:t>
            </a:r>
            <a:r>
              <a:rPr lang="en-US" dirty="0"/>
              <a:t> </a:t>
            </a:r>
            <a:r>
              <a:rPr lang="en-US" dirty="0" err="1"/>
              <a:t>chỗ</a:t>
            </a:r>
            <a:r>
              <a:rPr lang="en-US" dirty="0"/>
              <a:t> </a:t>
            </a:r>
            <a:r>
              <a:rPr lang="en-US" dirty="0" err="1"/>
              <a:t>trẻ</a:t>
            </a:r>
            <a:r>
              <a:rPr lang="en-US" dirty="0"/>
              <a:t> </a:t>
            </a:r>
            <a:r>
              <a:rPr lang="en-US" dirty="0" err="1"/>
              <a:t>chưa</a:t>
            </a:r>
            <a:r>
              <a:rPr lang="en-US" dirty="0"/>
              <a:t> có </a:t>
            </a:r>
            <a:r>
              <a:rPr lang="en-US" dirty="0" err="1"/>
              <a:t>ki</a:t>
            </a:r>
            <a:r>
              <a:rPr lang="en-US" dirty="0"/>
              <a:t>̃ </a:t>
            </a:r>
            <a:r>
              <a:rPr lang="en-US" dirty="0" err="1"/>
              <a:t>năng</a:t>
            </a:r>
            <a:r>
              <a:rPr lang="en-US" dirty="0"/>
              <a:t> </a:t>
            </a:r>
            <a:r>
              <a:rPr lang="en-US" dirty="0" err="1"/>
              <a:t>ăn</a:t>
            </a:r>
            <a:r>
              <a:rPr lang="en-US" dirty="0"/>
              <a:t>, </a:t>
            </a:r>
            <a:r>
              <a:rPr lang="en-US" dirty="0" err="1"/>
              <a:t>ngu</a:t>
            </a:r>
            <a:r>
              <a:rPr lang="en-US" dirty="0"/>
              <a:t>̉ , </a:t>
            </a:r>
            <a:r>
              <a:rPr lang="en-US" dirty="0" err="1"/>
              <a:t>vê</a:t>
            </a:r>
            <a:r>
              <a:rPr lang="en-US" dirty="0"/>
              <a:t>̣ </a:t>
            </a:r>
            <a:r>
              <a:rPr lang="en-US" dirty="0" err="1"/>
              <a:t>sinh</a:t>
            </a:r>
            <a:r>
              <a:rPr lang="en-US" dirty="0"/>
              <a:t>, </a:t>
            </a:r>
            <a:r>
              <a:rPr lang="en-US" dirty="0" err="1"/>
              <a:t>chơi</a:t>
            </a:r>
            <a:r>
              <a:rPr lang="en-US" dirty="0"/>
              <a:t>, </a:t>
            </a:r>
            <a:r>
              <a:rPr lang="en-US" dirty="0" err="1"/>
              <a:t>học</a:t>
            </a:r>
            <a:r>
              <a:rPr lang="en-US" dirty="0"/>
              <a:t> </a:t>
            </a:r>
            <a:r>
              <a:rPr lang="en-US" dirty="0" err="1"/>
              <a:t>thi</a:t>
            </a:r>
            <a:r>
              <a:rPr lang="en-US" dirty="0"/>
              <a:t>̀ </a:t>
            </a:r>
            <a:r>
              <a:rPr lang="en-US" dirty="0" err="1"/>
              <a:t>tre</a:t>
            </a:r>
            <a:r>
              <a:rPr lang="en-US" dirty="0"/>
              <a:t>̉ </a:t>
            </a:r>
            <a:r>
              <a:rPr lang="en-US" dirty="0" err="1"/>
              <a:t>đa</a:t>
            </a:r>
            <a:r>
              <a:rPr lang="en-US" dirty="0"/>
              <a:t>̃ </a:t>
            </a:r>
            <a:r>
              <a:rPr lang="en-US" dirty="0" err="1"/>
              <a:t>biết</a:t>
            </a:r>
            <a:r>
              <a:rPr lang="en-US" dirty="0"/>
              <a:t> </a:t>
            </a:r>
            <a:r>
              <a:rPr lang="en-US" dirty="0" err="1"/>
              <a:t>tư</a:t>
            </a:r>
            <a:r>
              <a:rPr lang="en-US" dirty="0"/>
              <a:t>̣ </a:t>
            </a:r>
            <a:r>
              <a:rPr lang="en-US" dirty="0" err="1"/>
              <a:t>phục</a:t>
            </a:r>
            <a:r>
              <a:rPr lang="en-US" dirty="0"/>
              <a:t> vụ </a:t>
            </a:r>
            <a:r>
              <a:rPr lang="en-US" dirty="0" err="1"/>
              <a:t>va</a:t>
            </a:r>
            <a:r>
              <a:rPr lang="en-US" dirty="0"/>
              <a:t>̀ </a:t>
            </a:r>
            <a:r>
              <a:rPr lang="en-US" dirty="0" err="1"/>
              <a:t>chơi</a:t>
            </a:r>
            <a:r>
              <a:rPr lang="en-US" dirty="0"/>
              <a:t> </a:t>
            </a:r>
            <a:r>
              <a:rPr lang="en-US" dirty="0" err="1"/>
              <a:t>hòa</a:t>
            </a:r>
            <a:r>
              <a:rPr lang="en-US" dirty="0"/>
              <a:t> </a:t>
            </a:r>
            <a:r>
              <a:rPr lang="en-US" dirty="0" err="1"/>
              <a:t>đồng</a:t>
            </a:r>
            <a:r>
              <a:rPr lang="en-US" dirty="0"/>
              <a:t> có </a:t>
            </a:r>
            <a:r>
              <a:rPr lang="en-US" dirty="0" err="1"/>
              <a:t>nê</a:t>
            </a:r>
            <a:r>
              <a:rPr lang="en-US" dirty="0"/>
              <a:t>̀ </a:t>
            </a:r>
            <a:r>
              <a:rPr lang="en-US" dirty="0" err="1"/>
              <a:t>nếp</a:t>
            </a:r>
            <a:r>
              <a:rPr lang="en-US" dirty="0"/>
              <a:t>.  </a:t>
            </a:r>
            <a:r>
              <a:rPr lang="en-US" dirty="0" err="1"/>
              <a:t>Vì</a:t>
            </a:r>
            <a:r>
              <a:rPr lang="en-US" dirty="0"/>
              <a:t> </a:t>
            </a:r>
            <a:r>
              <a:rPr lang="en-US" dirty="0" err="1"/>
              <a:t>thế</a:t>
            </a:r>
            <a:r>
              <a:rPr lang="en-US" dirty="0"/>
              <a:t> </a:t>
            </a:r>
            <a:r>
              <a:rPr lang="en-US" dirty="0" err="1"/>
              <a:t>giáo</a:t>
            </a:r>
            <a:r>
              <a:rPr lang="en-US" dirty="0"/>
              <a:t> </a:t>
            </a:r>
            <a:r>
              <a:rPr lang="en-US" dirty="0" err="1"/>
              <a:t>viên</a:t>
            </a:r>
            <a:r>
              <a:rPr lang="en-US" dirty="0"/>
              <a:t> </a:t>
            </a:r>
            <a:r>
              <a:rPr lang="en-US" dirty="0" err="1"/>
              <a:t>và</a:t>
            </a:r>
            <a:r>
              <a:rPr lang="en-US" dirty="0"/>
              <a:t> </a:t>
            </a:r>
            <a:r>
              <a:rPr lang="en-US" dirty="0" err="1"/>
              <a:t>phụ</a:t>
            </a:r>
            <a:r>
              <a:rPr lang="en-US" dirty="0"/>
              <a:t> </a:t>
            </a:r>
            <a:r>
              <a:rPr lang="en-US" dirty="0" err="1"/>
              <a:t>huynh</a:t>
            </a:r>
            <a:r>
              <a:rPr lang="en-US" dirty="0"/>
              <a:t> </a:t>
            </a:r>
            <a:r>
              <a:rPr lang="en-US" dirty="0" err="1"/>
              <a:t>nên</a:t>
            </a:r>
            <a:r>
              <a:rPr lang="en-US" dirty="0"/>
              <a:t> </a:t>
            </a:r>
            <a:r>
              <a:rPr lang="en-US" dirty="0" err="1"/>
              <a:t>kết</a:t>
            </a:r>
            <a:r>
              <a:rPr lang="en-US" dirty="0"/>
              <a:t> </a:t>
            </a:r>
            <a:r>
              <a:rPr lang="en-US" dirty="0" err="1"/>
              <a:t>hợp</a:t>
            </a:r>
            <a:r>
              <a:rPr lang="en-US" dirty="0"/>
              <a:t> </a:t>
            </a:r>
            <a:r>
              <a:rPr lang="en-US" dirty="0" err="1"/>
              <a:t>ăn</a:t>
            </a:r>
            <a:r>
              <a:rPr lang="en-US" dirty="0"/>
              <a:t> ý </a:t>
            </a:r>
            <a:r>
              <a:rPr lang="en-US" dirty="0" err="1"/>
              <a:t>với</a:t>
            </a:r>
            <a:r>
              <a:rPr lang="en-US" dirty="0"/>
              <a:t> </a:t>
            </a:r>
            <a:r>
              <a:rPr lang="en-US" dirty="0" err="1"/>
              <a:t>nhau</a:t>
            </a:r>
            <a:r>
              <a:rPr lang="en-US" dirty="0"/>
              <a:t> </a:t>
            </a:r>
            <a:r>
              <a:rPr lang="en-US" dirty="0" err="1"/>
              <a:t>để</a:t>
            </a:r>
            <a:r>
              <a:rPr lang="en-US" dirty="0"/>
              <a:t> </a:t>
            </a:r>
            <a:r>
              <a:rPr lang="en-US" dirty="0" err="1"/>
              <a:t>giúp</a:t>
            </a:r>
            <a:r>
              <a:rPr lang="en-US" dirty="0"/>
              <a:t> </a:t>
            </a:r>
            <a:r>
              <a:rPr lang="en-US" dirty="0" err="1"/>
              <a:t>trẻ</a:t>
            </a:r>
            <a:r>
              <a:rPr lang="en-US" dirty="0"/>
              <a:t> </a:t>
            </a:r>
            <a:r>
              <a:rPr lang="en-US" dirty="0" err="1"/>
              <a:t>được</a:t>
            </a:r>
            <a:r>
              <a:rPr lang="en-US" dirty="0"/>
              <a:t> </a:t>
            </a:r>
            <a:r>
              <a:rPr lang="en-US" dirty="0" err="1"/>
              <a:t>rèn</a:t>
            </a:r>
            <a:r>
              <a:rPr lang="en-US" dirty="0"/>
              <a:t> </a:t>
            </a:r>
            <a:r>
              <a:rPr lang="en-US" dirty="0" err="1"/>
              <a:t>luyện</a:t>
            </a:r>
            <a:r>
              <a:rPr lang="en-US" dirty="0"/>
              <a:t> </a:t>
            </a:r>
            <a:r>
              <a:rPr lang="en-US" dirty="0" err="1"/>
              <a:t>ki</a:t>
            </a:r>
            <a:r>
              <a:rPr lang="en-US" dirty="0"/>
              <a:t>̃ </a:t>
            </a:r>
            <a:r>
              <a:rPr lang="en-US" dirty="0" err="1"/>
              <a:t>năng</a:t>
            </a:r>
            <a:r>
              <a:rPr lang="en-US" dirty="0"/>
              <a:t> </a:t>
            </a:r>
            <a:r>
              <a:rPr lang="en-US" dirty="0" err="1"/>
              <a:t>tư</a:t>
            </a:r>
            <a:r>
              <a:rPr lang="en-US" dirty="0"/>
              <a:t>̣ </a:t>
            </a:r>
            <a:r>
              <a:rPr lang="en-US" dirty="0" err="1"/>
              <a:t>phục</a:t>
            </a:r>
            <a:r>
              <a:rPr lang="en-US" dirty="0"/>
              <a:t> vụ  ở </a:t>
            </a:r>
            <a:r>
              <a:rPr lang="en-US" dirty="0" err="1"/>
              <a:t>nhà</a:t>
            </a:r>
            <a:r>
              <a:rPr lang="en-US" dirty="0"/>
              <a:t> </a:t>
            </a:r>
            <a:r>
              <a:rPr lang="en-US" dirty="0" err="1"/>
              <a:t>và</a:t>
            </a:r>
            <a:r>
              <a:rPr lang="en-US" dirty="0"/>
              <a:t> ở </a:t>
            </a:r>
            <a:r>
              <a:rPr lang="en-US" dirty="0" err="1"/>
              <a:t>trường.Các</a:t>
            </a:r>
            <a:r>
              <a:rPr lang="en-US" dirty="0"/>
              <a:t> </a:t>
            </a:r>
            <a:r>
              <a:rPr lang="en-US" dirty="0" err="1"/>
              <a:t>giải</a:t>
            </a:r>
            <a:r>
              <a:rPr lang="en-US" dirty="0"/>
              <a:t> </a:t>
            </a:r>
            <a:r>
              <a:rPr lang="en-US" dirty="0" err="1"/>
              <a:t>pháp</a:t>
            </a:r>
            <a:r>
              <a:rPr lang="en-US" dirty="0"/>
              <a:t> </a:t>
            </a:r>
            <a:r>
              <a:rPr lang="en-US" dirty="0" err="1"/>
              <a:t>thực</a:t>
            </a:r>
            <a:r>
              <a:rPr lang="en-US" dirty="0"/>
              <a:t> </a:t>
            </a:r>
            <a:r>
              <a:rPr lang="en-US" dirty="0" err="1"/>
              <a:t>hiện</a:t>
            </a:r>
            <a:r>
              <a:rPr lang="en-US" dirty="0"/>
              <a:t> </a:t>
            </a:r>
            <a:r>
              <a:rPr lang="en-US" dirty="0" err="1"/>
              <a:t>đã</a:t>
            </a:r>
            <a:r>
              <a:rPr lang="en-US" dirty="0"/>
              <a:t> </a:t>
            </a:r>
            <a:r>
              <a:rPr lang="en-US" dirty="0" err="1"/>
              <a:t>đem</a:t>
            </a:r>
            <a:r>
              <a:rPr lang="en-US" dirty="0"/>
              <a:t> </a:t>
            </a:r>
            <a:r>
              <a:rPr lang="en-US" dirty="0" err="1"/>
              <a:t>lại</a:t>
            </a:r>
            <a:r>
              <a:rPr lang="en-US" dirty="0"/>
              <a:t> </a:t>
            </a:r>
            <a:r>
              <a:rPr lang="en-US" dirty="0" err="1"/>
              <a:t>hiệu</a:t>
            </a:r>
            <a:r>
              <a:rPr lang="en-US" dirty="0"/>
              <a:t> </a:t>
            </a:r>
            <a:r>
              <a:rPr lang="en-US" dirty="0" err="1"/>
              <a:t>quả</a:t>
            </a:r>
            <a:r>
              <a:rPr lang="en-US" dirty="0"/>
              <a:t> </a:t>
            </a:r>
            <a:r>
              <a:rPr lang="en-US" dirty="0" err="1"/>
              <a:t>cao</a:t>
            </a:r>
            <a:r>
              <a:rPr lang="en-US" dirty="0"/>
              <a:t> </a:t>
            </a:r>
            <a:r>
              <a:rPr lang="en-US" dirty="0" err="1"/>
              <a:t>trong</a:t>
            </a:r>
            <a:r>
              <a:rPr lang="en-US" dirty="0"/>
              <a:t> </a:t>
            </a:r>
            <a:r>
              <a:rPr lang="en-US" dirty="0" err="1"/>
              <a:t>giáo</a:t>
            </a:r>
            <a:r>
              <a:rPr lang="en-US" dirty="0"/>
              <a:t> </a:t>
            </a:r>
            <a:r>
              <a:rPr lang="en-US" dirty="0" err="1"/>
              <a:t>dục</a:t>
            </a:r>
            <a:r>
              <a:rPr lang="en-US" dirty="0"/>
              <a:t>, </a:t>
            </a:r>
            <a:r>
              <a:rPr lang="en-US" dirty="0" err="1"/>
              <a:t>được</a:t>
            </a:r>
            <a:r>
              <a:rPr lang="en-US" dirty="0"/>
              <a:t> </a:t>
            </a:r>
            <a:r>
              <a:rPr lang="en-US" dirty="0" err="1"/>
              <a:t>phụ</a:t>
            </a:r>
            <a:r>
              <a:rPr lang="en-US" dirty="0"/>
              <a:t> </a:t>
            </a:r>
            <a:r>
              <a:rPr lang="en-US" dirty="0" err="1"/>
              <a:t>huynh</a:t>
            </a:r>
            <a:r>
              <a:rPr lang="en-US" dirty="0"/>
              <a:t> </a:t>
            </a:r>
            <a:r>
              <a:rPr lang="en-US" dirty="0" err="1"/>
              <a:t>cũng</a:t>
            </a:r>
            <a:r>
              <a:rPr lang="en-US" dirty="0"/>
              <a:t> </a:t>
            </a:r>
            <a:r>
              <a:rPr lang="en-US" dirty="0" err="1"/>
              <a:t>như</a:t>
            </a:r>
            <a:r>
              <a:rPr lang="en-US" dirty="0"/>
              <a:t> </a:t>
            </a:r>
            <a:r>
              <a:rPr lang="en-US" dirty="0" err="1"/>
              <a:t>bản</a:t>
            </a:r>
            <a:r>
              <a:rPr lang="en-US" dirty="0"/>
              <a:t> </a:t>
            </a:r>
            <a:r>
              <a:rPr lang="en-US" dirty="0" err="1"/>
              <a:t>thân</a:t>
            </a:r>
            <a:r>
              <a:rPr lang="en-US" dirty="0"/>
              <a:t> </a:t>
            </a:r>
            <a:r>
              <a:rPr lang="en-US" dirty="0" err="1"/>
              <a:t>trẻ</a:t>
            </a:r>
            <a:r>
              <a:rPr lang="en-US" dirty="0"/>
              <a:t> </a:t>
            </a:r>
            <a:r>
              <a:rPr lang="en-US" dirty="0" err="1"/>
              <a:t>nhiệt</a:t>
            </a:r>
            <a:r>
              <a:rPr lang="en-US" dirty="0"/>
              <a:t> </a:t>
            </a:r>
            <a:r>
              <a:rPr lang="en-US" dirty="0" err="1"/>
              <a:t>tình</a:t>
            </a:r>
            <a:r>
              <a:rPr lang="en-US" dirty="0"/>
              <a:t> </a:t>
            </a:r>
            <a:r>
              <a:rPr lang="en-US" dirty="0" err="1"/>
              <a:t>ủng</a:t>
            </a:r>
            <a:r>
              <a:rPr lang="en-US" dirty="0"/>
              <a:t> </a:t>
            </a:r>
            <a:r>
              <a:rPr lang="en-US" dirty="0" err="1"/>
              <a:t>hộ</a:t>
            </a:r>
            <a:r>
              <a:rPr lang="en-US" dirty="0"/>
              <a:t>. </a:t>
            </a:r>
            <a:r>
              <a:rPr lang="en-US" dirty="0" err="1"/>
              <a:t>Kết</a:t>
            </a:r>
            <a:r>
              <a:rPr lang="en-US" dirty="0"/>
              <a:t> </a:t>
            </a:r>
            <a:r>
              <a:rPr lang="en-US" dirty="0" err="1"/>
              <a:t>quả</a:t>
            </a:r>
            <a:r>
              <a:rPr lang="en-US" dirty="0"/>
              <a:t> </a:t>
            </a:r>
            <a:r>
              <a:rPr lang="en-US" dirty="0" err="1"/>
              <a:t>sau</a:t>
            </a:r>
            <a:r>
              <a:rPr lang="en-US" dirty="0"/>
              <a:t> </a:t>
            </a:r>
            <a:r>
              <a:rPr lang="en-US" dirty="0" err="1"/>
              <a:t>khi</a:t>
            </a:r>
            <a:r>
              <a:rPr lang="en-US" dirty="0"/>
              <a:t> </a:t>
            </a:r>
            <a:r>
              <a:rPr lang="en-US" dirty="0" err="1"/>
              <a:t>thực</a:t>
            </a:r>
            <a:r>
              <a:rPr lang="en-US" dirty="0"/>
              <a:t> </a:t>
            </a:r>
            <a:r>
              <a:rPr lang="en-US" dirty="0" err="1"/>
              <a:t>hiện</a:t>
            </a:r>
            <a:r>
              <a:rPr lang="en-US" dirty="0"/>
              <a:t> </a:t>
            </a:r>
            <a:r>
              <a:rPr lang="en-US" dirty="0" err="1"/>
              <a:t>các</a:t>
            </a:r>
            <a:r>
              <a:rPr lang="en-US" dirty="0"/>
              <a:t> </a:t>
            </a:r>
            <a:r>
              <a:rPr lang="en-US" dirty="0" err="1"/>
              <a:t>giải</a:t>
            </a:r>
            <a:r>
              <a:rPr lang="en-US" dirty="0"/>
              <a:t> </a:t>
            </a:r>
            <a:r>
              <a:rPr lang="en-US" dirty="0" err="1"/>
              <a:t>pháp</a:t>
            </a:r>
            <a:r>
              <a:rPr lang="en-US" dirty="0"/>
              <a:t> </a:t>
            </a:r>
            <a:r>
              <a:rPr lang="en-US" dirty="0" err="1"/>
              <a:t>nhằm</a:t>
            </a:r>
            <a:r>
              <a:rPr lang="en-US" dirty="0"/>
              <a:t> </a:t>
            </a:r>
            <a:r>
              <a:rPr lang="en-US" dirty="0" err="1"/>
              <a:t>làm</a:t>
            </a:r>
            <a:r>
              <a:rPr lang="en-US" dirty="0"/>
              <a:t> </a:t>
            </a:r>
            <a:r>
              <a:rPr lang="en-US" dirty="0" err="1"/>
              <a:t>cho</a:t>
            </a:r>
            <a:r>
              <a:rPr lang="en-US" dirty="0"/>
              <a:t> </a:t>
            </a:r>
            <a:r>
              <a:rPr lang="en-US" dirty="0" err="1"/>
              <a:t>trẻ</a:t>
            </a:r>
            <a:r>
              <a:rPr lang="en-US" dirty="0"/>
              <a:t> </a:t>
            </a:r>
            <a:r>
              <a:rPr lang="en-US" dirty="0" err="1"/>
              <a:t>phát</a:t>
            </a:r>
            <a:r>
              <a:rPr lang="en-US" dirty="0"/>
              <a:t> </a:t>
            </a:r>
            <a:r>
              <a:rPr lang="en-US" dirty="0" err="1"/>
              <a:t>huy</a:t>
            </a:r>
            <a:r>
              <a:rPr lang="en-US" dirty="0"/>
              <a:t> </a:t>
            </a:r>
            <a:r>
              <a:rPr lang="en-US" dirty="0" err="1"/>
              <a:t>tính</a:t>
            </a:r>
            <a:r>
              <a:rPr lang="en-US" dirty="0"/>
              <a:t> </a:t>
            </a:r>
            <a:r>
              <a:rPr lang="en-US" dirty="0" err="1"/>
              <a:t>tư</a:t>
            </a:r>
            <a:r>
              <a:rPr lang="en-US" dirty="0"/>
              <a:t>̣ </a:t>
            </a:r>
            <a:r>
              <a:rPr lang="en-US" dirty="0" err="1"/>
              <a:t>lập</a:t>
            </a:r>
            <a:r>
              <a:rPr lang="en-US" dirty="0"/>
              <a:t>  : 100% </a:t>
            </a:r>
            <a:r>
              <a:rPr lang="en-US" dirty="0" err="1"/>
              <a:t>trẻ</a:t>
            </a:r>
            <a:r>
              <a:rPr lang="en-US" dirty="0"/>
              <a:t> </a:t>
            </a:r>
            <a:r>
              <a:rPr lang="en-US" dirty="0" err="1"/>
              <a:t>có</a:t>
            </a:r>
            <a:r>
              <a:rPr lang="en-US" dirty="0"/>
              <a:t> </a:t>
            </a:r>
            <a:r>
              <a:rPr lang="en-US" dirty="0" err="1"/>
              <a:t>kỹ</a:t>
            </a:r>
            <a:r>
              <a:rPr lang="en-US" dirty="0"/>
              <a:t> </a:t>
            </a:r>
            <a:r>
              <a:rPr lang="en-US" dirty="0" err="1"/>
              <a:t>năng</a:t>
            </a:r>
            <a:r>
              <a:rPr lang="en-US" dirty="0"/>
              <a:t> </a:t>
            </a:r>
            <a:r>
              <a:rPr lang="en-US" dirty="0" err="1"/>
              <a:t>trong</a:t>
            </a:r>
            <a:r>
              <a:rPr lang="en-US" dirty="0"/>
              <a:t> </a:t>
            </a:r>
            <a:r>
              <a:rPr lang="en-US" dirty="0" err="1"/>
              <a:t>các</a:t>
            </a:r>
            <a:r>
              <a:rPr lang="en-US" dirty="0"/>
              <a:t> </a:t>
            </a:r>
            <a:r>
              <a:rPr lang="en-US" dirty="0" err="1"/>
              <a:t>hoạt</a:t>
            </a:r>
            <a:r>
              <a:rPr lang="en-US" dirty="0"/>
              <a:t> </a:t>
            </a:r>
            <a:r>
              <a:rPr lang="en-US" dirty="0" err="1"/>
              <a:t>động</a:t>
            </a:r>
            <a:r>
              <a:rPr lang="en-US" dirty="0"/>
              <a:t> </a:t>
            </a:r>
            <a:r>
              <a:rPr lang="en-US" dirty="0" err="1"/>
              <a:t>chơi</a:t>
            </a:r>
            <a:r>
              <a:rPr lang="en-US" dirty="0"/>
              <a:t> </a:t>
            </a:r>
            <a:r>
              <a:rPr lang="en-US" dirty="0" err="1"/>
              <a:t>tập</a:t>
            </a:r>
            <a:r>
              <a:rPr lang="en-US" dirty="0"/>
              <a:t> , </a:t>
            </a:r>
            <a:r>
              <a:rPr lang="en-US" dirty="0" err="1"/>
              <a:t>ăn</a:t>
            </a:r>
            <a:r>
              <a:rPr lang="en-US" dirty="0"/>
              <a:t>, </a:t>
            </a:r>
            <a:r>
              <a:rPr lang="en-US" dirty="0" err="1"/>
              <a:t>ngu</a:t>
            </a:r>
            <a:r>
              <a:rPr lang="en-US" dirty="0"/>
              <a:t>̉, </a:t>
            </a:r>
            <a:r>
              <a:rPr lang="en-US" dirty="0" err="1"/>
              <a:t>nghi</a:t>
            </a:r>
            <a:r>
              <a:rPr lang="en-US" dirty="0"/>
              <a:t>̉, </a:t>
            </a:r>
            <a:r>
              <a:rPr lang="en-US" dirty="0" err="1"/>
              <a:t>vê</a:t>
            </a:r>
            <a:r>
              <a:rPr lang="en-US" dirty="0"/>
              <a:t>̣ </a:t>
            </a:r>
            <a:r>
              <a:rPr lang="en-US" dirty="0" err="1"/>
              <a:t>sinh</a:t>
            </a:r>
            <a:r>
              <a:rPr lang="en-US" dirty="0"/>
              <a:t>. </a:t>
            </a:r>
            <a:r>
              <a:rPr lang="en-US" dirty="0" err="1"/>
              <a:t>Bên</a:t>
            </a:r>
            <a:r>
              <a:rPr lang="en-US" dirty="0"/>
              <a:t> </a:t>
            </a:r>
            <a:r>
              <a:rPr lang="en-US" dirty="0" err="1"/>
              <a:t>cạnh</a:t>
            </a:r>
            <a:r>
              <a:rPr lang="en-US" dirty="0"/>
              <a:t> </a:t>
            </a:r>
            <a:r>
              <a:rPr lang="en-US" dirty="0" err="1"/>
              <a:t>đó</a:t>
            </a:r>
            <a:r>
              <a:rPr lang="en-US" dirty="0"/>
              <a:t> </a:t>
            </a:r>
            <a:r>
              <a:rPr lang="en-US" dirty="0" err="1"/>
              <a:t>giáo</a:t>
            </a:r>
            <a:r>
              <a:rPr lang="en-US" dirty="0"/>
              <a:t> </a:t>
            </a:r>
            <a:r>
              <a:rPr lang="en-US" dirty="0" err="1"/>
              <a:t>viên</a:t>
            </a:r>
            <a:r>
              <a:rPr lang="en-US" dirty="0"/>
              <a:t> </a:t>
            </a:r>
            <a:r>
              <a:rPr lang="en-US" dirty="0" err="1"/>
              <a:t>còn</a:t>
            </a:r>
            <a:r>
              <a:rPr lang="en-US" dirty="0"/>
              <a:t> </a:t>
            </a:r>
            <a:r>
              <a:rPr lang="en-US" dirty="0" err="1"/>
              <a:t>là</a:t>
            </a:r>
            <a:r>
              <a:rPr lang="en-US" dirty="0"/>
              <a:t> </a:t>
            </a:r>
            <a:r>
              <a:rPr lang="en-US" dirty="0" err="1"/>
              <a:t>người</a:t>
            </a:r>
            <a:r>
              <a:rPr lang="en-US" dirty="0"/>
              <a:t> </a:t>
            </a:r>
            <a:r>
              <a:rPr lang="en-US" dirty="0" err="1"/>
              <a:t>giúp</a:t>
            </a:r>
            <a:r>
              <a:rPr lang="en-US" dirty="0"/>
              <a:t> </a:t>
            </a:r>
            <a:r>
              <a:rPr lang="en-US" dirty="0" err="1"/>
              <a:t>trẻ</a:t>
            </a:r>
            <a:r>
              <a:rPr lang="en-US" dirty="0"/>
              <a:t> </a:t>
            </a:r>
            <a:r>
              <a:rPr lang="en-US" dirty="0" err="1"/>
              <a:t>uốn</a:t>
            </a:r>
            <a:r>
              <a:rPr lang="en-US" dirty="0"/>
              <a:t> </a:t>
            </a:r>
            <a:r>
              <a:rPr lang="en-US" dirty="0" err="1"/>
              <a:t>nắn</a:t>
            </a:r>
            <a:r>
              <a:rPr lang="en-US" dirty="0"/>
              <a:t> </a:t>
            </a:r>
            <a:r>
              <a:rPr lang="en-US" dirty="0" err="1"/>
              <a:t>tre</a:t>
            </a:r>
            <a:r>
              <a:rPr lang="en-US" dirty="0"/>
              <a:t>̉ </a:t>
            </a:r>
            <a:r>
              <a:rPr lang="en-US" dirty="0" err="1"/>
              <a:t>đê</a:t>
            </a:r>
            <a:r>
              <a:rPr lang="en-US" dirty="0"/>
              <a:t>̉ </a:t>
            </a:r>
            <a:r>
              <a:rPr lang="en-US" dirty="0" err="1"/>
              <a:t>tre</a:t>
            </a:r>
            <a:r>
              <a:rPr lang="en-US" dirty="0"/>
              <a:t>̉ </a:t>
            </a:r>
            <a:r>
              <a:rPr lang="en-US" dirty="0" err="1"/>
              <a:t>chơi</a:t>
            </a:r>
            <a:r>
              <a:rPr lang="en-US" dirty="0"/>
              <a:t> </a:t>
            </a:r>
            <a:r>
              <a:rPr lang="en-US" dirty="0" err="1"/>
              <a:t>hòa</a:t>
            </a:r>
            <a:r>
              <a:rPr lang="en-US" dirty="0"/>
              <a:t> </a:t>
            </a:r>
            <a:r>
              <a:rPr lang="en-US" dirty="0" err="1"/>
              <a:t>đồng</a:t>
            </a:r>
            <a:r>
              <a:rPr lang="en-US" dirty="0"/>
              <a:t> có ý </a:t>
            </a:r>
            <a:r>
              <a:rPr lang="en-US" dirty="0" err="1"/>
              <a:t>thức</a:t>
            </a:r>
            <a:r>
              <a:rPr lang="en-US" dirty="0"/>
              <a:t> , </a:t>
            </a:r>
            <a:r>
              <a:rPr lang="en-US" dirty="0" err="1"/>
              <a:t>nê</a:t>
            </a:r>
            <a:r>
              <a:rPr lang="en-US" dirty="0"/>
              <a:t>̀ </a:t>
            </a:r>
            <a:r>
              <a:rPr lang="en-US" dirty="0" err="1"/>
              <a:t>nếp</a:t>
            </a:r>
            <a:r>
              <a:rPr lang="en-US" dirty="0"/>
              <a:t> </a:t>
            </a:r>
            <a:r>
              <a:rPr lang="en-US" dirty="0" err="1"/>
              <a:t>mọi</a:t>
            </a:r>
            <a:r>
              <a:rPr lang="en-US" dirty="0"/>
              <a:t> </a:t>
            </a:r>
            <a:r>
              <a:rPr lang="en-US" dirty="0" err="1"/>
              <a:t>lúc</a:t>
            </a:r>
            <a:r>
              <a:rPr lang="en-US" dirty="0"/>
              <a:t>, </a:t>
            </a:r>
            <a:r>
              <a:rPr lang="en-US" dirty="0" err="1"/>
              <a:t>mọi</a:t>
            </a:r>
            <a:r>
              <a:rPr lang="en-US" dirty="0"/>
              <a:t> </a:t>
            </a:r>
            <a:r>
              <a:rPr lang="en-US" dirty="0" err="1"/>
              <a:t>nơi</a:t>
            </a:r>
            <a:r>
              <a:rPr lang="en-US" dirty="0"/>
              <a:t>.</a:t>
            </a:r>
          </a:p>
        </p:txBody>
      </p:sp>
    </p:spTree>
    <p:extLst>
      <p:ext uri="{BB962C8B-B14F-4D97-AF65-F5344CB8AC3E}">
        <p14:creationId xmlns:p14="http://schemas.microsoft.com/office/powerpoint/2010/main" val="1980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22629" cy="6995886"/>
          </a:xfrm>
          <a:prstGeom prst="rect">
            <a:avLst/>
          </a:prstGeom>
        </p:spPr>
      </p:pic>
      <p:sp>
        <p:nvSpPr>
          <p:cNvPr id="3" name="TextBox 2"/>
          <p:cNvSpPr txBox="1"/>
          <p:nvPr/>
        </p:nvSpPr>
        <p:spPr>
          <a:xfrm>
            <a:off x="3236684" y="159656"/>
            <a:ext cx="5849257" cy="523220"/>
          </a:xfrm>
          <a:prstGeom prst="rect">
            <a:avLst/>
          </a:prstGeom>
          <a:noFill/>
        </p:spPr>
        <p:txBody>
          <a:bodyPr wrap="square" rtlCol="0">
            <a:spAutoFit/>
          </a:bodyPr>
          <a:lstStyle/>
          <a:p>
            <a:pPr algn="ctr"/>
            <a:r>
              <a:rPr lang="en-US" sz="2800" b="1" dirty="0" err="1" smtClean="0">
                <a:solidFill>
                  <a:srgbClr val="FF0000"/>
                </a:solidFill>
              </a:rPr>
              <a:t>Bài</a:t>
            </a:r>
            <a:r>
              <a:rPr lang="en-US" sz="2800" b="1" dirty="0" smtClean="0">
                <a:solidFill>
                  <a:srgbClr val="FF0000"/>
                </a:solidFill>
              </a:rPr>
              <a:t> </a:t>
            </a:r>
            <a:r>
              <a:rPr lang="en-US" sz="2800" b="1" dirty="0" err="1" smtClean="0">
                <a:solidFill>
                  <a:srgbClr val="FF0000"/>
                </a:solidFill>
              </a:rPr>
              <a:t>học</a:t>
            </a:r>
            <a:r>
              <a:rPr lang="en-US" sz="2800" b="1" dirty="0" smtClean="0">
                <a:solidFill>
                  <a:srgbClr val="FF0000"/>
                </a:solidFill>
              </a:rPr>
              <a:t> </a:t>
            </a:r>
            <a:r>
              <a:rPr lang="en-US" sz="2800" b="1" dirty="0" err="1" smtClean="0">
                <a:solidFill>
                  <a:srgbClr val="FF0000"/>
                </a:solidFill>
              </a:rPr>
              <a:t>kinh</a:t>
            </a:r>
            <a:r>
              <a:rPr lang="en-US" sz="2800" b="1" dirty="0" smtClean="0">
                <a:solidFill>
                  <a:srgbClr val="FF0000"/>
                </a:solidFill>
              </a:rPr>
              <a:t> </a:t>
            </a:r>
            <a:r>
              <a:rPr lang="en-US" sz="2800" b="1" dirty="0" err="1" smtClean="0">
                <a:solidFill>
                  <a:srgbClr val="FF0000"/>
                </a:solidFill>
              </a:rPr>
              <a:t>nghiệm</a:t>
            </a:r>
            <a:endParaRPr lang="en-US" sz="2800" b="1" dirty="0">
              <a:solidFill>
                <a:srgbClr val="FF0000"/>
              </a:solidFill>
            </a:endParaRPr>
          </a:p>
        </p:txBody>
      </p:sp>
      <p:sp>
        <p:nvSpPr>
          <p:cNvPr id="4" name="TextBox 3"/>
          <p:cNvSpPr txBox="1"/>
          <p:nvPr/>
        </p:nvSpPr>
        <p:spPr>
          <a:xfrm>
            <a:off x="979714" y="827619"/>
            <a:ext cx="10697028" cy="369332"/>
          </a:xfrm>
          <a:prstGeom prst="rect">
            <a:avLst/>
          </a:prstGeom>
          <a:noFill/>
        </p:spPr>
        <p:txBody>
          <a:bodyPr wrap="square" rtlCol="0">
            <a:spAutoFit/>
          </a:bodyPr>
          <a:lstStyle/>
          <a:p>
            <a:pPr algn="just"/>
            <a:r>
              <a:rPr lang="en-US" dirty="0" smtClean="0"/>
              <a:t>	</a:t>
            </a:r>
            <a:endParaRPr lang="en-US" dirty="0">
              <a:solidFill>
                <a:srgbClr val="000099"/>
              </a:solidFill>
            </a:endParaRPr>
          </a:p>
        </p:txBody>
      </p:sp>
      <p:sp>
        <p:nvSpPr>
          <p:cNvPr id="5" name="TextBox 4"/>
          <p:cNvSpPr txBox="1"/>
          <p:nvPr/>
        </p:nvSpPr>
        <p:spPr>
          <a:xfrm>
            <a:off x="4673599" y="4098940"/>
            <a:ext cx="3309257" cy="584775"/>
          </a:xfrm>
          <a:prstGeom prst="rect">
            <a:avLst/>
          </a:prstGeom>
          <a:noFill/>
        </p:spPr>
        <p:txBody>
          <a:bodyPr wrap="square" rtlCol="0">
            <a:spAutoFit/>
          </a:bodyPr>
          <a:lstStyle/>
          <a:p>
            <a:r>
              <a:rPr lang="en-US" sz="3200" b="1" dirty="0">
                <a:solidFill>
                  <a:srgbClr val="008000"/>
                </a:solidFill>
              </a:rPr>
              <a:t>Ý </a:t>
            </a:r>
            <a:r>
              <a:rPr lang="en-US" sz="3200" b="1" dirty="0" err="1">
                <a:solidFill>
                  <a:srgbClr val="008000"/>
                </a:solidFill>
              </a:rPr>
              <a:t>kiến</a:t>
            </a:r>
            <a:r>
              <a:rPr lang="en-US" sz="3200" b="1" dirty="0">
                <a:solidFill>
                  <a:srgbClr val="008000"/>
                </a:solidFill>
              </a:rPr>
              <a:t> </a:t>
            </a:r>
            <a:r>
              <a:rPr lang="en-US" sz="3200" b="1" dirty="0" err="1">
                <a:solidFill>
                  <a:srgbClr val="008000"/>
                </a:solidFill>
              </a:rPr>
              <a:t>đề</a:t>
            </a:r>
            <a:r>
              <a:rPr lang="en-US" sz="3200" b="1" dirty="0">
                <a:solidFill>
                  <a:srgbClr val="008000"/>
                </a:solidFill>
              </a:rPr>
              <a:t> </a:t>
            </a:r>
            <a:r>
              <a:rPr lang="en-US" sz="3200" b="1" dirty="0" err="1">
                <a:solidFill>
                  <a:srgbClr val="008000"/>
                </a:solidFill>
              </a:rPr>
              <a:t>xuất</a:t>
            </a:r>
            <a:endParaRPr lang="en-US" sz="3200" dirty="0">
              <a:solidFill>
                <a:srgbClr val="008000"/>
              </a:solidFill>
            </a:endParaRPr>
          </a:p>
        </p:txBody>
      </p:sp>
      <p:sp>
        <p:nvSpPr>
          <p:cNvPr id="9" name="Rectangle 8"/>
          <p:cNvSpPr/>
          <p:nvPr/>
        </p:nvSpPr>
        <p:spPr>
          <a:xfrm>
            <a:off x="744847" y="4683715"/>
            <a:ext cx="11317183" cy="2086725"/>
          </a:xfrm>
          <a:prstGeom prst="rect">
            <a:avLst/>
          </a:prstGeom>
        </p:spPr>
        <p:txBody>
          <a:bodyPr wrap="square">
            <a:spAutoFit/>
          </a:bodyPr>
          <a:lstStyle/>
          <a:p>
            <a:pPr indent="457200" algn="just">
              <a:lnSpc>
                <a:spcPct val="120000"/>
              </a:lnSpc>
            </a:pPr>
            <a:r>
              <a:rPr lang="vi-VN" b="1" i="1" dirty="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 Đối với Phòng Giáo dục:</a:t>
            </a:r>
            <a:endParaRPr lang="en-US" dirty="0">
              <a:solidFill>
                <a:srgbClr val="333399"/>
              </a:solidFill>
              <a:latin typeface=".VnTime" panose="020B7200000000000000" pitchFamily="34" charset="0"/>
              <a:ea typeface="Times New Roman" panose="02020603050405020304" pitchFamily="18" charset="0"/>
              <a:cs typeface="Times New Roman" panose="02020603050405020304" pitchFamily="18" charset="0"/>
            </a:endParaRPr>
          </a:p>
          <a:p>
            <a:pPr indent="457200" algn="just">
              <a:lnSpc>
                <a:spcPct val="120000"/>
              </a:lnSpc>
            </a:pPr>
            <a:r>
              <a:rPr lang="en-US" dirty="0"/>
              <a:t>- </a:t>
            </a:r>
            <a:r>
              <a:rPr lang="en-US" dirty="0" err="1"/>
              <a:t>Tạo</a:t>
            </a:r>
            <a:r>
              <a:rPr lang="en-US" dirty="0"/>
              <a:t> </a:t>
            </a:r>
            <a:r>
              <a:rPr lang="en-US" dirty="0" err="1"/>
              <a:t>điều</a:t>
            </a:r>
            <a:r>
              <a:rPr lang="en-US" dirty="0"/>
              <a:t> </a:t>
            </a:r>
            <a:r>
              <a:rPr lang="en-US" dirty="0" err="1"/>
              <a:t>kiện</a:t>
            </a:r>
            <a:r>
              <a:rPr lang="en-US" dirty="0"/>
              <a:t> </a:t>
            </a:r>
            <a:r>
              <a:rPr lang="en-US" dirty="0" err="1"/>
              <a:t>tổ</a:t>
            </a:r>
            <a:r>
              <a:rPr lang="en-US" dirty="0"/>
              <a:t> </a:t>
            </a:r>
            <a:r>
              <a:rPr lang="en-US" dirty="0" err="1"/>
              <a:t>chức</a:t>
            </a:r>
            <a:r>
              <a:rPr lang="en-US" dirty="0"/>
              <a:t> </a:t>
            </a:r>
            <a:r>
              <a:rPr lang="en-US" dirty="0" err="1"/>
              <a:t>các</a:t>
            </a:r>
            <a:r>
              <a:rPr lang="en-US" dirty="0"/>
              <a:t> </a:t>
            </a:r>
            <a:r>
              <a:rPr lang="en-US" dirty="0" err="1"/>
              <a:t>lớp</a:t>
            </a:r>
            <a:r>
              <a:rPr lang="en-US" dirty="0"/>
              <a:t> </a:t>
            </a:r>
            <a:r>
              <a:rPr lang="en-US" dirty="0" err="1"/>
              <a:t>tập</a:t>
            </a:r>
            <a:r>
              <a:rPr lang="en-US" dirty="0"/>
              <a:t> </a:t>
            </a:r>
            <a:r>
              <a:rPr lang="en-US" dirty="0" err="1"/>
              <a:t>huấn</a:t>
            </a:r>
            <a:r>
              <a:rPr lang="en-US" dirty="0"/>
              <a:t>, </a:t>
            </a:r>
            <a:r>
              <a:rPr lang="en-US" dirty="0" err="1"/>
              <a:t>chuyên</a:t>
            </a:r>
            <a:r>
              <a:rPr lang="en-US" dirty="0"/>
              <a:t> </a:t>
            </a:r>
            <a:r>
              <a:rPr lang="en-US" dirty="0" err="1"/>
              <a:t>đề</a:t>
            </a:r>
            <a:r>
              <a:rPr lang="en-US" dirty="0"/>
              <a:t> , </a:t>
            </a:r>
            <a:r>
              <a:rPr lang="en-US" dirty="0" err="1"/>
              <a:t>hội</a:t>
            </a:r>
            <a:r>
              <a:rPr lang="en-US" dirty="0"/>
              <a:t> </a:t>
            </a:r>
            <a:r>
              <a:rPr lang="en-US" dirty="0" err="1"/>
              <a:t>thi</a:t>
            </a:r>
            <a:r>
              <a:rPr lang="en-US" dirty="0"/>
              <a:t> </a:t>
            </a:r>
            <a:r>
              <a:rPr lang="en-US" dirty="0" err="1"/>
              <a:t>vê</a:t>
            </a:r>
            <a:r>
              <a:rPr lang="en-US" dirty="0"/>
              <a:t>̀ </a:t>
            </a:r>
            <a:r>
              <a:rPr lang="en-US" dirty="0" err="1"/>
              <a:t>xư</a:t>
            </a:r>
            <a:r>
              <a:rPr lang="en-US" dirty="0"/>
              <a:t>̉ lí </a:t>
            </a:r>
            <a:r>
              <a:rPr lang="en-US" dirty="0" err="1"/>
              <a:t>tình</a:t>
            </a:r>
            <a:r>
              <a:rPr lang="en-US" dirty="0"/>
              <a:t> </a:t>
            </a:r>
            <a:r>
              <a:rPr lang="en-US" dirty="0" err="1"/>
              <a:t>huống</a:t>
            </a:r>
            <a:r>
              <a:rPr lang="en-US" dirty="0"/>
              <a:t> </a:t>
            </a:r>
            <a:r>
              <a:rPr lang="en-US" dirty="0" err="1"/>
              <a:t>trong</a:t>
            </a:r>
            <a:r>
              <a:rPr lang="en-US" dirty="0"/>
              <a:t> </a:t>
            </a:r>
            <a:r>
              <a:rPr lang="en-US" dirty="0" err="1"/>
              <a:t>giáo</a:t>
            </a:r>
            <a:r>
              <a:rPr lang="en-US" dirty="0"/>
              <a:t> </a:t>
            </a:r>
            <a:r>
              <a:rPr lang="en-US" dirty="0" err="1"/>
              <a:t>dục</a:t>
            </a:r>
            <a:r>
              <a:rPr lang="en-US" dirty="0"/>
              <a:t> </a:t>
            </a:r>
            <a:r>
              <a:rPr lang="en-US" dirty="0" err="1"/>
              <a:t>mầm</a:t>
            </a:r>
            <a:r>
              <a:rPr lang="en-US" dirty="0"/>
              <a:t> non </a:t>
            </a:r>
            <a:r>
              <a:rPr lang="en-US" dirty="0" err="1"/>
              <a:t>đê</a:t>
            </a:r>
            <a:r>
              <a:rPr lang="en-US" dirty="0"/>
              <a:t>̉ </a:t>
            </a:r>
            <a:r>
              <a:rPr lang="en-US" dirty="0" err="1"/>
              <a:t>giáo</a:t>
            </a:r>
            <a:r>
              <a:rPr lang="en-US" dirty="0"/>
              <a:t> </a:t>
            </a:r>
            <a:r>
              <a:rPr lang="en-US" dirty="0" err="1"/>
              <a:t>viên</a:t>
            </a:r>
            <a:r>
              <a:rPr lang="en-US" dirty="0"/>
              <a:t> có </a:t>
            </a:r>
            <a:r>
              <a:rPr lang="en-US" dirty="0" err="1"/>
              <a:t>điều</a:t>
            </a:r>
            <a:r>
              <a:rPr lang="en-US" dirty="0"/>
              <a:t> </a:t>
            </a:r>
            <a:r>
              <a:rPr lang="en-US" dirty="0" err="1"/>
              <a:t>kiện</a:t>
            </a:r>
            <a:r>
              <a:rPr lang="en-US" dirty="0"/>
              <a:t> </a:t>
            </a:r>
            <a:r>
              <a:rPr lang="en-US" dirty="0" err="1"/>
              <a:t>trao</a:t>
            </a:r>
            <a:r>
              <a:rPr lang="en-US" dirty="0"/>
              <a:t> </a:t>
            </a:r>
            <a:r>
              <a:rPr lang="en-US" dirty="0" err="1"/>
              <a:t>dổi</a:t>
            </a:r>
            <a:r>
              <a:rPr lang="en-US" dirty="0"/>
              <a:t> </a:t>
            </a:r>
            <a:r>
              <a:rPr lang="en-US" dirty="0" err="1"/>
              <a:t>học</a:t>
            </a:r>
            <a:r>
              <a:rPr lang="en-US" dirty="0"/>
              <a:t> </a:t>
            </a:r>
            <a:r>
              <a:rPr lang="en-US" dirty="0" err="1"/>
              <a:t>hỏi</a:t>
            </a:r>
            <a:r>
              <a:rPr lang="en-US" dirty="0"/>
              <a:t> </a:t>
            </a:r>
            <a:r>
              <a:rPr lang="en-US" dirty="0" err="1"/>
              <a:t>va</a:t>
            </a:r>
            <a:r>
              <a:rPr lang="en-US" dirty="0"/>
              <a:t>̀ </a:t>
            </a:r>
            <a:r>
              <a:rPr lang="en-US" dirty="0" err="1"/>
              <a:t>kinh</a:t>
            </a:r>
            <a:r>
              <a:rPr lang="en-US" dirty="0"/>
              <a:t> </a:t>
            </a:r>
            <a:r>
              <a:rPr lang="en-US" dirty="0" err="1"/>
              <a:t>nghiêm</a:t>
            </a:r>
            <a:r>
              <a:rPr lang="en-US" dirty="0"/>
              <a:t> </a:t>
            </a:r>
            <a:r>
              <a:rPr lang="en-US" dirty="0" err="1"/>
              <a:t>trong</a:t>
            </a:r>
            <a:r>
              <a:rPr lang="en-US" dirty="0"/>
              <a:t> </a:t>
            </a:r>
            <a:r>
              <a:rPr lang="en-US" dirty="0" err="1"/>
              <a:t>việc</a:t>
            </a:r>
            <a:r>
              <a:rPr lang="en-US" dirty="0"/>
              <a:t> </a:t>
            </a:r>
            <a:r>
              <a:rPr lang="en-US" dirty="0" err="1"/>
              <a:t>chăm</a:t>
            </a:r>
            <a:r>
              <a:rPr lang="en-US" dirty="0"/>
              <a:t> </a:t>
            </a:r>
            <a:r>
              <a:rPr lang="en-US" dirty="0" err="1"/>
              <a:t>sóc</a:t>
            </a:r>
            <a:r>
              <a:rPr lang="en-US" dirty="0"/>
              <a:t> </a:t>
            </a:r>
            <a:r>
              <a:rPr lang="en-US" dirty="0" err="1"/>
              <a:t>giáo</a:t>
            </a:r>
            <a:r>
              <a:rPr lang="en-US" dirty="0"/>
              <a:t> </a:t>
            </a:r>
            <a:r>
              <a:rPr lang="en-US" dirty="0" err="1"/>
              <a:t>dục</a:t>
            </a:r>
            <a:r>
              <a:rPr lang="en-US" dirty="0"/>
              <a:t> </a:t>
            </a:r>
            <a:r>
              <a:rPr lang="en-US" dirty="0" err="1"/>
              <a:t>tre</a:t>
            </a:r>
            <a:r>
              <a:rPr lang="en-US" dirty="0"/>
              <a:t>̉. </a:t>
            </a:r>
          </a:p>
          <a:p>
            <a:pPr indent="457200" algn="just">
              <a:lnSpc>
                <a:spcPct val="120000"/>
              </a:lnSpc>
            </a:pPr>
            <a:r>
              <a:rPr lang="vi-VN" b="1" i="1" dirty="0" smtClean="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dirty="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Đối với trường:</a:t>
            </a:r>
            <a:endParaRPr lang="en-US" dirty="0">
              <a:solidFill>
                <a:srgbClr val="333399"/>
              </a:solidFill>
              <a:latin typeface=".VnTime" panose="020B7200000000000000" pitchFamily="34" charset="0"/>
              <a:ea typeface="Times New Roman" panose="02020603050405020304" pitchFamily="18" charset="0"/>
              <a:cs typeface="Times New Roman" panose="02020603050405020304" pitchFamily="18" charset="0"/>
            </a:endParaRPr>
          </a:p>
          <a:p>
            <a:pPr indent="457200" algn="just">
              <a:lnSpc>
                <a:spcPct val="120000"/>
              </a:lnSpc>
            </a:pPr>
            <a:r>
              <a:rPr lang="en-US" dirty="0" err="1">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dirty="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 sung, c</a:t>
            </a:r>
            <a:r>
              <a:rPr lang="vi-VN" dirty="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ung cấp thêm tài liệu </a:t>
            </a:r>
            <a:r>
              <a:rPr lang="vi-VN" dirty="0" smtClean="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cho </a:t>
            </a:r>
            <a:r>
              <a:rPr lang="vi-VN" dirty="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giáo viên</a:t>
            </a:r>
            <a:r>
              <a:rPr lang="en-US" dirty="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dirty="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khảo</a:t>
            </a:r>
            <a:r>
              <a:rPr lang="en-US" dirty="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dirty="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dirty="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 T</a:t>
            </a:r>
            <a:r>
              <a:rPr lang="vi-VN" dirty="0">
                <a:solidFill>
                  <a:srgbClr val="333399"/>
                </a:solidFill>
                <a:latin typeface="Times New Roman" panose="02020603050405020304" pitchFamily="18" charset="0"/>
                <a:ea typeface="Times New Roman" panose="02020603050405020304" pitchFamily="18" charset="0"/>
                <a:cs typeface="Times New Roman" panose="02020603050405020304" pitchFamily="18" charset="0"/>
              </a:rPr>
              <a:t>iếp tục tạo điều kiện cho giáo viên tham quan học tập ở các trường bạn để trao đổi, học hỏi kinh nghiệm.</a:t>
            </a:r>
            <a:endParaRPr lang="en-US" dirty="0">
              <a:solidFill>
                <a:srgbClr val="333399"/>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539666" y="764111"/>
            <a:ext cx="11577122" cy="3271665"/>
          </a:xfrm>
          <a:prstGeom prst="rect">
            <a:avLst/>
          </a:prstGeom>
        </p:spPr>
        <p:txBody>
          <a:bodyPr wrap="square">
            <a:spAutoFit/>
          </a:bodyPr>
          <a:lstStyle/>
          <a:p>
            <a:pPr algn="just">
              <a:spcBef>
                <a:spcPts val="600"/>
              </a:spcBef>
              <a:spcAft>
                <a:spcPts val="600"/>
              </a:spcAft>
            </a:pPr>
            <a:r>
              <a:rPr lang="nl-NL" dirty="0">
                <a:latin typeface="Times New Roman" panose="02020603050405020304" pitchFamily="18" charset="0"/>
                <a:ea typeface="Times New Roman" panose="02020603050405020304" pitchFamily="18" charset="0"/>
              </a:rPr>
              <a:t>Vậy muốn có đư­ợc kết quả trong việc rèn luyện nề nếp thói quen cho trẻ qua quá trình thực hiện tôi rút ra một số bài học kinh nghiệm sau:</a:t>
            </a:r>
            <a:endParaRPr lang="en-US" sz="1600" dirty="0">
              <a:latin typeface="Times New Roman" panose="02020603050405020304" pitchFamily="18" charset="0"/>
              <a:ea typeface="Times New Roman" panose="02020603050405020304" pitchFamily="18" charset="0"/>
            </a:endParaRPr>
          </a:p>
          <a:p>
            <a:pPr algn="just">
              <a:lnSpc>
                <a:spcPct val="115000"/>
              </a:lnSpc>
              <a:spcAft>
                <a:spcPts val="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    - Nghiên cứu</a:t>
            </a:r>
            <a:r>
              <a:rPr lang="nl-NL"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dirty="0">
                <a:latin typeface="Times New Roman" panose="02020603050405020304" pitchFamily="18" charset="0"/>
                <a:ea typeface="Times New Roman" panose="02020603050405020304" pitchFamily="18" charset="0"/>
                <a:cs typeface="Times New Roman" panose="02020603050405020304" pitchFamily="18" charset="0"/>
              </a:rPr>
              <a:t>tham khảo tài liệu, không ngừng bồi dưỡng nâng cao trình độ chuyên môn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    - Bản thân giáo viên luôn là tấm gương tốt, mẫu mực trong mọi hoạt động: Lời ăn, tiếng nói, việc làm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    - Cô yêu nghề mến trẻ tận tâm với công việc của mình. Luôn tìm tòi nghiên cứu các phương pháp, hình thức để dạy trẻ phù hợp và đạt kết quả cao</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   - Rèn cho trẻ ở mọi lúc, mọi nơi. Đặc biệt quan tâm đến trẻ chậm, trẻ cá biệt, không phân biệt giữa các trẻ</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   - Giáo viên trao đổi thường xuyên với phụ huynh những gì trẻ làm được và  chưa làm được để cùng tìm ra nguyên nhân và cách dạy trẻ tốt nhất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nl-NL" dirty="0">
                <a:latin typeface="Times New Roman" panose="02020603050405020304" pitchFamily="18" charset="0"/>
                <a:ea typeface="Times New Roman" panose="02020603050405020304" pitchFamily="18" charset="0"/>
                <a:cs typeface="Times New Roman" panose="02020603050405020304" pitchFamily="18" charset="0"/>
              </a:rPr>
              <a:t>    - Giáo viên luôn tạo cơ hội cho trẻ tự làm các việc phù hợp với khả năng của trẻ và có hành vi văn hoá.</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77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306548"/>
          </a:xfrm>
        </p:spPr>
      </p:pic>
      <p:sp>
        <p:nvSpPr>
          <p:cNvPr id="5" name="TextBox 4"/>
          <p:cNvSpPr txBox="1"/>
          <p:nvPr/>
        </p:nvSpPr>
        <p:spPr>
          <a:xfrm>
            <a:off x="1410788" y="2717074"/>
            <a:ext cx="8856618" cy="1938992"/>
          </a:xfrm>
          <a:prstGeom prst="rect">
            <a:avLst/>
          </a:prstGeom>
          <a:noFill/>
        </p:spPr>
        <p:txBody>
          <a:bodyPr wrap="square" rtlCol="0">
            <a:spAutoFit/>
          </a:bodyPr>
          <a:lstStyle/>
          <a:p>
            <a:pPr algn="ctr"/>
            <a:r>
              <a:rPr lang="en-US" sz="6000" b="1" dirty="0" err="1" smtClean="0">
                <a:solidFill>
                  <a:srgbClr val="FF0000"/>
                </a:solidFill>
              </a:rPr>
              <a:t>Đặt</a:t>
            </a:r>
            <a:r>
              <a:rPr lang="en-US" sz="6000" b="1" dirty="0" smtClean="0">
                <a:solidFill>
                  <a:srgbClr val="FF0000"/>
                </a:solidFill>
              </a:rPr>
              <a:t> </a:t>
            </a:r>
            <a:r>
              <a:rPr lang="en-US" sz="6000" b="1" dirty="0" err="1" smtClean="0">
                <a:solidFill>
                  <a:srgbClr val="FF0000"/>
                </a:solidFill>
              </a:rPr>
              <a:t>Vấn</a:t>
            </a:r>
            <a:r>
              <a:rPr lang="en-US" sz="6000" b="1" dirty="0" smtClean="0">
                <a:solidFill>
                  <a:srgbClr val="FF0000"/>
                </a:solidFill>
              </a:rPr>
              <a:t> </a:t>
            </a:r>
            <a:r>
              <a:rPr lang="en-US" sz="6000" b="1" dirty="0" err="1" smtClean="0">
                <a:solidFill>
                  <a:srgbClr val="FF0000"/>
                </a:solidFill>
              </a:rPr>
              <a:t>Đê</a:t>
            </a:r>
            <a:r>
              <a:rPr lang="en-US" sz="6000" b="1" dirty="0" smtClean="0">
                <a:solidFill>
                  <a:srgbClr val="FF0000"/>
                </a:solidFill>
              </a:rPr>
              <a:t>̀ </a:t>
            </a:r>
            <a:endParaRPr lang="en-US" sz="6000" b="1" dirty="0">
              <a:solidFill>
                <a:srgbClr val="FF0000"/>
              </a:solidFill>
            </a:endParaRPr>
          </a:p>
          <a:p>
            <a:endParaRPr lang="en-US" sz="6000" dirty="0"/>
          </a:p>
        </p:txBody>
      </p:sp>
    </p:spTree>
    <p:extLst>
      <p:ext uri="{BB962C8B-B14F-4D97-AF65-F5344CB8AC3E}">
        <p14:creationId xmlns:p14="http://schemas.microsoft.com/office/powerpoint/2010/main" val="189831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30571"/>
          </a:xfrm>
          <a:prstGeom prst="rect">
            <a:avLst/>
          </a:prstGeom>
        </p:spPr>
      </p:pic>
      <p:sp>
        <p:nvSpPr>
          <p:cNvPr id="4" name="Rounded Rectangle 3"/>
          <p:cNvSpPr/>
          <p:nvPr/>
        </p:nvSpPr>
        <p:spPr>
          <a:xfrm>
            <a:off x="3686629" y="1219200"/>
            <a:ext cx="6400800" cy="3309257"/>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solidFill>
                  <a:srgbClr val="000099"/>
                </a:solidFill>
              </a:rPr>
              <a:t>TRÂN TRỌNG CẢM ƠN !</a:t>
            </a:r>
            <a:endParaRPr lang="en-US" sz="3600" b="1" dirty="0">
              <a:solidFill>
                <a:srgbClr val="000099"/>
              </a:solidFill>
            </a:endParaRPr>
          </a:p>
        </p:txBody>
      </p:sp>
    </p:spTree>
    <p:extLst>
      <p:ext uri="{BB962C8B-B14F-4D97-AF65-F5344CB8AC3E}">
        <p14:creationId xmlns:p14="http://schemas.microsoft.com/office/powerpoint/2010/main" val="11224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442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63" y="160899"/>
            <a:ext cx="12302836" cy="6819658"/>
          </a:xfrm>
          <a:prstGeom prst="rect">
            <a:avLst/>
          </a:prstGeom>
        </p:spPr>
      </p:pic>
      <p:sp>
        <p:nvSpPr>
          <p:cNvPr id="5" name="Rectangle 4"/>
          <p:cNvSpPr/>
          <p:nvPr/>
        </p:nvSpPr>
        <p:spPr>
          <a:xfrm>
            <a:off x="3281458" y="160899"/>
            <a:ext cx="5668832" cy="914400"/>
          </a:xfrm>
          <a:prstGeom prst="rect">
            <a:avLst/>
          </a:prstGeom>
          <a:solidFill>
            <a:schemeClr val="accent4">
              <a:lumMod val="20000"/>
              <a:lumOff val="80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n>
                  <a:solidFill>
                    <a:srgbClr val="000099"/>
                  </a:solidFill>
                </a:ln>
                <a:solidFill>
                  <a:srgbClr val="006600"/>
                </a:solidFill>
              </a:rPr>
              <a:t>Đặt</a:t>
            </a:r>
            <a:r>
              <a:rPr lang="en-US" sz="4800" b="1" dirty="0" smtClean="0">
                <a:ln>
                  <a:solidFill>
                    <a:srgbClr val="000099"/>
                  </a:solidFill>
                </a:ln>
                <a:solidFill>
                  <a:srgbClr val="006600"/>
                </a:solidFill>
              </a:rPr>
              <a:t> </a:t>
            </a:r>
            <a:r>
              <a:rPr lang="en-US" sz="4800" b="1" dirty="0" err="1" smtClean="0">
                <a:ln>
                  <a:solidFill>
                    <a:srgbClr val="000099"/>
                  </a:solidFill>
                </a:ln>
                <a:solidFill>
                  <a:srgbClr val="006600"/>
                </a:solidFill>
              </a:rPr>
              <a:t>Vấn</a:t>
            </a:r>
            <a:r>
              <a:rPr lang="en-US" sz="4800" b="1" dirty="0" smtClean="0">
                <a:ln>
                  <a:solidFill>
                    <a:srgbClr val="000099"/>
                  </a:solidFill>
                </a:ln>
                <a:solidFill>
                  <a:srgbClr val="006600"/>
                </a:solidFill>
              </a:rPr>
              <a:t> </a:t>
            </a:r>
            <a:r>
              <a:rPr lang="en-US" sz="4800" b="1" dirty="0" err="1" smtClean="0">
                <a:ln>
                  <a:solidFill>
                    <a:srgbClr val="000099"/>
                  </a:solidFill>
                </a:ln>
                <a:solidFill>
                  <a:srgbClr val="006600"/>
                </a:solidFill>
              </a:rPr>
              <a:t>Đê</a:t>
            </a:r>
            <a:r>
              <a:rPr lang="en-US" sz="4800" b="1" dirty="0" smtClean="0">
                <a:ln>
                  <a:solidFill>
                    <a:srgbClr val="000099"/>
                  </a:solidFill>
                </a:ln>
                <a:solidFill>
                  <a:srgbClr val="006600"/>
                </a:solidFill>
              </a:rPr>
              <a:t>̀ </a:t>
            </a:r>
            <a:endParaRPr lang="en-US" sz="4800" b="1" dirty="0">
              <a:ln>
                <a:solidFill>
                  <a:srgbClr val="000099"/>
                </a:solidFill>
              </a:ln>
              <a:solidFill>
                <a:srgbClr val="006600"/>
              </a:solidFill>
            </a:endParaRPr>
          </a:p>
        </p:txBody>
      </p:sp>
      <p:sp>
        <p:nvSpPr>
          <p:cNvPr id="8" name="Rounded Rectangle 7"/>
          <p:cNvSpPr/>
          <p:nvPr/>
        </p:nvSpPr>
        <p:spPr>
          <a:xfrm>
            <a:off x="411452" y="1291385"/>
            <a:ext cx="3737346" cy="5408022"/>
          </a:xfrm>
          <a:prstGeom prst="round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Trong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một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lớp</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học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có</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bao</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nhiêu</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trẻ</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thì</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có</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bấy</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nhiêu</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sự</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khác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biệt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cá</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nhân</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Những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sự</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khác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biệt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này</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bao</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gồm</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cả</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về</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thể</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chất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năng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lực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trí</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lực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xu</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hướng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hứng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thú</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Và</a:t>
            </a:r>
            <a:r>
              <a:rPr lang="en-US"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để</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có</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thể</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làm</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bộc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lộ</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năng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lực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tiềm</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ẩn</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này</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trẻ</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cần</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có</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một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môi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trường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học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tập</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cho</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phép</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chúng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được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học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tập</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mọi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lúc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mọi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nơi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học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theo</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nhiều</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cách</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khác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nhau</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Va</a:t>
            </a:r>
            <a:r>
              <a:rPr lang="en-US"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là</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một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quá</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trình</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lâu</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dài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đòi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hỏi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rất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nhiều</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sự</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âu</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yếm</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kiên</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trì</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hiểu</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biết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về</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chăm</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sóc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và</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dạy</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bảo</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của</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cha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mẹ</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ông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bà</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và</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cô</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giáo</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rgbClr val="0000FF"/>
              </a:solidFill>
              <a:latin typeface="Calibri" panose="020F0502020204030204" pitchFamily="34" charset="0"/>
              <a:cs typeface="Calibri" panose="020F0502020204030204" pitchFamily="34" charset="0"/>
            </a:endParaRPr>
          </a:p>
        </p:txBody>
      </p:sp>
      <p:sp>
        <p:nvSpPr>
          <p:cNvPr id="9" name="Rounded Rectangle 8"/>
          <p:cNvSpPr/>
          <p:nvPr/>
        </p:nvSpPr>
        <p:spPr>
          <a:xfrm>
            <a:off x="4351098" y="1291385"/>
            <a:ext cx="3538868" cy="540802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Khi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trẻ</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đến</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lớp</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mỗi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trẻ</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là</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một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cơ</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thể</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duy</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nhất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do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đó</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trẻ</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sẽ</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hành</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động</a:t>
            </a:r>
            <a:r>
              <a:rPr lang="en-US"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theo</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cách</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của</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mình</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Chính</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vì</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vậy</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cô</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giáo</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cần</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tạo</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cho</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trẻ</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có</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một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tâm</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thế</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tốt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khi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đến</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lớp</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một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không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khí</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tình</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cảm</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yêu</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thương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tôn</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trọng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trẻ</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Bên</a:t>
            </a:r>
            <a:r>
              <a:rPr lang="en-US"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cạnh</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đó</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việc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dạy</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cho</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trẻ</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có</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những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thói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quen</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nề</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nếp</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trong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mọi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hoạt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động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là</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một</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việc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làm</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vô</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cùng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quan</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trọng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trong</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việc</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nuôi</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Calibri" panose="020F0502020204030204" pitchFamily="34" charset="0"/>
                <a:ea typeface="Calibri" panose="020F0502020204030204" pitchFamily="34" charset="0"/>
                <a:cs typeface="Calibri" panose="020F0502020204030204" pitchFamily="34" charset="0"/>
              </a:rPr>
              <a:t>dạy</a:t>
            </a:r>
            <a:r>
              <a:rPr lang="en-US"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giáo</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dục</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trẻ</a:t>
            </a:r>
            <a:r>
              <a:rPr lang="en-US" dirty="0">
                <a:solidFill>
                  <a:srgbClr val="0000FF"/>
                </a:solidFill>
                <a:latin typeface="Times New Roman" panose="02020603050405020304" pitchFamily="18" charset="0"/>
                <a:ea typeface="Calibri" panose="020F0502020204030204" pitchFamily="34" charset="0"/>
              </a:rPr>
              <a:t> ở </a:t>
            </a:r>
            <a:r>
              <a:rPr lang="en-US" dirty="0" err="1">
                <a:solidFill>
                  <a:srgbClr val="0000FF"/>
                </a:solidFill>
                <a:latin typeface="Times New Roman" panose="02020603050405020304" pitchFamily="18" charset="0"/>
                <a:ea typeface="Calibri" panose="020F0502020204030204" pitchFamily="34" charset="0"/>
              </a:rPr>
              <a:t>trường</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Mầm</a:t>
            </a:r>
            <a:r>
              <a:rPr lang="en-US" dirty="0">
                <a:solidFill>
                  <a:srgbClr val="0000FF"/>
                </a:solidFill>
                <a:latin typeface="Times New Roman" panose="02020603050405020304" pitchFamily="18" charset="0"/>
                <a:ea typeface="Calibri" panose="020F0502020204030204" pitchFamily="34" charset="0"/>
              </a:rPr>
              <a:t> non. </a:t>
            </a:r>
            <a:r>
              <a:rPr lang="en-US" dirty="0" err="1">
                <a:solidFill>
                  <a:srgbClr val="0000FF"/>
                </a:solidFill>
                <a:latin typeface="Times New Roman" panose="02020603050405020304" pitchFamily="18" charset="0"/>
                <a:ea typeface="Calibri" panose="020F0502020204030204" pitchFamily="34" charset="0"/>
              </a:rPr>
              <a:t>Thông</a:t>
            </a:r>
            <a:r>
              <a:rPr lang="en-US" dirty="0">
                <a:solidFill>
                  <a:srgbClr val="0000FF"/>
                </a:solidFill>
                <a:latin typeface="Times New Roman" panose="02020603050405020304" pitchFamily="18" charset="0"/>
                <a:ea typeface="Calibri" panose="020F0502020204030204" pitchFamily="34" charset="0"/>
              </a:rPr>
              <a:t> qua </a:t>
            </a:r>
            <a:r>
              <a:rPr lang="en-US" dirty="0" err="1">
                <a:solidFill>
                  <a:srgbClr val="0000FF"/>
                </a:solidFill>
                <a:latin typeface="Times New Roman" panose="02020603050405020304" pitchFamily="18" charset="0"/>
                <a:ea typeface="Calibri" panose="020F0502020204030204" pitchFamily="34" charset="0"/>
              </a:rPr>
              <a:t>việc</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làm</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này</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đã</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góp</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phần</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giúp</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trẻ</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có</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một</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thói</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quen</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tốt</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về</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nề</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nếp</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trong</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sinh</a:t>
            </a:r>
            <a:r>
              <a:rPr lang="en-US" dirty="0">
                <a:solidFill>
                  <a:srgbClr val="0000FF"/>
                </a:solidFill>
                <a:latin typeface="Times New Roman" panose="02020603050405020304" pitchFamily="18" charset="0"/>
                <a:ea typeface="Calibri" panose="020F0502020204030204" pitchFamily="34" charset="0"/>
              </a:rPr>
              <a:t> </a:t>
            </a:r>
            <a:r>
              <a:rPr lang="en-US" dirty="0" err="1">
                <a:solidFill>
                  <a:srgbClr val="0000FF"/>
                </a:solidFill>
                <a:latin typeface="Times New Roman" panose="02020603050405020304" pitchFamily="18" charset="0"/>
                <a:ea typeface="Calibri" panose="020F0502020204030204" pitchFamily="34" charset="0"/>
              </a:rPr>
              <a:t>hoạt</a:t>
            </a:r>
            <a:r>
              <a:rPr lang="en-US" dirty="0" smtClean="0">
                <a:solidFill>
                  <a:srgbClr val="0000FF"/>
                </a:solidFill>
                <a:latin typeface="Times New Roman" panose="02020603050405020304" pitchFamily="18" charset="0"/>
                <a:ea typeface="Calibri" panose="020F0502020204030204" pitchFamily="34" charset="0"/>
              </a:rPr>
              <a:t>,.</a:t>
            </a:r>
            <a:endParaRPr lang="en-US" dirty="0">
              <a:solidFill>
                <a:srgbClr val="0000FF"/>
              </a:solidFill>
            </a:endParaRPr>
          </a:p>
        </p:txBody>
      </p:sp>
      <p:sp>
        <p:nvSpPr>
          <p:cNvPr id="10" name="Rounded Rectangle 9"/>
          <p:cNvSpPr/>
          <p:nvPr/>
        </p:nvSpPr>
        <p:spPr>
          <a:xfrm>
            <a:off x="8092266" y="1291385"/>
            <a:ext cx="3742683" cy="540802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0000"/>
              </a:lnSpc>
              <a:spcAft>
                <a:spcPts val="1000"/>
              </a:spcAft>
            </a:pPr>
            <a:r>
              <a:rPr lang="pt-BR" spc="-20" dirty="0">
                <a:solidFill>
                  <a:srgbClr val="0000FF"/>
                </a:solidFill>
                <a:ea typeface="Calibri" panose="020F0502020204030204" pitchFamily="34" charset="0"/>
                <a:cs typeface="Times New Roman" panose="02020603050405020304" pitchFamily="18" charset="0"/>
              </a:rPr>
              <a:t>Là một giáo viên mầm non được tôi nhận thức được việc rèn nề nếp cho trẻ là rất cần thiết ,</a:t>
            </a:r>
            <a:r>
              <a:rPr lang="pt-BR" dirty="0" smtClean="0">
                <a:solidFill>
                  <a:srgbClr val="0000FF"/>
                </a:solidFill>
                <a:ea typeface="Calibri" panose="020F0502020204030204" pitchFamily="34" charset="0"/>
                <a:cs typeface="Times New Roman" panose="02020603050405020304" pitchFamily="18" charset="0"/>
              </a:rPr>
              <a:t> </a:t>
            </a:r>
            <a:r>
              <a:rPr lang="pt-BR" dirty="0">
                <a:solidFill>
                  <a:srgbClr val="0000FF"/>
                </a:solidFill>
                <a:ea typeface="Calibri" panose="020F0502020204030204" pitchFamily="34" charset="0"/>
                <a:cs typeface="Times New Roman" panose="02020603050405020304" pitchFamily="18" charset="0"/>
              </a:rPr>
              <a:t>ở tuổi này trẻ </a:t>
            </a:r>
            <a:r>
              <a:rPr lang="pt-BR" dirty="0" smtClean="0">
                <a:solidFill>
                  <a:srgbClr val="0000FF"/>
                </a:solidFill>
                <a:ea typeface="Calibri" panose="020F0502020204030204" pitchFamily="34" charset="0"/>
                <a:cs typeface="Times New Roman" panose="02020603050405020304" pitchFamily="18" charset="0"/>
              </a:rPr>
              <a:t>dễ </a:t>
            </a:r>
            <a:r>
              <a:rPr lang="pt-BR" dirty="0">
                <a:solidFill>
                  <a:srgbClr val="0000FF"/>
                </a:solidFill>
                <a:ea typeface="Calibri" panose="020F0502020204030204" pitchFamily="34" charset="0"/>
                <a:cs typeface="Times New Roman" panose="02020603050405020304" pitchFamily="18" charset="0"/>
              </a:rPr>
              <a:t>bị tổn thương về tâm lý, tôi thấy việc giáo dục đưa các cháu vào nề nếp để tham gia mọi hoạt động trong ngày của trẻ là một nhiệm vụ </a:t>
            </a:r>
            <a:r>
              <a:rPr lang="pt-BR" dirty="0" smtClean="0">
                <a:solidFill>
                  <a:srgbClr val="0000FF"/>
                </a:solidFill>
                <a:ea typeface="Calibri" panose="020F0502020204030204" pitchFamily="34" charset="0"/>
                <a:cs typeface="Times New Roman" panose="02020603050405020304" pitchFamily="18" charset="0"/>
              </a:rPr>
              <a:t>quan </a:t>
            </a:r>
            <a:r>
              <a:rPr lang="pt-BR" dirty="0" smtClean="0">
                <a:solidFill>
                  <a:srgbClr val="0000FF"/>
                </a:solidFill>
                <a:ea typeface="Calibri" panose="020F0502020204030204" pitchFamily="34" charset="0"/>
                <a:cs typeface="Times New Roman" panose="02020603050405020304" pitchFamily="18" charset="0"/>
              </a:rPr>
              <a:t>trọng. </a:t>
            </a:r>
            <a:r>
              <a:rPr lang="pt-BR" smtClean="0">
                <a:solidFill>
                  <a:srgbClr val="0000FF"/>
                </a:solidFill>
                <a:ea typeface="Calibri" panose="020F0502020204030204" pitchFamily="34" charset="0"/>
                <a:cs typeface="Times New Roman" panose="02020603050405020304" pitchFamily="18" charset="0"/>
              </a:rPr>
              <a:t>Từ</a:t>
            </a:r>
            <a:r>
              <a:rPr lang="pt-BR" smtClean="0">
                <a:solidFill>
                  <a:srgbClr val="0000FF"/>
                </a:solidFill>
                <a:ea typeface="Calibri" panose="020F0502020204030204" pitchFamily="34" charset="0"/>
                <a:cs typeface="Times New Roman" panose="02020603050405020304" pitchFamily="18" charset="0"/>
              </a:rPr>
              <a:t> </a:t>
            </a:r>
            <a:r>
              <a:rPr lang="pt-BR" dirty="0">
                <a:solidFill>
                  <a:srgbClr val="0000FF"/>
                </a:solidFill>
                <a:ea typeface="Calibri" panose="020F0502020204030204" pitchFamily="34" charset="0"/>
                <a:cs typeface="Times New Roman" panose="02020603050405020304" pitchFamily="18" charset="0"/>
              </a:rPr>
              <a:t>đó tôi đã suy nghĩ tìm hiểu “</a:t>
            </a:r>
            <a:r>
              <a:rPr lang="pt-BR" b="1" i="1" dirty="0">
                <a:solidFill>
                  <a:srgbClr val="0000FF"/>
                </a:solidFill>
                <a:ea typeface="Calibri" panose="020F0502020204030204" pitchFamily="34" charset="0"/>
                <a:cs typeface="Times New Roman" panose="02020603050405020304" pitchFamily="18" charset="0"/>
              </a:rPr>
              <a:t>Một số kinh nghiệm rèn luyện nề nếp trong sinh hoạt hàng ngày cho trẻ  24 -36 tháng</a:t>
            </a:r>
            <a:r>
              <a:rPr lang="pt-BR"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267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3768"/>
          <a:stretch/>
        </p:blipFill>
        <p:spPr>
          <a:xfrm>
            <a:off x="0" y="-94322"/>
            <a:ext cx="12192000" cy="6952321"/>
          </a:xfrm>
          <a:prstGeom prst="rect">
            <a:avLst/>
          </a:prstGeom>
        </p:spPr>
      </p:pic>
      <p:sp>
        <p:nvSpPr>
          <p:cNvPr id="3" name="TextBox 2"/>
          <p:cNvSpPr txBox="1"/>
          <p:nvPr/>
        </p:nvSpPr>
        <p:spPr>
          <a:xfrm>
            <a:off x="4491049" y="1657795"/>
            <a:ext cx="3209901" cy="523220"/>
          </a:xfrm>
          <a:prstGeom prst="rect">
            <a:avLst/>
          </a:prstGeom>
          <a:noFill/>
        </p:spPr>
        <p:txBody>
          <a:bodyPr wrap="square" rtlCol="0">
            <a:spAutoFit/>
          </a:bodyPr>
          <a:lstStyle/>
          <a:p>
            <a:pPr algn="ctr"/>
            <a:r>
              <a:rPr lang="en-US" sz="2800" b="1" dirty="0" smtClean="0">
                <a:solidFill>
                  <a:srgbClr val="FF0000"/>
                </a:solidFill>
              </a:rPr>
              <a:t>GIẢI QUYẾT VẤN ĐỀ</a:t>
            </a:r>
            <a:endParaRPr lang="en-US" sz="2800" b="1" dirty="0">
              <a:solidFill>
                <a:srgbClr val="FF0000"/>
              </a:solidFill>
            </a:endParaRPr>
          </a:p>
        </p:txBody>
      </p:sp>
      <p:sp>
        <p:nvSpPr>
          <p:cNvPr id="4" name="TextBox 3"/>
          <p:cNvSpPr txBox="1"/>
          <p:nvPr/>
        </p:nvSpPr>
        <p:spPr>
          <a:xfrm>
            <a:off x="3458094" y="2276141"/>
            <a:ext cx="5467400" cy="646331"/>
          </a:xfrm>
          <a:prstGeom prst="rect">
            <a:avLst/>
          </a:prstGeom>
          <a:noFill/>
        </p:spPr>
        <p:txBody>
          <a:bodyPr wrap="square" rtlCol="0">
            <a:spAutoFit/>
          </a:bodyPr>
          <a:lstStyle/>
          <a:p>
            <a:r>
              <a:rPr lang="en-US" b="1" dirty="0">
                <a:solidFill>
                  <a:srgbClr val="000099"/>
                </a:solidFill>
                <a:latin typeface="Times New Roman" panose="02020603050405020304" pitchFamily="18" charset="0"/>
                <a:cs typeface="Times New Roman" panose="02020603050405020304" pitchFamily="18" charset="0"/>
              </a:rPr>
              <a:t>1. </a:t>
            </a:r>
            <a:r>
              <a:rPr lang="en-US" b="1" dirty="0" err="1">
                <a:solidFill>
                  <a:srgbClr val="000099"/>
                </a:solidFill>
                <a:latin typeface="Times New Roman" panose="02020603050405020304" pitchFamily="18" charset="0"/>
                <a:cs typeface="Times New Roman" panose="02020603050405020304" pitchFamily="18" charset="0"/>
              </a:rPr>
              <a:t>Những</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nội</a:t>
            </a:r>
            <a:r>
              <a:rPr lang="en-US" b="1" dirty="0">
                <a:solidFill>
                  <a:srgbClr val="000099"/>
                </a:solidFill>
                <a:latin typeface="Times New Roman" panose="02020603050405020304" pitchFamily="18" charset="0"/>
                <a:cs typeface="Times New Roman" panose="02020603050405020304" pitchFamily="18" charset="0"/>
              </a:rPr>
              <a:t> dung </a:t>
            </a:r>
            <a:r>
              <a:rPr lang="en-US" b="1" dirty="0" err="1">
                <a:solidFill>
                  <a:srgbClr val="000099"/>
                </a:solidFill>
                <a:latin typeface="Times New Roman" panose="02020603050405020304" pitchFamily="18" charset="0"/>
                <a:cs typeface="Times New Roman" panose="02020603050405020304" pitchFamily="18" charset="0"/>
              </a:rPr>
              <a:t>lý</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luận</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có</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liên</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quan</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trực</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tiếp</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đến</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vấn</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đề</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nghiên</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cứu</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tổng</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kết</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kinh</a:t>
            </a:r>
            <a:r>
              <a:rPr lang="en-US" b="1" dirty="0">
                <a:solidFill>
                  <a:srgbClr val="000099"/>
                </a:solidFill>
                <a:latin typeface="Times New Roman" panose="02020603050405020304" pitchFamily="18" charset="0"/>
                <a:cs typeface="Times New Roman" panose="02020603050405020304" pitchFamily="18" charset="0"/>
              </a:rPr>
              <a:t> </a:t>
            </a:r>
            <a:r>
              <a:rPr lang="en-US" b="1" dirty="0" err="1">
                <a:solidFill>
                  <a:srgbClr val="000099"/>
                </a:solidFill>
                <a:latin typeface="Times New Roman" panose="02020603050405020304" pitchFamily="18" charset="0"/>
                <a:cs typeface="Times New Roman" panose="02020603050405020304" pitchFamily="18" charset="0"/>
              </a:rPr>
              <a:t>nghiệm</a:t>
            </a:r>
            <a:r>
              <a:rPr lang="en-US" b="1" dirty="0">
                <a:solidFill>
                  <a:srgbClr val="000099"/>
                </a:solidFill>
                <a:latin typeface="Times New Roman" panose="02020603050405020304" pitchFamily="18" charset="0"/>
                <a:cs typeface="Times New Roman" panose="02020603050405020304" pitchFamily="18" charset="0"/>
              </a:rPr>
              <a:t>.</a:t>
            </a:r>
            <a:endParaRPr lang="en-US" dirty="0">
              <a:solidFill>
                <a:srgbClr val="000099"/>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458094" y="3593384"/>
            <a:ext cx="3275215" cy="646331"/>
          </a:xfrm>
          <a:prstGeom prst="rect">
            <a:avLst/>
          </a:prstGeom>
          <a:noFill/>
        </p:spPr>
        <p:txBody>
          <a:bodyPr wrap="square" rtlCol="0">
            <a:spAutoFit/>
          </a:bodyPr>
          <a:lstStyle/>
          <a:p>
            <a:r>
              <a:rPr lang="nl-NL" b="1" dirty="0">
                <a:solidFill>
                  <a:srgbClr val="000099"/>
                </a:solidFill>
                <a:latin typeface="Times New Roman" panose="02020603050405020304" pitchFamily="18" charset="0"/>
                <a:cs typeface="Times New Roman" panose="02020603050405020304" pitchFamily="18" charset="0"/>
              </a:rPr>
              <a:t>3. Các biện pháp đã tiến </a:t>
            </a:r>
            <a:r>
              <a:rPr lang="nl-NL" b="1" dirty="0" smtClean="0">
                <a:solidFill>
                  <a:srgbClr val="000099"/>
                </a:solidFill>
                <a:latin typeface="Times New Roman" panose="02020603050405020304" pitchFamily="18" charset="0"/>
                <a:cs typeface="Times New Roman" panose="02020603050405020304" pitchFamily="18" charset="0"/>
              </a:rPr>
              <a:t>hành</a:t>
            </a:r>
            <a:endParaRPr lang="en-US" dirty="0">
              <a:solidFill>
                <a:srgbClr val="000099"/>
              </a:solidFill>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3458094" y="3017598"/>
            <a:ext cx="2325189" cy="369332"/>
          </a:xfrm>
          <a:prstGeom prst="rect">
            <a:avLst/>
          </a:prstGeom>
          <a:noFill/>
        </p:spPr>
        <p:txBody>
          <a:bodyPr wrap="square" rtlCol="0">
            <a:spAutoFit/>
          </a:bodyPr>
          <a:lstStyle/>
          <a:p>
            <a:r>
              <a:rPr lang="vi-VN" b="1" dirty="0">
                <a:solidFill>
                  <a:srgbClr val="000099"/>
                </a:solidFill>
                <a:latin typeface="Times New Roman" panose="02020603050405020304" pitchFamily="18" charset="0"/>
                <a:cs typeface="Times New Roman" panose="02020603050405020304" pitchFamily="18" charset="0"/>
              </a:rPr>
              <a:t>2. Thực tr</a:t>
            </a:r>
            <a:r>
              <a:rPr lang="nl-NL" b="1" dirty="0">
                <a:solidFill>
                  <a:srgbClr val="000099"/>
                </a:solidFill>
                <a:latin typeface="Times New Roman" panose="02020603050405020304" pitchFamily="18" charset="0"/>
                <a:cs typeface="Times New Roman" panose="02020603050405020304" pitchFamily="18" charset="0"/>
              </a:rPr>
              <a:t>ạ</a:t>
            </a:r>
            <a:r>
              <a:rPr lang="vi-VN" b="1" dirty="0">
                <a:solidFill>
                  <a:srgbClr val="000099"/>
                </a:solidFill>
                <a:latin typeface="Times New Roman" panose="02020603050405020304" pitchFamily="18" charset="0"/>
                <a:cs typeface="Times New Roman" panose="02020603050405020304" pitchFamily="18" charset="0"/>
              </a:rPr>
              <a:t>ng </a:t>
            </a:r>
            <a:r>
              <a:rPr lang="en-US" b="1" dirty="0" err="1">
                <a:solidFill>
                  <a:srgbClr val="000099"/>
                </a:solidFill>
                <a:latin typeface="Times New Roman" panose="02020603050405020304" pitchFamily="18" charset="0"/>
                <a:cs typeface="Times New Roman" panose="02020603050405020304" pitchFamily="18" charset="0"/>
              </a:rPr>
              <a:t>vấn</a:t>
            </a:r>
            <a:r>
              <a:rPr lang="en-US" b="1" dirty="0">
                <a:solidFill>
                  <a:srgbClr val="000099"/>
                </a:solidFill>
                <a:latin typeface="Times New Roman" panose="02020603050405020304" pitchFamily="18" charset="0"/>
                <a:cs typeface="Times New Roman" panose="02020603050405020304" pitchFamily="18" charset="0"/>
              </a:rPr>
              <a:t> </a:t>
            </a:r>
            <a:r>
              <a:rPr lang="en-US" b="1" dirty="0" err="1" smtClean="0">
                <a:solidFill>
                  <a:srgbClr val="000099"/>
                </a:solidFill>
                <a:latin typeface="Times New Roman" panose="02020603050405020304" pitchFamily="18" charset="0"/>
                <a:cs typeface="Times New Roman" panose="02020603050405020304" pitchFamily="18" charset="0"/>
              </a:rPr>
              <a:t>đề</a:t>
            </a:r>
            <a:endParaRPr lang="en-US"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1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043647" y="14151"/>
            <a:ext cx="6387737" cy="901337"/>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28600" algn="just">
              <a:spcBef>
                <a:spcPts val="600"/>
              </a:spcBef>
              <a:spcAft>
                <a:spcPts val="600"/>
              </a:spcAft>
              <a:tabLst>
                <a:tab pos="5715000" algn="l"/>
              </a:tabLst>
            </a:pPr>
            <a:r>
              <a:rPr lang="nl-NL" sz="2000" b="1" dirty="0">
                <a:ea typeface="Times New Roman" panose="02020603050405020304" pitchFamily="18" charset="0"/>
              </a:rPr>
              <a:t>1.Những nội dung liên quan trực tiếp đến vấn đề nghiên cứu tổng kết kinh nghiệm </a:t>
            </a:r>
            <a:endParaRPr lang="en-US" sz="2000" dirty="0">
              <a:effectLst/>
              <a:ea typeface="Times New Roman" panose="02020603050405020304" pitchFamily="18" charset="0"/>
            </a:endParaRPr>
          </a:p>
        </p:txBody>
      </p:sp>
      <p:sp>
        <p:nvSpPr>
          <p:cNvPr id="4" name="Round Same Side Corner Rectangle 3"/>
          <p:cNvSpPr/>
          <p:nvPr/>
        </p:nvSpPr>
        <p:spPr>
          <a:xfrm>
            <a:off x="326572" y="2122714"/>
            <a:ext cx="3553096" cy="4441371"/>
          </a:xfrm>
          <a:prstGeom prst="round2Same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endParaRPr lang="nl-NL" i="1" dirty="0" smtClean="0"/>
          </a:p>
          <a:p>
            <a:pPr algn="ctr"/>
            <a:endParaRPr lang="en-US" dirty="0" smtClean="0"/>
          </a:p>
          <a:p>
            <a:pPr algn="ctr"/>
            <a:endParaRPr lang="en-US" dirty="0"/>
          </a:p>
        </p:txBody>
      </p:sp>
      <p:sp>
        <p:nvSpPr>
          <p:cNvPr id="7" name="Round Same Side Corner Rectangle 6"/>
          <p:cNvSpPr/>
          <p:nvPr/>
        </p:nvSpPr>
        <p:spPr>
          <a:xfrm>
            <a:off x="7171509" y="1110344"/>
            <a:ext cx="4572000" cy="5402940"/>
          </a:xfrm>
          <a:prstGeom prst="round2Same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2. </a:t>
            </a:r>
            <a:r>
              <a:rPr lang="en-US" b="1" dirty="0" err="1" smtClean="0"/>
              <a:t>Đặc</a:t>
            </a:r>
            <a:r>
              <a:rPr lang="en-US" b="1" dirty="0" smtClean="0"/>
              <a:t> </a:t>
            </a:r>
            <a:r>
              <a:rPr lang="en-US" b="1" dirty="0" err="1" smtClean="0"/>
              <a:t>điểm</a:t>
            </a:r>
            <a:r>
              <a:rPr lang="en-US" b="1" dirty="0" smtClean="0"/>
              <a:t> </a:t>
            </a:r>
            <a:r>
              <a:rPr lang="en-US" b="1" dirty="0" err="1" smtClean="0"/>
              <a:t>tâm</a:t>
            </a:r>
            <a:r>
              <a:rPr lang="en-US" b="1" dirty="0" smtClean="0"/>
              <a:t> </a:t>
            </a:r>
            <a:r>
              <a:rPr lang="en-US" b="1" dirty="0" err="1" smtClean="0"/>
              <a:t>ly</a:t>
            </a:r>
            <a:r>
              <a:rPr lang="en-US" b="1" dirty="0" smtClean="0"/>
              <a:t>́	</a:t>
            </a:r>
          </a:p>
          <a:p>
            <a:endParaRPr lang="en-US" dirty="0" smtClean="0"/>
          </a:p>
          <a:p>
            <a:r>
              <a:rPr lang="en-US" dirty="0" err="1" smtClean="0"/>
              <a:t>Trẻmầm</a:t>
            </a:r>
            <a:r>
              <a:rPr lang="en-US" dirty="0" smtClean="0"/>
              <a:t> </a:t>
            </a:r>
            <a:r>
              <a:rPr lang="en-US" dirty="0"/>
              <a:t>non </a:t>
            </a:r>
            <a:r>
              <a:rPr lang="en-US" dirty="0" err="1"/>
              <a:t>nói</a:t>
            </a:r>
            <a:r>
              <a:rPr lang="en-US" dirty="0"/>
              <a:t> </a:t>
            </a:r>
            <a:r>
              <a:rPr lang="en-US" dirty="0" err="1"/>
              <a:t>chung</a:t>
            </a:r>
            <a:r>
              <a:rPr lang="en-US" dirty="0"/>
              <a:t> </a:t>
            </a:r>
            <a:r>
              <a:rPr lang="en-US" dirty="0" err="1"/>
              <a:t>và</a:t>
            </a:r>
            <a:r>
              <a:rPr lang="en-US" dirty="0"/>
              <a:t> </a:t>
            </a:r>
            <a:r>
              <a:rPr lang="en-US" dirty="0" err="1"/>
              <a:t>trẻ</a:t>
            </a:r>
            <a:r>
              <a:rPr lang="en-US" dirty="0"/>
              <a:t> 24 -36 </a:t>
            </a:r>
            <a:r>
              <a:rPr lang="en-US" dirty="0" err="1"/>
              <a:t>tháng</a:t>
            </a:r>
            <a:r>
              <a:rPr lang="en-US" dirty="0"/>
              <a:t> </a:t>
            </a:r>
            <a:r>
              <a:rPr lang="en-US" dirty="0" err="1"/>
              <a:t>tuổi</a:t>
            </a:r>
            <a:r>
              <a:rPr lang="en-US" dirty="0"/>
              <a:t>  </a:t>
            </a:r>
            <a:r>
              <a:rPr lang="en-US" dirty="0" err="1"/>
              <a:t>nói</a:t>
            </a:r>
            <a:r>
              <a:rPr lang="en-US" dirty="0"/>
              <a:t> </a:t>
            </a:r>
            <a:r>
              <a:rPr lang="en-US" dirty="0" err="1"/>
              <a:t>riêng</a:t>
            </a:r>
            <a:r>
              <a:rPr lang="en-US" dirty="0"/>
              <a:t> </a:t>
            </a:r>
            <a:r>
              <a:rPr lang="en-US" dirty="0" err="1"/>
              <a:t>rất</a:t>
            </a:r>
            <a:r>
              <a:rPr lang="en-US" dirty="0"/>
              <a:t> </a:t>
            </a:r>
            <a:r>
              <a:rPr lang="en-US" dirty="0" err="1"/>
              <a:t>thích</a:t>
            </a:r>
            <a:r>
              <a:rPr lang="en-US" dirty="0"/>
              <a:t> </a:t>
            </a:r>
            <a:r>
              <a:rPr lang="en-US" dirty="0" err="1"/>
              <a:t>được</a:t>
            </a:r>
            <a:r>
              <a:rPr lang="en-US" dirty="0"/>
              <a:t> </a:t>
            </a:r>
            <a:r>
              <a:rPr lang="en-US" dirty="0" err="1"/>
              <a:t>cô</a:t>
            </a:r>
            <a:r>
              <a:rPr lang="en-US" dirty="0"/>
              <a:t> </a:t>
            </a:r>
            <a:r>
              <a:rPr lang="en-US" dirty="0" err="1"/>
              <a:t>giáo</a:t>
            </a:r>
            <a:r>
              <a:rPr lang="en-US" dirty="0"/>
              <a:t> </a:t>
            </a:r>
            <a:r>
              <a:rPr lang="en-US" dirty="0" err="1"/>
              <a:t>khen</a:t>
            </a:r>
            <a:r>
              <a:rPr lang="en-US" dirty="0"/>
              <a:t> </a:t>
            </a:r>
            <a:r>
              <a:rPr lang="en-US" dirty="0" err="1"/>
              <a:t>và</a:t>
            </a:r>
            <a:r>
              <a:rPr lang="en-US" dirty="0"/>
              <a:t> </a:t>
            </a:r>
            <a:r>
              <a:rPr lang="en-US" dirty="0" err="1"/>
              <a:t>rất</a:t>
            </a:r>
            <a:r>
              <a:rPr lang="en-US" dirty="0"/>
              <a:t> </a:t>
            </a:r>
            <a:r>
              <a:rPr lang="en-US" dirty="0" err="1"/>
              <a:t>sợ</a:t>
            </a:r>
            <a:r>
              <a:rPr lang="en-US" dirty="0"/>
              <a:t> </a:t>
            </a:r>
            <a:r>
              <a:rPr lang="en-US" dirty="0" err="1"/>
              <a:t>bị</a:t>
            </a:r>
            <a:r>
              <a:rPr lang="en-US" dirty="0"/>
              <a:t> </a:t>
            </a:r>
            <a:r>
              <a:rPr lang="en-US" dirty="0" err="1"/>
              <a:t>chê</a:t>
            </a:r>
            <a:r>
              <a:rPr lang="en-US" dirty="0"/>
              <a:t> </a:t>
            </a:r>
            <a:r>
              <a:rPr lang="en-US" dirty="0" err="1"/>
              <a:t>và</a:t>
            </a:r>
            <a:r>
              <a:rPr lang="en-US" dirty="0"/>
              <a:t> 1 </a:t>
            </a:r>
            <a:r>
              <a:rPr lang="en-US" dirty="0" err="1"/>
              <a:t>điểm</a:t>
            </a:r>
            <a:r>
              <a:rPr lang="en-US" dirty="0"/>
              <a:t> </a:t>
            </a:r>
            <a:r>
              <a:rPr lang="en-US" dirty="0" err="1"/>
              <a:t>nữa</a:t>
            </a:r>
            <a:r>
              <a:rPr lang="en-US" dirty="0"/>
              <a:t> </a:t>
            </a:r>
            <a:r>
              <a:rPr lang="en-US" dirty="0" err="1"/>
              <a:t>là</a:t>
            </a:r>
            <a:r>
              <a:rPr lang="en-US" dirty="0"/>
              <a:t> </a:t>
            </a:r>
            <a:r>
              <a:rPr lang="en-US" dirty="0" err="1"/>
              <a:t>trẻ</a:t>
            </a:r>
            <a:r>
              <a:rPr lang="en-US" dirty="0"/>
              <a:t> </a:t>
            </a:r>
            <a:r>
              <a:rPr lang="en-US" dirty="0" err="1"/>
              <a:t>bé</a:t>
            </a:r>
            <a:r>
              <a:rPr lang="en-US" dirty="0"/>
              <a:t> hay </a:t>
            </a:r>
            <a:r>
              <a:rPr lang="en-US" dirty="0" err="1"/>
              <a:t>tò</a:t>
            </a:r>
            <a:r>
              <a:rPr lang="en-US" dirty="0"/>
              <a:t> </a:t>
            </a:r>
            <a:r>
              <a:rPr lang="en-US" dirty="0" err="1"/>
              <a:t>mò</a:t>
            </a:r>
            <a:r>
              <a:rPr lang="en-US" dirty="0"/>
              <a:t> </a:t>
            </a:r>
            <a:r>
              <a:rPr lang="en-US" dirty="0" err="1"/>
              <a:t>thích</a:t>
            </a:r>
            <a:r>
              <a:rPr lang="en-US" dirty="0"/>
              <a:t> </a:t>
            </a:r>
            <a:r>
              <a:rPr lang="en-US" dirty="0" err="1"/>
              <a:t>bắt</a:t>
            </a:r>
            <a:r>
              <a:rPr lang="en-US" dirty="0"/>
              <a:t> </a:t>
            </a:r>
            <a:r>
              <a:rPr lang="en-US" dirty="0" err="1"/>
              <a:t>chước</a:t>
            </a:r>
            <a:r>
              <a:rPr lang="en-US" dirty="0"/>
              <a:t>. </a:t>
            </a:r>
            <a:r>
              <a:rPr lang="en-US" dirty="0" err="1"/>
              <a:t>Dựa</a:t>
            </a:r>
            <a:r>
              <a:rPr lang="en-US" dirty="0"/>
              <a:t> </a:t>
            </a:r>
            <a:r>
              <a:rPr lang="en-US" dirty="0" err="1"/>
              <a:t>vào</a:t>
            </a:r>
            <a:r>
              <a:rPr lang="en-US" dirty="0"/>
              <a:t> </a:t>
            </a:r>
            <a:r>
              <a:rPr lang="en-US" dirty="0" err="1"/>
              <a:t>đặc</a:t>
            </a:r>
            <a:r>
              <a:rPr lang="en-US" dirty="0"/>
              <a:t> </a:t>
            </a:r>
            <a:r>
              <a:rPr lang="en-US" dirty="0" err="1"/>
              <a:t>điểm</a:t>
            </a:r>
            <a:r>
              <a:rPr lang="en-US" dirty="0"/>
              <a:t> </a:t>
            </a:r>
            <a:r>
              <a:rPr lang="en-US" dirty="0" err="1"/>
              <a:t>tâm</a:t>
            </a:r>
            <a:r>
              <a:rPr lang="en-US" dirty="0"/>
              <a:t> </a:t>
            </a:r>
            <a:r>
              <a:rPr lang="en-US" dirty="0" err="1"/>
              <a:t>sinh</a:t>
            </a:r>
            <a:r>
              <a:rPr lang="en-US" dirty="0"/>
              <a:t> </a:t>
            </a:r>
            <a:r>
              <a:rPr lang="en-US" dirty="0" err="1"/>
              <a:t>lý</a:t>
            </a:r>
            <a:r>
              <a:rPr lang="en-US" dirty="0"/>
              <a:t> </a:t>
            </a:r>
            <a:r>
              <a:rPr lang="en-US" dirty="0" err="1"/>
              <a:t>này</a:t>
            </a:r>
            <a:r>
              <a:rPr lang="en-US" dirty="0"/>
              <a:t> </a:t>
            </a:r>
            <a:r>
              <a:rPr lang="en-US" dirty="0" err="1"/>
              <a:t>tôi</a:t>
            </a:r>
            <a:r>
              <a:rPr lang="en-US" dirty="0"/>
              <a:t> </a:t>
            </a:r>
            <a:r>
              <a:rPr lang="en-US" dirty="0" err="1"/>
              <a:t>luôn</a:t>
            </a:r>
            <a:r>
              <a:rPr lang="en-US" dirty="0"/>
              <a:t> </a:t>
            </a:r>
            <a:r>
              <a:rPr lang="en-US" dirty="0" err="1"/>
              <a:t>tôn</a:t>
            </a:r>
            <a:r>
              <a:rPr lang="en-US" dirty="0"/>
              <a:t> </a:t>
            </a:r>
            <a:r>
              <a:rPr lang="en-US" dirty="0" err="1"/>
              <a:t>trọng</a:t>
            </a:r>
            <a:r>
              <a:rPr lang="en-US" dirty="0"/>
              <a:t> </a:t>
            </a:r>
            <a:r>
              <a:rPr lang="en-US" dirty="0" err="1"/>
              <a:t>trẻ</a:t>
            </a:r>
            <a:r>
              <a:rPr lang="en-US" dirty="0"/>
              <a:t> </a:t>
            </a:r>
            <a:r>
              <a:rPr lang="en-US" dirty="0" err="1"/>
              <a:t>và</a:t>
            </a:r>
            <a:r>
              <a:rPr lang="en-US" dirty="0"/>
              <a:t> </a:t>
            </a:r>
            <a:r>
              <a:rPr lang="en-US" dirty="0" err="1"/>
              <a:t>hết</a:t>
            </a:r>
            <a:r>
              <a:rPr lang="en-US" dirty="0"/>
              <a:t> </a:t>
            </a:r>
            <a:r>
              <a:rPr lang="en-US" dirty="0" err="1"/>
              <a:t>sức</a:t>
            </a:r>
            <a:r>
              <a:rPr lang="en-US" dirty="0"/>
              <a:t> </a:t>
            </a:r>
            <a:r>
              <a:rPr lang="en-US" dirty="0" err="1"/>
              <a:t>công</a:t>
            </a:r>
            <a:r>
              <a:rPr lang="en-US" dirty="0"/>
              <a:t> </a:t>
            </a:r>
            <a:r>
              <a:rPr lang="en-US" dirty="0" err="1"/>
              <a:t>bằng</a:t>
            </a:r>
            <a:r>
              <a:rPr lang="en-US" dirty="0"/>
              <a:t> </a:t>
            </a:r>
            <a:r>
              <a:rPr lang="en-US" dirty="0" err="1"/>
              <a:t>sử</a:t>
            </a:r>
            <a:r>
              <a:rPr lang="en-US" dirty="0"/>
              <a:t> </a:t>
            </a:r>
            <a:r>
              <a:rPr lang="en-US" dirty="0" err="1"/>
              <a:t>dụng</a:t>
            </a:r>
            <a:r>
              <a:rPr lang="en-US" dirty="0"/>
              <a:t> </a:t>
            </a:r>
            <a:r>
              <a:rPr lang="en-US" dirty="0" err="1"/>
              <a:t>khen</a:t>
            </a:r>
            <a:r>
              <a:rPr lang="en-US" dirty="0"/>
              <a:t> </a:t>
            </a:r>
            <a:r>
              <a:rPr lang="en-US" dirty="0" err="1"/>
              <a:t>chê</a:t>
            </a:r>
            <a:r>
              <a:rPr lang="en-US" dirty="0"/>
              <a:t> </a:t>
            </a:r>
            <a:r>
              <a:rPr lang="en-US" dirty="0" err="1"/>
              <a:t>đúng</a:t>
            </a:r>
            <a:r>
              <a:rPr lang="en-US" dirty="0"/>
              <a:t> </a:t>
            </a:r>
            <a:r>
              <a:rPr lang="en-US" dirty="0" err="1"/>
              <a:t>mực</a:t>
            </a:r>
            <a:r>
              <a:rPr lang="en-US" dirty="0"/>
              <a:t>. </a:t>
            </a:r>
            <a:r>
              <a:rPr lang="en-US" dirty="0" err="1"/>
              <a:t>Việc</a:t>
            </a:r>
            <a:r>
              <a:rPr lang="en-US" dirty="0"/>
              <a:t> </a:t>
            </a:r>
            <a:r>
              <a:rPr lang="en-US" dirty="0" err="1"/>
              <a:t>khen</a:t>
            </a:r>
            <a:r>
              <a:rPr lang="en-US" dirty="0"/>
              <a:t> </a:t>
            </a:r>
            <a:r>
              <a:rPr lang="en-US" dirty="0" err="1"/>
              <a:t>và</a:t>
            </a:r>
            <a:r>
              <a:rPr lang="en-US" dirty="0"/>
              <a:t> </a:t>
            </a:r>
            <a:r>
              <a:rPr lang="en-US" dirty="0" err="1"/>
              <a:t>chê</a:t>
            </a:r>
            <a:r>
              <a:rPr lang="en-US" dirty="0"/>
              <a:t> </a:t>
            </a:r>
            <a:r>
              <a:rPr lang="en-US" dirty="0" err="1"/>
              <a:t>có</a:t>
            </a:r>
            <a:r>
              <a:rPr lang="en-US" dirty="0"/>
              <a:t> </a:t>
            </a:r>
            <a:r>
              <a:rPr lang="en-US" dirty="0" err="1"/>
              <a:t>tác</a:t>
            </a:r>
            <a:r>
              <a:rPr lang="en-US" dirty="0"/>
              <a:t> </a:t>
            </a:r>
            <a:r>
              <a:rPr lang="en-US" dirty="0" err="1"/>
              <a:t>dụng</a:t>
            </a:r>
            <a:r>
              <a:rPr lang="en-US" dirty="0"/>
              <a:t> </a:t>
            </a:r>
            <a:r>
              <a:rPr lang="en-US" dirty="0" err="1"/>
              <a:t>nhanh</a:t>
            </a:r>
            <a:r>
              <a:rPr lang="en-US" dirty="0"/>
              <a:t> </a:t>
            </a:r>
            <a:r>
              <a:rPr lang="en-US" dirty="0" err="1"/>
              <a:t>mạnh</a:t>
            </a:r>
            <a:r>
              <a:rPr lang="en-US" dirty="0"/>
              <a:t> </a:t>
            </a:r>
            <a:r>
              <a:rPr lang="en-US" dirty="0" err="1"/>
              <a:t>đến</a:t>
            </a:r>
            <a:r>
              <a:rPr lang="en-US" dirty="0"/>
              <a:t> </a:t>
            </a:r>
            <a:r>
              <a:rPr lang="en-US" dirty="0" err="1"/>
              <a:t>hành</a:t>
            </a:r>
            <a:r>
              <a:rPr lang="en-US" dirty="0"/>
              <a:t> vi </a:t>
            </a:r>
            <a:r>
              <a:rPr lang="en-US" dirty="0" err="1"/>
              <a:t>vâng</a:t>
            </a:r>
            <a:r>
              <a:rPr lang="en-US" dirty="0"/>
              <a:t> </a:t>
            </a:r>
            <a:r>
              <a:rPr lang="en-US" dirty="0" err="1"/>
              <a:t>lời</a:t>
            </a:r>
            <a:r>
              <a:rPr lang="en-US" dirty="0"/>
              <a:t> </a:t>
            </a:r>
            <a:r>
              <a:rPr lang="en-US" dirty="0" err="1"/>
              <a:t>của</a:t>
            </a:r>
            <a:r>
              <a:rPr lang="en-US" dirty="0"/>
              <a:t> </a:t>
            </a:r>
            <a:r>
              <a:rPr lang="en-US" dirty="0" err="1"/>
              <a:t>trẻ</a:t>
            </a:r>
            <a:r>
              <a:rPr lang="en-US" dirty="0"/>
              <a:t>, </a:t>
            </a:r>
            <a:r>
              <a:rPr lang="en-US" dirty="0" err="1"/>
              <a:t>tuy</a:t>
            </a:r>
            <a:r>
              <a:rPr lang="en-US" dirty="0"/>
              <a:t> </a:t>
            </a:r>
            <a:r>
              <a:rPr lang="en-US" dirty="0" err="1"/>
              <a:t>nhiên</a:t>
            </a:r>
            <a:r>
              <a:rPr lang="en-US" dirty="0"/>
              <a:t> </a:t>
            </a:r>
            <a:r>
              <a:rPr lang="en-US" dirty="0" err="1"/>
              <a:t>không</a:t>
            </a:r>
            <a:r>
              <a:rPr lang="en-US" dirty="0"/>
              <a:t> </a:t>
            </a:r>
            <a:r>
              <a:rPr lang="en-US" dirty="0" err="1"/>
              <a:t>nên</a:t>
            </a:r>
            <a:r>
              <a:rPr lang="en-US" dirty="0"/>
              <a:t> </a:t>
            </a:r>
            <a:r>
              <a:rPr lang="en-US" dirty="0" err="1"/>
              <a:t>khen</a:t>
            </a:r>
            <a:r>
              <a:rPr lang="en-US" dirty="0"/>
              <a:t> </a:t>
            </a:r>
            <a:r>
              <a:rPr lang="en-US" dirty="0" err="1"/>
              <a:t>quá</a:t>
            </a:r>
            <a:r>
              <a:rPr lang="en-US" dirty="0"/>
              <a:t> </a:t>
            </a:r>
            <a:r>
              <a:rPr lang="en-US" dirty="0" err="1"/>
              <a:t>đáng</a:t>
            </a:r>
            <a:r>
              <a:rPr lang="en-US" dirty="0"/>
              <a:t> </a:t>
            </a:r>
            <a:r>
              <a:rPr lang="en-US" dirty="0" err="1"/>
              <a:t>mà</a:t>
            </a:r>
            <a:r>
              <a:rPr lang="en-US" dirty="0"/>
              <a:t> </a:t>
            </a:r>
            <a:r>
              <a:rPr lang="en-US" dirty="0" err="1"/>
              <a:t>chê</a:t>
            </a:r>
            <a:r>
              <a:rPr lang="en-US" dirty="0"/>
              <a:t> </a:t>
            </a:r>
            <a:r>
              <a:rPr lang="en-US" dirty="0" err="1"/>
              <a:t>trách</a:t>
            </a:r>
            <a:r>
              <a:rPr lang="en-US" dirty="0"/>
              <a:t> </a:t>
            </a:r>
            <a:r>
              <a:rPr lang="en-US" dirty="0" err="1"/>
              <a:t>chung</a:t>
            </a:r>
            <a:r>
              <a:rPr lang="en-US" dirty="0"/>
              <a:t> </a:t>
            </a:r>
            <a:r>
              <a:rPr lang="en-US" dirty="0" err="1"/>
              <a:t>chung</a:t>
            </a:r>
            <a:r>
              <a:rPr lang="en-US" dirty="0"/>
              <a:t>. </a:t>
            </a:r>
            <a:r>
              <a:rPr lang="en-US" dirty="0" err="1"/>
              <a:t>Tôi</a:t>
            </a:r>
            <a:r>
              <a:rPr lang="en-US" dirty="0"/>
              <a:t> </a:t>
            </a:r>
            <a:r>
              <a:rPr lang="en-US" dirty="0" err="1"/>
              <a:t>thường</a:t>
            </a:r>
            <a:r>
              <a:rPr lang="en-US" dirty="0"/>
              <a:t> </a:t>
            </a:r>
            <a:r>
              <a:rPr lang="en-US" dirty="0" err="1"/>
              <a:t>khen</a:t>
            </a:r>
            <a:r>
              <a:rPr lang="en-US" dirty="0"/>
              <a:t> </a:t>
            </a:r>
            <a:r>
              <a:rPr lang="en-US" dirty="0" err="1"/>
              <a:t>những</a:t>
            </a:r>
            <a:r>
              <a:rPr lang="en-US" dirty="0"/>
              <a:t> </a:t>
            </a:r>
            <a:r>
              <a:rPr lang="en-US" dirty="0" err="1"/>
              <a:t>gương</a:t>
            </a:r>
            <a:r>
              <a:rPr lang="en-US" dirty="0"/>
              <a:t> </a:t>
            </a:r>
            <a:r>
              <a:rPr lang="en-US" dirty="0" err="1"/>
              <a:t>tốt</a:t>
            </a:r>
            <a:r>
              <a:rPr lang="en-US" dirty="0"/>
              <a:t> </a:t>
            </a:r>
            <a:r>
              <a:rPr lang="en-US" dirty="0" err="1"/>
              <a:t>trước</a:t>
            </a:r>
            <a:r>
              <a:rPr lang="en-US" dirty="0"/>
              <a:t> </a:t>
            </a:r>
            <a:r>
              <a:rPr lang="en-US" dirty="0" err="1"/>
              <a:t>tập</a:t>
            </a:r>
            <a:r>
              <a:rPr lang="en-US" dirty="0"/>
              <a:t> </a:t>
            </a:r>
            <a:r>
              <a:rPr lang="en-US" dirty="0" err="1"/>
              <a:t>thể</a:t>
            </a:r>
            <a:r>
              <a:rPr lang="en-US" dirty="0"/>
              <a:t> </a:t>
            </a:r>
            <a:r>
              <a:rPr lang="en-US" dirty="0" err="1"/>
              <a:t>để</a:t>
            </a:r>
            <a:r>
              <a:rPr lang="en-US" dirty="0"/>
              <a:t> </a:t>
            </a:r>
            <a:r>
              <a:rPr lang="en-US" dirty="0" err="1"/>
              <a:t>trẻ</a:t>
            </a:r>
            <a:r>
              <a:rPr lang="en-US" dirty="0"/>
              <a:t> </a:t>
            </a:r>
            <a:r>
              <a:rPr lang="en-US" dirty="0" err="1"/>
              <a:t>bắt</a:t>
            </a:r>
            <a:r>
              <a:rPr lang="en-US" dirty="0"/>
              <a:t> </a:t>
            </a:r>
            <a:r>
              <a:rPr lang="en-US" dirty="0" err="1"/>
              <a:t>chước</a:t>
            </a:r>
            <a:r>
              <a:rPr lang="en-US" dirty="0"/>
              <a:t>.</a:t>
            </a:r>
          </a:p>
        </p:txBody>
      </p:sp>
      <p:sp>
        <p:nvSpPr>
          <p:cNvPr id="9" name="TextBox 8"/>
          <p:cNvSpPr txBox="1"/>
          <p:nvPr/>
        </p:nvSpPr>
        <p:spPr>
          <a:xfrm>
            <a:off x="8502823" y="2122713"/>
            <a:ext cx="3240686" cy="923330"/>
          </a:xfrm>
          <a:prstGeom prst="rect">
            <a:avLst/>
          </a:prstGeom>
          <a:noFill/>
        </p:spPr>
        <p:txBody>
          <a:bodyPr wrap="square" rtlCol="0">
            <a:spAutoFit/>
          </a:bodyPr>
          <a:lstStyle/>
          <a:p>
            <a:pPr algn="ctr"/>
            <a:endParaRPr lang="nl-NL" i="1" dirty="0"/>
          </a:p>
          <a:p>
            <a:pPr algn="just"/>
            <a:endParaRPr lang="nl-NL" i="1" dirty="0"/>
          </a:p>
          <a:p>
            <a:endParaRPr lang="en-US" dirty="0"/>
          </a:p>
        </p:txBody>
      </p:sp>
      <p:sp>
        <p:nvSpPr>
          <p:cNvPr id="8" name="Round Same Side Corner Rectangle 7"/>
          <p:cNvSpPr/>
          <p:nvPr/>
        </p:nvSpPr>
        <p:spPr>
          <a:xfrm>
            <a:off x="766482" y="929639"/>
            <a:ext cx="4733366" cy="5708470"/>
          </a:xfrm>
          <a:prstGeom prst="round2Same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US" sz="1600" b="1" dirty="0" smtClean="0"/>
              <a:t>1 </a:t>
            </a:r>
            <a:r>
              <a:rPr lang="en-US" sz="1600" b="1" dirty="0" err="1" smtClean="0"/>
              <a:t>Đặc</a:t>
            </a:r>
            <a:r>
              <a:rPr lang="en-US" sz="1600" b="1" dirty="0" smtClean="0"/>
              <a:t> </a:t>
            </a:r>
            <a:r>
              <a:rPr lang="en-US" sz="1600" b="1" dirty="0" err="1" smtClean="0"/>
              <a:t>điểm</a:t>
            </a:r>
            <a:r>
              <a:rPr lang="en-US" sz="1600" b="1" dirty="0" smtClean="0"/>
              <a:t> </a:t>
            </a:r>
            <a:r>
              <a:rPr lang="en-US" sz="1600" b="1" dirty="0" err="1" smtClean="0"/>
              <a:t>của</a:t>
            </a:r>
            <a:r>
              <a:rPr lang="en-US" sz="1600" b="1" dirty="0" smtClean="0"/>
              <a:t> </a:t>
            </a:r>
            <a:r>
              <a:rPr lang="en-US" sz="1600" b="1" dirty="0" err="1" smtClean="0"/>
              <a:t>nha</a:t>
            </a:r>
            <a:r>
              <a:rPr lang="en-US" sz="1600" b="1" dirty="0" smtClean="0"/>
              <a:t>̀ </a:t>
            </a:r>
            <a:r>
              <a:rPr lang="en-US" sz="1600" b="1" dirty="0" err="1" smtClean="0"/>
              <a:t>tre</a:t>
            </a:r>
            <a:r>
              <a:rPr lang="en-US" sz="1600" b="1" dirty="0" smtClean="0"/>
              <a:t>̉	</a:t>
            </a:r>
          </a:p>
          <a:p>
            <a:endParaRPr lang="en-US" sz="1600" b="1" dirty="0" smtClean="0"/>
          </a:p>
          <a:p>
            <a:r>
              <a:rPr lang="vi-VN" sz="1600" dirty="0" smtClean="0"/>
              <a:t>Giai </a:t>
            </a:r>
            <a:r>
              <a:rPr lang="vi-VN" sz="1600" dirty="0"/>
              <a:t>đoạn trẻ 24 -36 tháng là giai đoạn khởi điểm của việc hình thành và phát triển nhân cách </a:t>
            </a:r>
            <a:r>
              <a:rPr lang="vi-VN" sz="1600" dirty="0" smtClean="0"/>
              <a:t>trẻ. </a:t>
            </a:r>
            <a:r>
              <a:rPr lang="vi-VN" sz="1600" dirty="0"/>
              <a:t>Trẻ hoàn toàn còn non nớt, nhạy cảm với tác động bên ngoài, đồng thời cũng là lúc trẻ phát triển rất nhanh về mọi mặt. trẻ rất dễ bị tổn th­ương về tâm lý. Bởi thế muốn rèn luyện nề nếp </a:t>
            </a:r>
            <a:r>
              <a:rPr lang="vi-VN" sz="1600" dirty="0" smtClean="0"/>
              <a:t> </a:t>
            </a:r>
            <a:r>
              <a:rPr lang="vi-VN" sz="1600" dirty="0"/>
              <a:t>cho trẻ, ngay từ những ngày đầu trẻ mới vào lớp cô giáo phải làm sao để trẻ cảm </a:t>
            </a:r>
            <a:r>
              <a:rPr lang="vi-VN" sz="1600" dirty="0" smtClean="0"/>
              <a:t>nhận  được</a:t>
            </a:r>
            <a:r>
              <a:rPr lang="en-US" sz="1600" dirty="0" smtClean="0"/>
              <a:t> </a:t>
            </a:r>
            <a:r>
              <a:rPr lang="en-US" sz="1600" dirty="0" err="1" smtClean="0"/>
              <a:t>sư</a:t>
            </a:r>
            <a:r>
              <a:rPr lang="en-US" sz="1600" dirty="0" smtClean="0"/>
              <a:t>̣</a:t>
            </a:r>
            <a:r>
              <a:rPr lang="vi-VN" sz="1600" dirty="0" smtClean="0"/>
              <a:t> </a:t>
            </a:r>
            <a:r>
              <a:rPr lang="vi-VN" sz="1600" dirty="0"/>
              <a:t>an toàn</a:t>
            </a:r>
            <a:r>
              <a:rPr lang="vi-VN" sz="1600" dirty="0" smtClean="0"/>
              <a:t>, yêu </a:t>
            </a:r>
            <a:r>
              <a:rPr lang="vi-VN" sz="1600" dirty="0"/>
              <a:t>th­ương nh­ư quan hệ mẹ con. Vậy hoạt động lao động s­ư phạm của cô giáo mầm non đòi hỏi phải rất linh hoạt, nhạy bén, kịp </a:t>
            </a:r>
            <a:r>
              <a:rPr lang="vi-VN" sz="1600" dirty="0" smtClean="0"/>
              <a:t>thời</a:t>
            </a:r>
            <a:r>
              <a:rPr lang="en-US" sz="1600" dirty="0" smtClean="0"/>
              <a:t>.	</a:t>
            </a:r>
            <a:endParaRPr lang="en-US" sz="1600" dirty="0"/>
          </a:p>
          <a:p>
            <a:r>
              <a:rPr lang="vi-VN" sz="1600" dirty="0"/>
              <a:t> </a:t>
            </a:r>
            <a:r>
              <a:rPr lang="en-US" sz="1600" dirty="0" smtClean="0"/>
              <a:t>	</a:t>
            </a:r>
            <a:endParaRPr lang="en-US" sz="1600" dirty="0"/>
          </a:p>
        </p:txBody>
      </p:sp>
    </p:spTree>
    <p:extLst>
      <p:ext uri="{BB962C8B-B14F-4D97-AF65-F5344CB8AC3E}">
        <p14:creationId xmlns:p14="http://schemas.microsoft.com/office/powerpoint/2010/main" val="292517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211" y="45319"/>
            <a:ext cx="9115578" cy="6863080"/>
          </a:xfrm>
          <a:prstGeom prst="rect">
            <a:avLst/>
          </a:prstGeom>
        </p:spPr>
      </p:pic>
      <p:sp>
        <p:nvSpPr>
          <p:cNvPr id="4" name="TextBox 3"/>
          <p:cNvSpPr txBox="1"/>
          <p:nvPr/>
        </p:nvSpPr>
        <p:spPr>
          <a:xfrm>
            <a:off x="4681055" y="591224"/>
            <a:ext cx="3536577" cy="400110"/>
          </a:xfrm>
          <a:prstGeom prst="rect">
            <a:avLst/>
          </a:prstGeom>
          <a:no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2. Thực tr</a:t>
            </a:r>
            <a:r>
              <a:rPr lang="nl-NL" sz="2000" b="1" dirty="0">
                <a:solidFill>
                  <a:srgbClr val="FF0000"/>
                </a:solidFill>
                <a:latin typeface="Times New Roman" panose="02020603050405020304" pitchFamily="18" charset="0"/>
                <a:cs typeface="Times New Roman" panose="02020603050405020304" pitchFamily="18" charset="0"/>
              </a:rPr>
              <a:t>ạ</a:t>
            </a:r>
            <a:r>
              <a:rPr lang="vi-VN" sz="2000" b="1" dirty="0">
                <a:solidFill>
                  <a:srgbClr val="FF0000"/>
                </a:solidFill>
                <a:latin typeface="Times New Roman" panose="02020603050405020304" pitchFamily="18" charset="0"/>
                <a:cs typeface="Times New Roman" panose="02020603050405020304" pitchFamily="18" charset="0"/>
              </a:rPr>
              <a:t>ng </a:t>
            </a:r>
            <a:r>
              <a:rPr lang="en-US" sz="2000" b="1" dirty="0" err="1">
                <a:solidFill>
                  <a:srgbClr val="FF0000"/>
                </a:solidFill>
                <a:latin typeface="Times New Roman" panose="02020603050405020304" pitchFamily="18" charset="0"/>
                <a:cs typeface="Times New Roman" panose="02020603050405020304" pitchFamily="18" charset="0"/>
              </a:rPr>
              <a:t>vấn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đề</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743201" y="942945"/>
            <a:ext cx="2501153" cy="400110"/>
          </a:xfrm>
          <a:prstGeom prst="rect">
            <a:avLst/>
          </a:prstGeom>
          <a:noFill/>
        </p:spPr>
        <p:txBody>
          <a:bodyPr wrap="square" rtlCol="0">
            <a:spAutoFit/>
          </a:bodyPr>
          <a:lstStyle/>
          <a:p>
            <a:r>
              <a:rPr lang="vi-VN" i="1" dirty="0"/>
              <a:t> </a:t>
            </a:r>
            <a:r>
              <a:rPr lang="vi-VN" sz="2000" b="1" i="1" dirty="0">
                <a:solidFill>
                  <a:srgbClr val="000099"/>
                </a:solidFill>
                <a:latin typeface="+mj-lt"/>
              </a:rPr>
              <a:t>2.</a:t>
            </a:r>
            <a:r>
              <a:rPr lang="en-US" sz="2000" b="1" i="1" dirty="0">
                <a:solidFill>
                  <a:srgbClr val="000099"/>
                </a:solidFill>
                <a:latin typeface="+mj-lt"/>
              </a:rPr>
              <a:t>1</a:t>
            </a:r>
            <a:r>
              <a:rPr lang="vi-VN" sz="2000" b="1" i="1" dirty="0">
                <a:solidFill>
                  <a:srgbClr val="000099"/>
                </a:solidFill>
                <a:latin typeface="+mj-lt"/>
              </a:rPr>
              <a:t>. Thuận lợi</a:t>
            </a:r>
            <a:r>
              <a:rPr lang="vi-VN" sz="2000" b="1" i="1" dirty="0" smtClean="0">
                <a:solidFill>
                  <a:srgbClr val="000099"/>
                </a:solidFill>
                <a:latin typeface="+mj-lt"/>
              </a:rPr>
              <a:t>:</a:t>
            </a:r>
            <a:endParaRPr lang="en-US" sz="2000" b="1" dirty="0">
              <a:solidFill>
                <a:srgbClr val="000099"/>
              </a:solidFill>
              <a:latin typeface="+mj-lt"/>
            </a:endParaRPr>
          </a:p>
        </p:txBody>
      </p:sp>
      <p:sp>
        <p:nvSpPr>
          <p:cNvPr id="6" name="Rounded Rectangle 5"/>
          <p:cNvSpPr/>
          <p:nvPr/>
        </p:nvSpPr>
        <p:spPr>
          <a:xfrm>
            <a:off x="2420471" y="1343056"/>
            <a:ext cx="7533426" cy="571500"/>
          </a:xfrm>
          <a:prstGeom prst="roundRect">
            <a:avLst/>
          </a:prstGeom>
          <a:solidFill>
            <a:schemeClr val="bg1"/>
          </a:solidFill>
          <a:ln>
            <a:solidFill>
              <a:srgbClr val="E44CE4"/>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1000"/>
              </a:spcAft>
            </a:pPr>
            <a:r>
              <a:rPr lang="nl-NL" dirty="0">
                <a:solidFill>
                  <a:srgbClr val="0000FF"/>
                </a:solidFill>
                <a:ea typeface="Calibri" panose="020F0502020204030204" pitchFamily="34" charset="0"/>
                <a:cs typeface="Times New Roman" panose="02020603050405020304" pitchFamily="18" charset="0"/>
              </a:rPr>
              <a:t>- Bản thân tôi luôn được nhận sự quan tâm chỉ đạo sát sao của ban giám hiệu nhà trường .</a:t>
            </a:r>
            <a:endParaRPr lang="en-US" dirty="0">
              <a:solidFill>
                <a:srgbClr val="0000FF"/>
              </a:solidFill>
              <a:effectLst/>
              <a:ea typeface="Calibri" panose="020F0502020204030204" pitchFamily="34" charset="0"/>
              <a:cs typeface="Times New Roman" panose="02020603050405020304" pitchFamily="18" charset="0"/>
            </a:endParaRPr>
          </a:p>
        </p:txBody>
      </p:sp>
      <p:sp>
        <p:nvSpPr>
          <p:cNvPr id="7" name="Rounded Rectangle 6"/>
          <p:cNvSpPr/>
          <p:nvPr/>
        </p:nvSpPr>
        <p:spPr>
          <a:xfrm>
            <a:off x="2420471" y="2286000"/>
            <a:ext cx="7533426" cy="485355"/>
          </a:xfrm>
          <a:prstGeom prst="roundRect">
            <a:avLst/>
          </a:prstGeom>
          <a:solidFill>
            <a:schemeClr val="bg1"/>
          </a:solidFill>
          <a:ln>
            <a:solidFill>
              <a:srgbClr val="E44CE4"/>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1000"/>
              </a:spcAft>
            </a:pPr>
            <a:r>
              <a:rPr lang="nl-NL" dirty="0">
                <a:solidFill>
                  <a:srgbClr val="0000FF"/>
                </a:solidFill>
                <a:ea typeface="Calibri" panose="020F0502020204030204" pitchFamily="34" charset="0"/>
                <a:cs typeface="Times New Roman" panose="02020603050405020304" pitchFamily="18" charset="0"/>
              </a:rPr>
              <a:t>- Lớp được phân chia theo đúng độ tuổi quy định .</a:t>
            </a:r>
            <a:endParaRPr lang="en-US" sz="1400" dirty="0">
              <a:solidFill>
                <a:srgbClr val="0000FF"/>
              </a:solidFill>
              <a:effectLst/>
              <a:ea typeface="Calibri" panose="020F0502020204030204" pitchFamily="34" charset="0"/>
              <a:cs typeface="Times New Roman" panose="02020603050405020304" pitchFamily="18" charset="0"/>
            </a:endParaRPr>
          </a:p>
        </p:txBody>
      </p:sp>
      <p:sp>
        <p:nvSpPr>
          <p:cNvPr id="8" name="Rounded Rectangle 7"/>
          <p:cNvSpPr/>
          <p:nvPr/>
        </p:nvSpPr>
        <p:spPr>
          <a:xfrm>
            <a:off x="2407025" y="3058443"/>
            <a:ext cx="7546872" cy="781533"/>
          </a:xfrm>
          <a:prstGeom prst="roundRect">
            <a:avLst/>
          </a:prstGeom>
          <a:solidFill>
            <a:schemeClr val="bg1"/>
          </a:solidFill>
          <a:ln>
            <a:solidFill>
              <a:srgbClr val="E44CE4"/>
            </a:solidFill>
          </a:ln>
        </p:spPr>
        <p:style>
          <a:lnRef idx="2">
            <a:schemeClr val="accent6"/>
          </a:lnRef>
          <a:fillRef idx="1">
            <a:schemeClr val="lt1"/>
          </a:fillRef>
          <a:effectRef idx="0">
            <a:schemeClr val="accent6"/>
          </a:effectRef>
          <a:fontRef idx="minor">
            <a:schemeClr val="dk1"/>
          </a:fontRef>
        </p:style>
        <p:txBody>
          <a:bodyPr rtlCol="0" anchor="ctr"/>
          <a:lstStyle/>
          <a:p>
            <a:pPr algn="just">
              <a:spcBef>
                <a:spcPts val="600"/>
              </a:spcBef>
              <a:spcAft>
                <a:spcPts val="600"/>
              </a:spcAft>
              <a:tabLst>
                <a:tab pos="450215" algn="l"/>
              </a:tabLst>
            </a:pPr>
            <a:r>
              <a:rPr lang="nl-NL" dirty="0">
                <a:solidFill>
                  <a:srgbClr val="0000FF"/>
                </a:solidFill>
                <a:ea typeface="Times New Roman" panose="02020603050405020304" pitchFamily="18" charset="0"/>
              </a:rPr>
              <a:t>- Giáo viên trong lớp có tinh thần đoàn kết, có sự phối hợp nhau trong công tác giảng dạy đặc biệt là chú ý rèn nề nếp thói quen ban đầu cho trẻ.</a:t>
            </a:r>
            <a:endParaRPr lang="en-US" sz="1600" dirty="0">
              <a:solidFill>
                <a:srgbClr val="0000FF"/>
              </a:solidFill>
              <a:effectLst/>
              <a:ea typeface="Times New Roman" panose="02020603050405020304" pitchFamily="18" charset="0"/>
            </a:endParaRPr>
          </a:p>
        </p:txBody>
      </p:sp>
      <p:sp>
        <p:nvSpPr>
          <p:cNvPr id="9" name="Rounded Rectangle 8"/>
          <p:cNvSpPr/>
          <p:nvPr/>
        </p:nvSpPr>
        <p:spPr>
          <a:xfrm>
            <a:off x="2407025" y="4183408"/>
            <a:ext cx="7546872" cy="571500"/>
          </a:xfrm>
          <a:prstGeom prst="roundRect">
            <a:avLst/>
          </a:prstGeom>
          <a:solidFill>
            <a:schemeClr val="bg1"/>
          </a:solidFill>
          <a:ln>
            <a:solidFill>
              <a:srgbClr val="E44CE4"/>
            </a:solidFill>
          </a:ln>
        </p:spPr>
        <p:style>
          <a:lnRef idx="2">
            <a:schemeClr val="accent6"/>
          </a:lnRef>
          <a:fillRef idx="1">
            <a:schemeClr val="lt1"/>
          </a:fillRef>
          <a:effectRef idx="0">
            <a:schemeClr val="accent6"/>
          </a:effectRef>
          <a:fontRef idx="minor">
            <a:schemeClr val="dk1"/>
          </a:fontRef>
        </p:style>
        <p:txBody>
          <a:bodyPr rtlCol="0" anchor="ctr"/>
          <a:lstStyle/>
          <a:p>
            <a:pPr algn="just">
              <a:spcBef>
                <a:spcPts val="600"/>
              </a:spcBef>
              <a:spcAft>
                <a:spcPts val="600"/>
              </a:spcAft>
              <a:tabLst>
                <a:tab pos="450215" algn="l"/>
              </a:tabLst>
            </a:pPr>
            <a:r>
              <a:rPr lang="nl-NL" dirty="0">
                <a:solidFill>
                  <a:srgbClr val="0000FF"/>
                </a:solidFill>
                <a:ea typeface="Times New Roman" panose="02020603050405020304" pitchFamily="18" charset="0"/>
              </a:rPr>
              <a:t>- Trẻ nhanh nhẹn, tiếp thu nhanh , tập trung chú ý theo sự hướng dẫn của cô (Bích Phương, Hà Phương, Minh Lộc, Mai Vy, Phương Mai, Tú Linh,  ….)</a:t>
            </a:r>
            <a:endParaRPr lang="en-US" sz="1600" dirty="0">
              <a:solidFill>
                <a:srgbClr val="0000FF"/>
              </a:solidFill>
              <a:effectLst/>
              <a:ea typeface="Times New Roman" panose="02020603050405020304" pitchFamily="18" charset="0"/>
            </a:endParaRPr>
          </a:p>
        </p:txBody>
      </p:sp>
      <p:sp>
        <p:nvSpPr>
          <p:cNvPr id="10" name="Rounded Rectangle 9"/>
          <p:cNvSpPr/>
          <p:nvPr/>
        </p:nvSpPr>
        <p:spPr>
          <a:xfrm>
            <a:off x="2407026" y="5058243"/>
            <a:ext cx="7546871" cy="624100"/>
          </a:xfrm>
          <a:prstGeom prst="roundRect">
            <a:avLst/>
          </a:prstGeom>
          <a:solidFill>
            <a:schemeClr val="bg1"/>
          </a:solidFill>
          <a:ln>
            <a:solidFill>
              <a:srgbClr val="E44CE4"/>
            </a:solidFill>
          </a:ln>
        </p:spPr>
        <p:style>
          <a:lnRef idx="2">
            <a:schemeClr val="accent6"/>
          </a:lnRef>
          <a:fillRef idx="1">
            <a:schemeClr val="lt1"/>
          </a:fillRef>
          <a:effectRef idx="0">
            <a:schemeClr val="accent6"/>
          </a:effectRef>
          <a:fontRef idx="minor">
            <a:schemeClr val="dk1"/>
          </a:fontRef>
        </p:style>
        <p:txBody>
          <a:bodyPr rtlCol="0" anchor="ctr"/>
          <a:lstStyle/>
          <a:p>
            <a:pPr algn="just">
              <a:spcBef>
                <a:spcPts val="600"/>
              </a:spcBef>
              <a:spcAft>
                <a:spcPts val="600"/>
              </a:spcAft>
              <a:tabLst>
                <a:tab pos="450215" algn="l"/>
              </a:tabLst>
            </a:pPr>
            <a:r>
              <a:rPr lang="nl-NL" dirty="0">
                <a:solidFill>
                  <a:srgbClr val="0000FF"/>
                </a:solidFill>
                <a:latin typeface="Calibri" panose="020F0502020204030204" pitchFamily="34" charset="0"/>
                <a:ea typeface="Times New Roman" panose="02020603050405020304" pitchFamily="18" charset="0"/>
                <a:cs typeface="Calibri" panose="020F0502020204030204" pitchFamily="34" charset="0"/>
              </a:rPr>
              <a:t>- Chuẩn bị đầy đủ đồ dùng trang thiết bị cơ sở hạ tầng sạch sẽ , gọn gàng để thuận lợi cho việc rèn nề nếp thói quen cho trẻ.</a:t>
            </a:r>
            <a:endParaRPr lang="en-US" sz="16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162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566"/>
            <a:ext cx="12192000" cy="6858000"/>
          </a:xfrm>
          <a:prstGeom prst="rect">
            <a:avLst/>
          </a:prstGeom>
        </p:spPr>
      </p:pic>
      <p:sp>
        <p:nvSpPr>
          <p:cNvPr id="3" name="Rounded Rectangle 2"/>
          <p:cNvSpPr/>
          <p:nvPr/>
        </p:nvSpPr>
        <p:spPr>
          <a:xfrm>
            <a:off x="3859306" y="201706"/>
            <a:ext cx="2783541" cy="699247"/>
          </a:xfrm>
          <a:prstGeom prst="roundRect">
            <a:avLst/>
          </a:prstGeom>
          <a:solidFill>
            <a:schemeClr val="accent2">
              <a:lumMod val="40000"/>
              <a:lumOff val="60000"/>
            </a:schemeClr>
          </a:solidFill>
          <a:ln>
            <a:solidFill>
              <a:srgbClr val="E80C8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i="1" dirty="0">
                <a:latin typeface="Times New Roman" panose="02020603050405020304" pitchFamily="18" charset="0"/>
                <a:cs typeface="Times New Roman" panose="02020603050405020304" pitchFamily="18" charset="0"/>
              </a:rPr>
              <a:t>2.2 Khó </a:t>
            </a:r>
            <a:r>
              <a:rPr lang="nl-NL" sz="2400" i="1" dirty="0" smtClean="0">
                <a:latin typeface="Times New Roman" panose="02020603050405020304" pitchFamily="18" charset="0"/>
                <a:cs typeface="Times New Roman" panose="02020603050405020304" pitchFamily="18" charset="0"/>
              </a:rPr>
              <a:t>khăn</a:t>
            </a:r>
            <a:endParaRPr lang="en-US" sz="2400" dirty="0">
              <a:latin typeface="Times New Roman" panose="02020603050405020304" pitchFamily="18" charset="0"/>
              <a:cs typeface="Times New Roman" panose="02020603050405020304" pitchFamily="18" charset="0"/>
            </a:endParaRPr>
          </a:p>
        </p:txBody>
      </p:sp>
      <p:sp>
        <p:nvSpPr>
          <p:cNvPr id="4" name="Flowchart: Terminator 3"/>
          <p:cNvSpPr/>
          <p:nvPr/>
        </p:nvSpPr>
        <p:spPr>
          <a:xfrm>
            <a:off x="336174" y="1451920"/>
            <a:ext cx="10098741" cy="1169894"/>
          </a:xfrm>
          <a:prstGeom prst="flowChartTerminator">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smtClean="0">
                <a:solidFill>
                  <a:srgbClr val="C00000"/>
                </a:solidFill>
              </a:rPr>
              <a:t>Trẻ </a:t>
            </a:r>
            <a:r>
              <a:rPr lang="en-US" sz="2800" dirty="0" err="1" smtClean="0">
                <a:solidFill>
                  <a:srgbClr val="C00000"/>
                </a:solidFill>
              </a:rPr>
              <a:t>còn</a:t>
            </a:r>
            <a:r>
              <a:rPr lang="en-US" sz="2800" dirty="0" smtClean="0">
                <a:solidFill>
                  <a:srgbClr val="C00000"/>
                </a:solidFill>
              </a:rPr>
              <a:t> non </a:t>
            </a:r>
            <a:r>
              <a:rPr lang="en-US" sz="2800" dirty="0" err="1" smtClean="0">
                <a:solidFill>
                  <a:srgbClr val="C00000"/>
                </a:solidFill>
              </a:rPr>
              <a:t>lần</a:t>
            </a:r>
            <a:r>
              <a:rPr lang="en-US" sz="2800" dirty="0" smtClean="0">
                <a:solidFill>
                  <a:srgbClr val="C00000"/>
                </a:solidFill>
              </a:rPr>
              <a:t> </a:t>
            </a:r>
            <a:r>
              <a:rPr lang="en-US" sz="2800" dirty="0" err="1" smtClean="0">
                <a:solidFill>
                  <a:srgbClr val="C00000"/>
                </a:solidFill>
              </a:rPr>
              <a:t>đầu</a:t>
            </a:r>
            <a:r>
              <a:rPr lang="en-US" sz="2800" dirty="0" smtClean="0">
                <a:solidFill>
                  <a:srgbClr val="C00000"/>
                </a:solidFill>
              </a:rPr>
              <a:t> </a:t>
            </a:r>
            <a:r>
              <a:rPr lang="en-US" sz="2800" dirty="0" err="1" smtClean="0">
                <a:solidFill>
                  <a:srgbClr val="C00000"/>
                </a:solidFill>
              </a:rPr>
              <a:t>tách</a:t>
            </a:r>
            <a:r>
              <a:rPr lang="en-US" sz="2800" dirty="0" smtClean="0">
                <a:solidFill>
                  <a:srgbClr val="C00000"/>
                </a:solidFill>
              </a:rPr>
              <a:t> </a:t>
            </a:r>
            <a:r>
              <a:rPr lang="en-US" sz="2800" dirty="0" err="1" smtClean="0">
                <a:solidFill>
                  <a:srgbClr val="C00000"/>
                </a:solidFill>
              </a:rPr>
              <a:t>bô</a:t>
            </a:r>
            <a:r>
              <a:rPr lang="en-US" sz="2800" dirty="0" smtClean="0">
                <a:solidFill>
                  <a:srgbClr val="C00000"/>
                </a:solidFill>
              </a:rPr>
              <a:t>́ mẹ </a:t>
            </a:r>
            <a:r>
              <a:rPr lang="en-US" sz="2800" dirty="0" err="1" smtClean="0">
                <a:solidFill>
                  <a:srgbClr val="C00000"/>
                </a:solidFill>
              </a:rPr>
              <a:t>đến</a:t>
            </a:r>
            <a:r>
              <a:rPr lang="en-US" sz="2800" dirty="0" smtClean="0">
                <a:solidFill>
                  <a:srgbClr val="C00000"/>
                </a:solidFill>
              </a:rPr>
              <a:t> </a:t>
            </a:r>
            <a:r>
              <a:rPr lang="en-US" sz="2800" dirty="0" err="1" smtClean="0">
                <a:solidFill>
                  <a:srgbClr val="C00000"/>
                </a:solidFill>
              </a:rPr>
              <a:t>môi</a:t>
            </a:r>
            <a:r>
              <a:rPr lang="en-US" sz="2800" dirty="0" smtClean="0">
                <a:solidFill>
                  <a:srgbClr val="C00000"/>
                </a:solidFill>
              </a:rPr>
              <a:t> </a:t>
            </a:r>
            <a:r>
              <a:rPr lang="en-US" sz="2800" dirty="0" err="1" smtClean="0">
                <a:solidFill>
                  <a:srgbClr val="C00000"/>
                </a:solidFill>
              </a:rPr>
              <a:t>trường</a:t>
            </a:r>
            <a:r>
              <a:rPr lang="en-US" sz="2800" dirty="0" smtClean="0">
                <a:solidFill>
                  <a:srgbClr val="C00000"/>
                </a:solidFill>
              </a:rPr>
              <a:t> </a:t>
            </a:r>
            <a:r>
              <a:rPr lang="en-US" sz="2800" dirty="0" err="1" smtClean="0">
                <a:solidFill>
                  <a:srgbClr val="C00000"/>
                </a:solidFill>
              </a:rPr>
              <a:t>mới</a:t>
            </a:r>
            <a:r>
              <a:rPr lang="en-US" sz="2800" dirty="0" smtClean="0">
                <a:solidFill>
                  <a:srgbClr val="C00000"/>
                </a:solidFill>
              </a:rPr>
              <a:t> </a:t>
            </a:r>
            <a:r>
              <a:rPr lang="en-US" sz="2800" dirty="0" err="1" smtClean="0">
                <a:solidFill>
                  <a:srgbClr val="C00000"/>
                </a:solidFill>
              </a:rPr>
              <a:t>nên</a:t>
            </a:r>
            <a:r>
              <a:rPr lang="en-US" sz="2800" dirty="0" smtClean="0">
                <a:solidFill>
                  <a:srgbClr val="C00000"/>
                </a:solidFill>
              </a:rPr>
              <a:t> </a:t>
            </a:r>
            <a:r>
              <a:rPr lang="en-US" sz="2800" dirty="0" err="1" smtClean="0">
                <a:solidFill>
                  <a:srgbClr val="C00000"/>
                </a:solidFill>
              </a:rPr>
              <a:t>tre</a:t>
            </a:r>
            <a:r>
              <a:rPr lang="en-US" sz="2800" dirty="0" smtClean="0">
                <a:solidFill>
                  <a:srgbClr val="C00000"/>
                </a:solidFill>
              </a:rPr>
              <a:t>̉ </a:t>
            </a:r>
            <a:r>
              <a:rPr lang="en-US" sz="2800" dirty="0" err="1" smtClean="0">
                <a:solidFill>
                  <a:srgbClr val="C00000"/>
                </a:solidFill>
              </a:rPr>
              <a:t>quấy</a:t>
            </a:r>
            <a:r>
              <a:rPr lang="en-US" sz="2800" dirty="0" smtClean="0">
                <a:solidFill>
                  <a:srgbClr val="C00000"/>
                </a:solidFill>
              </a:rPr>
              <a:t> </a:t>
            </a:r>
            <a:r>
              <a:rPr lang="en-US" sz="2800" dirty="0" err="1" smtClean="0">
                <a:solidFill>
                  <a:srgbClr val="C00000"/>
                </a:solidFill>
              </a:rPr>
              <a:t>khóc</a:t>
            </a:r>
            <a:r>
              <a:rPr lang="en-US" sz="2800" dirty="0" smtClean="0">
                <a:solidFill>
                  <a:srgbClr val="C00000"/>
                </a:solidFill>
              </a:rPr>
              <a:t>.</a:t>
            </a:r>
            <a:endParaRPr lang="en-US" sz="2800" dirty="0">
              <a:solidFill>
                <a:srgbClr val="C00000"/>
              </a:solidFill>
            </a:endParaRPr>
          </a:p>
        </p:txBody>
      </p:sp>
      <p:sp>
        <p:nvSpPr>
          <p:cNvPr id="5" name="Flowchart: Terminator 4"/>
          <p:cNvSpPr/>
          <p:nvPr/>
        </p:nvSpPr>
        <p:spPr>
          <a:xfrm>
            <a:off x="336174" y="3048935"/>
            <a:ext cx="10098741" cy="1169894"/>
          </a:xfrm>
          <a:prstGeom prst="flowChartTerminator">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rgbClr val="C00000"/>
                </a:solidFill>
              </a:rPr>
              <a:t>Một </a:t>
            </a:r>
            <a:r>
              <a:rPr lang="en-US" sz="2400" dirty="0" err="1" smtClean="0">
                <a:solidFill>
                  <a:srgbClr val="C00000"/>
                </a:solidFill>
              </a:rPr>
              <a:t>số</a:t>
            </a:r>
            <a:r>
              <a:rPr lang="en-US" sz="2400" dirty="0" smtClean="0">
                <a:solidFill>
                  <a:srgbClr val="C00000"/>
                </a:solidFill>
              </a:rPr>
              <a:t> </a:t>
            </a:r>
            <a:r>
              <a:rPr lang="en-US" sz="2400" dirty="0" err="1" smtClean="0">
                <a:solidFill>
                  <a:srgbClr val="C00000"/>
                </a:solidFill>
              </a:rPr>
              <a:t>phụ</a:t>
            </a:r>
            <a:r>
              <a:rPr lang="en-US" sz="2400" dirty="0" smtClean="0">
                <a:solidFill>
                  <a:srgbClr val="C00000"/>
                </a:solidFill>
              </a:rPr>
              <a:t> </a:t>
            </a:r>
            <a:r>
              <a:rPr lang="en-US" sz="2400" dirty="0" err="1" smtClean="0">
                <a:solidFill>
                  <a:srgbClr val="C00000"/>
                </a:solidFill>
              </a:rPr>
              <a:t>huynh</a:t>
            </a:r>
            <a:r>
              <a:rPr lang="en-US" sz="2400" dirty="0" smtClean="0">
                <a:solidFill>
                  <a:srgbClr val="C00000"/>
                </a:solidFill>
              </a:rPr>
              <a:t> </a:t>
            </a:r>
            <a:r>
              <a:rPr lang="en-US" sz="2400" dirty="0" err="1" smtClean="0">
                <a:solidFill>
                  <a:srgbClr val="C00000"/>
                </a:solidFill>
              </a:rPr>
              <a:t>phục</a:t>
            </a:r>
            <a:r>
              <a:rPr lang="en-US" sz="2400" dirty="0" smtClean="0">
                <a:solidFill>
                  <a:srgbClr val="C00000"/>
                </a:solidFill>
              </a:rPr>
              <a:t> vụ con </a:t>
            </a:r>
            <a:r>
              <a:rPr lang="en-US" sz="2400" dirty="0" err="1" smtClean="0">
                <a:solidFill>
                  <a:srgbClr val="C00000"/>
                </a:solidFill>
              </a:rPr>
              <a:t>nhiều</a:t>
            </a:r>
            <a:r>
              <a:rPr lang="en-US" sz="2400" dirty="0" smtClean="0">
                <a:solidFill>
                  <a:srgbClr val="C00000"/>
                </a:solidFill>
              </a:rPr>
              <a:t> quá </a:t>
            </a:r>
            <a:r>
              <a:rPr lang="en-US" sz="2400" dirty="0" err="1" smtClean="0">
                <a:solidFill>
                  <a:srgbClr val="C00000"/>
                </a:solidFill>
              </a:rPr>
              <a:t>nên</a:t>
            </a:r>
            <a:r>
              <a:rPr lang="en-US" sz="2400" dirty="0" smtClean="0">
                <a:solidFill>
                  <a:srgbClr val="C00000"/>
                </a:solidFill>
              </a:rPr>
              <a:t> </a:t>
            </a:r>
            <a:r>
              <a:rPr lang="en-US" sz="2400" dirty="0" err="1" smtClean="0">
                <a:solidFill>
                  <a:srgbClr val="C00000"/>
                </a:solidFill>
              </a:rPr>
              <a:t>mọi</a:t>
            </a:r>
            <a:r>
              <a:rPr lang="en-US" sz="2400" dirty="0" smtClean="0">
                <a:solidFill>
                  <a:srgbClr val="C00000"/>
                </a:solidFill>
              </a:rPr>
              <a:t> </a:t>
            </a:r>
            <a:r>
              <a:rPr lang="en-US" sz="2400" dirty="0" err="1" smtClean="0">
                <a:solidFill>
                  <a:srgbClr val="C00000"/>
                </a:solidFill>
              </a:rPr>
              <a:t>nê</a:t>
            </a:r>
            <a:r>
              <a:rPr lang="en-US" sz="2400" dirty="0" smtClean="0">
                <a:solidFill>
                  <a:srgbClr val="C00000"/>
                </a:solidFill>
              </a:rPr>
              <a:t>̀ </a:t>
            </a:r>
            <a:r>
              <a:rPr lang="en-US" sz="2400" dirty="0" err="1" smtClean="0">
                <a:solidFill>
                  <a:srgbClr val="C00000"/>
                </a:solidFill>
              </a:rPr>
              <a:t>nếp</a:t>
            </a:r>
            <a:r>
              <a:rPr lang="en-US" sz="2400" dirty="0" smtClean="0">
                <a:solidFill>
                  <a:srgbClr val="C00000"/>
                </a:solidFill>
              </a:rPr>
              <a:t> </a:t>
            </a:r>
            <a:r>
              <a:rPr lang="en-US" sz="2400" dirty="0" err="1" smtClean="0">
                <a:solidFill>
                  <a:srgbClr val="C00000"/>
                </a:solidFill>
              </a:rPr>
              <a:t>va</a:t>
            </a:r>
            <a:r>
              <a:rPr lang="en-US" sz="2400" dirty="0" smtClean="0">
                <a:solidFill>
                  <a:srgbClr val="C00000"/>
                </a:solidFill>
              </a:rPr>
              <a:t>̀ </a:t>
            </a:r>
            <a:r>
              <a:rPr lang="en-US" sz="2400" dirty="0" err="1" smtClean="0">
                <a:solidFill>
                  <a:srgbClr val="C00000"/>
                </a:solidFill>
              </a:rPr>
              <a:t>ky</a:t>
            </a:r>
            <a:r>
              <a:rPr lang="en-US" sz="2400" dirty="0" smtClean="0">
                <a:solidFill>
                  <a:srgbClr val="C00000"/>
                </a:solidFill>
              </a:rPr>
              <a:t>̃ </a:t>
            </a:r>
            <a:r>
              <a:rPr lang="en-US" sz="2400" dirty="0" err="1" smtClean="0">
                <a:solidFill>
                  <a:srgbClr val="C00000"/>
                </a:solidFill>
              </a:rPr>
              <a:t>năng</a:t>
            </a:r>
            <a:r>
              <a:rPr lang="en-US" sz="2400" dirty="0" smtClean="0">
                <a:solidFill>
                  <a:srgbClr val="C00000"/>
                </a:solidFill>
              </a:rPr>
              <a:t> </a:t>
            </a:r>
            <a:r>
              <a:rPr lang="en-US" sz="2400" dirty="0" err="1" smtClean="0">
                <a:solidFill>
                  <a:srgbClr val="C00000"/>
                </a:solidFill>
              </a:rPr>
              <a:t>chưa</a:t>
            </a:r>
            <a:r>
              <a:rPr lang="en-US" sz="2400" dirty="0" smtClean="0">
                <a:solidFill>
                  <a:srgbClr val="C00000"/>
                </a:solidFill>
              </a:rPr>
              <a:t> có.</a:t>
            </a:r>
            <a:endParaRPr lang="en-US" sz="2400" dirty="0">
              <a:solidFill>
                <a:srgbClr val="C00000"/>
              </a:solidFill>
            </a:endParaRPr>
          </a:p>
        </p:txBody>
      </p:sp>
      <p:sp>
        <p:nvSpPr>
          <p:cNvPr id="6" name="Flowchart: Terminator 5"/>
          <p:cNvSpPr/>
          <p:nvPr/>
        </p:nvSpPr>
        <p:spPr>
          <a:xfrm>
            <a:off x="336175" y="4602211"/>
            <a:ext cx="10098741" cy="1169894"/>
          </a:xfrm>
          <a:prstGeom prst="flowChartTerminator">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400" dirty="0" err="1" smtClean="0">
                <a:solidFill>
                  <a:srgbClr val="C00000"/>
                </a:solidFill>
              </a:rPr>
              <a:t>Số</a:t>
            </a:r>
            <a:r>
              <a:rPr lang="en-US" sz="2400" dirty="0" smtClean="0">
                <a:solidFill>
                  <a:srgbClr val="C00000"/>
                </a:solidFill>
              </a:rPr>
              <a:t> </a:t>
            </a:r>
            <a:r>
              <a:rPr lang="en-US" sz="2400" dirty="0" err="1" smtClean="0">
                <a:solidFill>
                  <a:srgbClr val="C00000"/>
                </a:solidFill>
              </a:rPr>
              <a:t>lượng</a:t>
            </a:r>
            <a:r>
              <a:rPr lang="en-US" sz="2400" dirty="0" smtClean="0">
                <a:solidFill>
                  <a:srgbClr val="C00000"/>
                </a:solidFill>
              </a:rPr>
              <a:t> </a:t>
            </a:r>
            <a:r>
              <a:rPr lang="en-US" sz="2400" dirty="0" err="1" smtClean="0">
                <a:solidFill>
                  <a:srgbClr val="C00000"/>
                </a:solidFill>
              </a:rPr>
              <a:t>trẻ</a:t>
            </a:r>
            <a:r>
              <a:rPr lang="en-US" sz="2400" dirty="0" smtClean="0">
                <a:solidFill>
                  <a:srgbClr val="C00000"/>
                </a:solidFill>
              </a:rPr>
              <a:t> </a:t>
            </a:r>
            <a:r>
              <a:rPr lang="en-US" sz="2400" dirty="0" err="1" smtClean="0">
                <a:solidFill>
                  <a:srgbClr val="C00000"/>
                </a:solidFill>
              </a:rPr>
              <a:t>trong</a:t>
            </a:r>
            <a:r>
              <a:rPr lang="en-US" sz="2400" dirty="0" smtClean="0">
                <a:solidFill>
                  <a:srgbClr val="C00000"/>
                </a:solidFill>
              </a:rPr>
              <a:t> </a:t>
            </a:r>
            <a:r>
              <a:rPr lang="en-US" sz="2400" dirty="0" err="1" smtClean="0">
                <a:solidFill>
                  <a:srgbClr val="C00000"/>
                </a:solidFill>
              </a:rPr>
              <a:t>lớp</a:t>
            </a:r>
            <a:r>
              <a:rPr lang="en-US" sz="2400" dirty="0" smtClean="0">
                <a:solidFill>
                  <a:srgbClr val="C00000"/>
                </a:solidFill>
              </a:rPr>
              <a:t> </a:t>
            </a:r>
            <a:r>
              <a:rPr lang="en-US" sz="2400" dirty="0" err="1" smtClean="0">
                <a:solidFill>
                  <a:srgbClr val="C00000"/>
                </a:solidFill>
              </a:rPr>
              <a:t>đông</a:t>
            </a:r>
            <a:r>
              <a:rPr lang="en-US" sz="2400" dirty="0" smtClean="0">
                <a:solidFill>
                  <a:srgbClr val="C00000"/>
                </a:solidFill>
              </a:rPr>
              <a:t> </a:t>
            </a:r>
            <a:r>
              <a:rPr lang="en-US" sz="2400" dirty="0" err="1" smtClean="0">
                <a:solidFill>
                  <a:srgbClr val="C00000"/>
                </a:solidFill>
              </a:rPr>
              <a:t>cũng</a:t>
            </a:r>
            <a:r>
              <a:rPr lang="en-US" sz="2400" dirty="0" smtClean="0">
                <a:solidFill>
                  <a:srgbClr val="C00000"/>
                </a:solidFill>
              </a:rPr>
              <a:t> </a:t>
            </a:r>
            <a:r>
              <a:rPr lang="en-US" sz="2400" dirty="0" err="1" smtClean="0">
                <a:solidFill>
                  <a:srgbClr val="C00000"/>
                </a:solidFill>
              </a:rPr>
              <a:t>ảnh</a:t>
            </a:r>
            <a:r>
              <a:rPr lang="en-US" sz="2400" dirty="0" smtClean="0">
                <a:solidFill>
                  <a:srgbClr val="C00000"/>
                </a:solidFill>
              </a:rPr>
              <a:t> </a:t>
            </a:r>
            <a:r>
              <a:rPr lang="en-US" sz="2400" dirty="0" err="1" smtClean="0">
                <a:solidFill>
                  <a:srgbClr val="C00000"/>
                </a:solidFill>
              </a:rPr>
              <a:t>hưởng</a:t>
            </a:r>
            <a:r>
              <a:rPr lang="en-US" sz="2400" dirty="0" smtClean="0">
                <a:solidFill>
                  <a:srgbClr val="C00000"/>
                </a:solidFill>
              </a:rPr>
              <a:t> </a:t>
            </a:r>
            <a:r>
              <a:rPr lang="en-US" sz="2400" dirty="0" err="1" smtClean="0">
                <a:solidFill>
                  <a:srgbClr val="C00000"/>
                </a:solidFill>
              </a:rPr>
              <a:t>tới</a:t>
            </a:r>
            <a:r>
              <a:rPr lang="en-US" sz="2400" dirty="0" smtClean="0">
                <a:solidFill>
                  <a:srgbClr val="C00000"/>
                </a:solidFill>
              </a:rPr>
              <a:t> </a:t>
            </a:r>
            <a:r>
              <a:rPr lang="en-US" sz="2400" dirty="0" err="1" smtClean="0">
                <a:solidFill>
                  <a:srgbClr val="C00000"/>
                </a:solidFill>
              </a:rPr>
              <a:t>việc</a:t>
            </a:r>
            <a:r>
              <a:rPr lang="en-US" sz="2400" dirty="0" smtClean="0">
                <a:solidFill>
                  <a:srgbClr val="C00000"/>
                </a:solidFill>
              </a:rPr>
              <a:t> </a:t>
            </a:r>
            <a:r>
              <a:rPr lang="en-US" sz="2400" dirty="0" err="1" smtClean="0">
                <a:solidFill>
                  <a:srgbClr val="C00000"/>
                </a:solidFill>
              </a:rPr>
              <a:t>rèn</a:t>
            </a:r>
            <a:r>
              <a:rPr lang="en-US" sz="2400" dirty="0" smtClean="0">
                <a:solidFill>
                  <a:srgbClr val="C00000"/>
                </a:solidFill>
              </a:rPr>
              <a:t> </a:t>
            </a:r>
            <a:r>
              <a:rPr lang="en-US" sz="2400" dirty="0" err="1" smtClean="0">
                <a:solidFill>
                  <a:srgbClr val="C00000"/>
                </a:solidFill>
              </a:rPr>
              <a:t>luyện</a:t>
            </a:r>
            <a:r>
              <a:rPr lang="en-US" sz="2400" dirty="0" smtClean="0">
                <a:solidFill>
                  <a:srgbClr val="C00000"/>
                </a:solidFill>
              </a:rPr>
              <a:t> </a:t>
            </a:r>
            <a:r>
              <a:rPr lang="en-US" sz="2400" dirty="0" err="1" smtClean="0">
                <a:solidFill>
                  <a:srgbClr val="C00000"/>
                </a:solidFill>
              </a:rPr>
              <a:t>nê</a:t>
            </a:r>
            <a:r>
              <a:rPr lang="en-US" sz="2400" dirty="0" smtClean="0">
                <a:solidFill>
                  <a:srgbClr val="C00000"/>
                </a:solidFill>
              </a:rPr>
              <a:t>̀ </a:t>
            </a:r>
            <a:r>
              <a:rPr lang="en-US" sz="2400" dirty="0" err="1" smtClean="0">
                <a:solidFill>
                  <a:srgbClr val="C00000"/>
                </a:solidFill>
              </a:rPr>
              <a:t>nếp</a:t>
            </a:r>
            <a:r>
              <a:rPr lang="en-US" sz="2400" dirty="0" smtClean="0">
                <a:solidFill>
                  <a:srgbClr val="C00000"/>
                </a:solidFill>
              </a:rPr>
              <a:t> </a:t>
            </a:r>
            <a:r>
              <a:rPr lang="en-US" sz="2400" dirty="0" err="1" smtClean="0">
                <a:solidFill>
                  <a:srgbClr val="C00000"/>
                </a:solidFill>
              </a:rPr>
              <a:t>cho</a:t>
            </a:r>
            <a:r>
              <a:rPr lang="en-US" sz="2400" dirty="0" smtClean="0">
                <a:solidFill>
                  <a:srgbClr val="C00000"/>
                </a:solidFill>
              </a:rPr>
              <a:t> </a:t>
            </a:r>
            <a:r>
              <a:rPr lang="en-US" sz="2400" dirty="0" err="1" smtClean="0">
                <a:solidFill>
                  <a:srgbClr val="C00000"/>
                </a:solidFill>
              </a:rPr>
              <a:t>tre</a:t>
            </a:r>
            <a:r>
              <a:rPr lang="en-US" sz="2400" dirty="0" smtClean="0">
                <a:solidFill>
                  <a:srgbClr val="C00000"/>
                </a:solidFill>
              </a:rPr>
              <a:t>̉.</a:t>
            </a:r>
            <a:endParaRPr lang="en-US" sz="2400" dirty="0">
              <a:solidFill>
                <a:srgbClr val="C00000"/>
              </a:solidFill>
            </a:endParaRPr>
          </a:p>
        </p:txBody>
      </p:sp>
    </p:spTree>
    <p:extLst>
      <p:ext uri="{BB962C8B-B14F-4D97-AF65-F5344CB8AC3E}">
        <p14:creationId xmlns:p14="http://schemas.microsoft.com/office/powerpoint/2010/main" val="146919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95" y="0"/>
            <a:ext cx="12192000" cy="6858000"/>
          </a:xfrm>
          <a:prstGeom prst="rect">
            <a:avLst/>
          </a:prstGeom>
        </p:spPr>
      </p:pic>
      <p:sp>
        <p:nvSpPr>
          <p:cNvPr id="3" name="Right Arrow 2"/>
          <p:cNvSpPr/>
          <p:nvPr/>
        </p:nvSpPr>
        <p:spPr>
          <a:xfrm>
            <a:off x="363070" y="1963270"/>
            <a:ext cx="2904565" cy="40072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rgbClr val="000099"/>
                </a:solidFill>
                <a:latin typeface="Times New Roman" panose="02020603050405020304" pitchFamily="18" charset="0"/>
                <a:cs typeface="Times New Roman" panose="02020603050405020304" pitchFamily="18" charset="0"/>
              </a:rPr>
              <a:t>3. Các biện </a:t>
            </a:r>
            <a:r>
              <a:rPr lang="nl-NL" sz="2000" b="1" dirty="0" smtClean="0">
                <a:solidFill>
                  <a:srgbClr val="000099"/>
                </a:solidFill>
                <a:latin typeface="Times New Roman" panose="02020603050405020304" pitchFamily="18" charset="0"/>
                <a:cs typeface="Times New Roman" panose="02020603050405020304" pitchFamily="18" charset="0"/>
              </a:rPr>
              <a:t>pháp </a:t>
            </a:r>
          </a:p>
          <a:p>
            <a:pPr algn="ctr"/>
            <a:r>
              <a:rPr lang="nl-NL" sz="2000" b="1" dirty="0">
                <a:solidFill>
                  <a:srgbClr val="000099"/>
                </a:solidFill>
                <a:latin typeface="Times New Roman" panose="02020603050405020304" pitchFamily="18" charset="0"/>
                <a:cs typeface="Times New Roman" panose="02020603050405020304" pitchFamily="18" charset="0"/>
              </a:rPr>
              <a:t> </a:t>
            </a:r>
            <a:r>
              <a:rPr lang="nl-NL" sz="2000" b="1" dirty="0" smtClean="0">
                <a:solidFill>
                  <a:srgbClr val="000099"/>
                </a:solidFill>
                <a:latin typeface="Times New Roman" panose="02020603050405020304" pitchFamily="18" charset="0"/>
                <a:cs typeface="Times New Roman" panose="02020603050405020304" pitchFamily="18" charset="0"/>
              </a:rPr>
              <a:t>   thực hiện</a:t>
            </a:r>
            <a:endParaRPr lang="en-US" sz="2000" dirty="0">
              <a:solidFill>
                <a:srgbClr val="000099"/>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832411" y="1686645"/>
            <a:ext cx="8027894" cy="12582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00FF"/>
                </a:solidFill>
              </a:rPr>
              <a:t>Biện pháp </a:t>
            </a:r>
            <a:r>
              <a:rPr lang="it-IT" dirty="0" smtClean="0">
                <a:solidFill>
                  <a:srgbClr val="0000FF"/>
                </a:solidFill>
              </a:rPr>
              <a:t>1: </a:t>
            </a:r>
            <a:r>
              <a:rPr lang="en-US" dirty="0" err="1" smtClean="0">
                <a:solidFill>
                  <a:srgbClr val="0000FF"/>
                </a:solidFill>
                <a:ea typeface="Calibri" panose="020F0502020204030204" pitchFamily="34" charset="0"/>
              </a:rPr>
              <a:t>Nghiên</a:t>
            </a:r>
            <a:r>
              <a:rPr lang="en-US" dirty="0" smtClean="0">
                <a:solidFill>
                  <a:srgbClr val="0000FF"/>
                </a:solidFill>
                <a:ea typeface="Calibri" panose="020F0502020204030204" pitchFamily="34" charset="0"/>
              </a:rPr>
              <a:t> </a:t>
            </a:r>
            <a:r>
              <a:rPr lang="en-US" dirty="0" err="1">
                <a:solidFill>
                  <a:srgbClr val="0000FF"/>
                </a:solidFill>
                <a:ea typeface="Calibri" panose="020F0502020204030204" pitchFamily="34" charset="0"/>
              </a:rPr>
              <a:t>cứu</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tham</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khảo</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tư</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bồi</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dưỡng</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nâng</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cao</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trình</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đô</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chuyên</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môn</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va</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thực</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hiện</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chương</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trình</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gi</a:t>
            </a:r>
            <a:r>
              <a:rPr lang="en-US" dirty="0" err="1">
                <a:solidFill>
                  <a:srgbClr val="0000FF"/>
                </a:solidFill>
                <a:ea typeface="Calibri" panose="020F0502020204030204" pitchFamily="34" charset="0"/>
                <a:cs typeface="Times New Roman" panose="02020603050405020304" pitchFamily="18" charset="0"/>
              </a:rPr>
              <a:t>áo</a:t>
            </a:r>
            <a:r>
              <a:rPr lang="en-US" dirty="0">
                <a:solidFill>
                  <a:srgbClr val="0000FF"/>
                </a:solidFill>
                <a:ea typeface="Calibri" panose="020F0502020204030204" pitchFamily="34" charset="0"/>
                <a:cs typeface="Times New Roman" panose="02020603050405020304" pitchFamily="18" charset="0"/>
              </a:rPr>
              <a:t> </a:t>
            </a:r>
            <a:r>
              <a:rPr lang="en-US" dirty="0" err="1">
                <a:solidFill>
                  <a:srgbClr val="0000FF"/>
                </a:solidFill>
                <a:ea typeface="Calibri" panose="020F0502020204030204" pitchFamily="34" charset="0"/>
                <a:cs typeface="Times New Roman" panose="02020603050405020304" pitchFamily="18" charset="0"/>
              </a:rPr>
              <a:t>dục</a:t>
            </a:r>
            <a:r>
              <a:rPr lang="en-US" dirty="0">
                <a:solidFill>
                  <a:srgbClr val="0000FF"/>
                </a:solidFill>
                <a:ea typeface="Calibri" panose="020F0502020204030204" pitchFamily="34" charset="0"/>
                <a:cs typeface="Times New Roman" panose="02020603050405020304" pitchFamily="18" charset="0"/>
              </a:rPr>
              <a:t> </a:t>
            </a:r>
            <a:r>
              <a:rPr lang="en-US" dirty="0" err="1">
                <a:solidFill>
                  <a:srgbClr val="0000FF"/>
                </a:solidFill>
                <a:ea typeface="Calibri" panose="020F0502020204030204" pitchFamily="34" charset="0"/>
                <a:cs typeface="Times New Roman" panose="02020603050405020304" pitchFamily="18" charset="0"/>
              </a:rPr>
              <a:t>tre</a:t>
            </a:r>
            <a:r>
              <a:rPr lang="en-US" dirty="0">
                <a:solidFill>
                  <a:srgbClr val="0000FF"/>
                </a:solidFill>
                <a:ea typeface="Calibri" panose="020F0502020204030204" pitchFamily="34" charset="0"/>
                <a:cs typeface="Times New Roman" panose="02020603050405020304" pitchFamily="18" charset="0"/>
              </a:rPr>
              <a:t>̉ </a:t>
            </a:r>
            <a:r>
              <a:rPr lang="en-US" dirty="0">
                <a:solidFill>
                  <a:srgbClr val="0000FF"/>
                </a:solidFill>
                <a:ea typeface="Calibri" panose="020F0502020204030204" pitchFamily="34" charset="0"/>
              </a:rPr>
              <a:t>24</a:t>
            </a:r>
            <a:r>
              <a:rPr lang="en-US" dirty="0">
                <a:solidFill>
                  <a:srgbClr val="0000FF"/>
                </a:solidFill>
                <a:ea typeface="Calibri" panose="020F0502020204030204" pitchFamily="34" charset="0"/>
                <a:cs typeface="Times New Roman" panose="02020603050405020304" pitchFamily="18" charset="0"/>
              </a:rPr>
              <a:t> - 36</a:t>
            </a:r>
            <a:r>
              <a:rPr lang="en-US" dirty="0">
                <a:solidFill>
                  <a:srgbClr val="0000FF"/>
                </a:solidFill>
                <a:ea typeface="Calibri" panose="020F0502020204030204" pitchFamily="34" charset="0"/>
              </a:rPr>
              <a:t> </a:t>
            </a:r>
            <a:r>
              <a:rPr lang="en-US" dirty="0" err="1">
                <a:solidFill>
                  <a:srgbClr val="0000FF"/>
                </a:solidFill>
                <a:ea typeface="Calibri" panose="020F0502020204030204" pitchFamily="34" charset="0"/>
              </a:rPr>
              <a:t>tháng</a:t>
            </a:r>
            <a:r>
              <a:rPr lang="en-US" dirty="0">
                <a:solidFill>
                  <a:srgbClr val="0000FF"/>
                </a:solidFill>
                <a:ea typeface="Calibri" panose="020F0502020204030204" pitchFamily="34" charset="0"/>
              </a:rPr>
              <a:t> có </a:t>
            </a:r>
            <a:r>
              <a:rPr lang="en-US" dirty="0" err="1">
                <a:solidFill>
                  <a:srgbClr val="0000FF"/>
                </a:solidFill>
                <a:ea typeface="Calibri" panose="020F0502020204030204" pitchFamily="34" charset="0"/>
              </a:rPr>
              <a:t>hiệu</a:t>
            </a:r>
            <a:r>
              <a:rPr lang="en-US" dirty="0">
                <a:solidFill>
                  <a:srgbClr val="0000FF"/>
                </a:solidFill>
                <a:ea typeface="Calibri" panose="020F0502020204030204" pitchFamily="34" charset="0"/>
              </a:rPr>
              <a:t> quả</a:t>
            </a:r>
            <a:endParaRPr lang="en-US" dirty="0">
              <a:solidFill>
                <a:srgbClr val="0000FF"/>
              </a:solidFill>
            </a:endParaRPr>
          </a:p>
        </p:txBody>
      </p:sp>
      <p:sp>
        <p:nvSpPr>
          <p:cNvPr id="5" name="Rounded Rectangle 4"/>
          <p:cNvSpPr/>
          <p:nvPr/>
        </p:nvSpPr>
        <p:spPr>
          <a:xfrm>
            <a:off x="3832411" y="3012141"/>
            <a:ext cx="8027894" cy="8337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00FF"/>
                </a:solidFill>
              </a:rPr>
              <a:t>Biện pháp </a:t>
            </a:r>
            <a:r>
              <a:rPr lang="en-US" dirty="0">
                <a:solidFill>
                  <a:srgbClr val="0000FF"/>
                </a:solidFill>
              </a:rPr>
              <a:t>1</a:t>
            </a:r>
            <a:r>
              <a:rPr lang="it-IT" dirty="0" smtClean="0">
                <a:solidFill>
                  <a:srgbClr val="0000FF"/>
                </a:solidFill>
              </a:rPr>
              <a:t>: Rèn luyện cho trẻ thói quen mạnh dạn tự tin trong học tập thông qua giờ chơi- tập có chủ đích.</a:t>
            </a:r>
            <a:endParaRPr lang="en-US" dirty="0">
              <a:solidFill>
                <a:srgbClr val="0000FF"/>
              </a:solidFill>
            </a:endParaRPr>
          </a:p>
        </p:txBody>
      </p:sp>
      <p:sp>
        <p:nvSpPr>
          <p:cNvPr id="6" name="Rounded Rectangle 5"/>
          <p:cNvSpPr/>
          <p:nvPr/>
        </p:nvSpPr>
        <p:spPr>
          <a:xfrm>
            <a:off x="3818964" y="3966882"/>
            <a:ext cx="8027894" cy="8337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E44CE4"/>
                </a:solidFill>
                <a:latin typeface="Calibri" panose="020F0502020204030204" pitchFamily="34" charset="0"/>
                <a:cs typeface="Calibri" panose="020F0502020204030204" pitchFamily="34" charset="0"/>
              </a:rPr>
              <a:t>Biện pháp 3</a:t>
            </a:r>
            <a:r>
              <a:rPr lang="vi-VN" dirty="0" smtClean="0">
                <a:solidFill>
                  <a:srgbClr val="E44CE4"/>
                </a:solidFill>
                <a:latin typeface="Calibri" panose="020F0502020204030204" pitchFamily="34" charset="0"/>
                <a:cs typeface="Calibri" panose="020F0502020204030204" pitchFamily="34" charset="0"/>
              </a:rPr>
              <a:t>:</a:t>
            </a:r>
            <a:r>
              <a:rPr lang="it-IT" dirty="0" smtClean="0">
                <a:solidFill>
                  <a:srgbClr val="E44CE4"/>
                </a:solidFill>
                <a:latin typeface="Calibri" panose="020F0502020204030204" pitchFamily="34" charset="0"/>
                <a:cs typeface="Calibri" panose="020F0502020204030204" pitchFamily="34" charset="0"/>
              </a:rPr>
              <a:t> Rèn nề nếp thói quen lấy và cất đồ dùng ,đồ chơi đúng nơi quy định thông qua các hoạt động</a:t>
            </a:r>
            <a:endParaRPr lang="en-US" dirty="0">
              <a:solidFill>
                <a:srgbClr val="E44CE4"/>
              </a:solidFill>
              <a:latin typeface="Calibri" panose="020F0502020204030204" pitchFamily="34" charset="0"/>
              <a:cs typeface="Calibri" panose="020F0502020204030204" pitchFamily="34" charset="0"/>
            </a:endParaRPr>
          </a:p>
        </p:txBody>
      </p:sp>
      <p:sp>
        <p:nvSpPr>
          <p:cNvPr id="7" name="Rounded Rectangle 6"/>
          <p:cNvSpPr/>
          <p:nvPr/>
        </p:nvSpPr>
        <p:spPr>
          <a:xfrm>
            <a:off x="3832411" y="4935070"/>
            <a:ext cx="8027894" cy="83371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rgbClr val="0000FF"/>
                </a:solidFill>
              </a:rPr>
              <a:t>Biện</a:t>
            </a:r>
            <a:r>
              <a:rPr lang="en-US" dirty="0">
                <a:solidFill>
                  <a:srgbClr val="0000FF"/>
                </a:solidFill>
              </a:rPr>
              <a:t> </a:t>
            </a:r>
            <a:r>
              <a:rPr lang="en-US" dirty="0" err="1">
                <a:solidFill>
                  <a:srgbClr val="0000FF"/>
                </a:solidFill>
              </a:rPr>
              <a:t>pháp</a:t>
            </a:r>
            <a:r>
              <a:rPr lang="en-US" dirty="0">
                <a:solidFill>
                  <a:srgbClr val="0000FF"/>
                </a:solidFill>
              </a:rPr>
              <a:t> </a:t>
            </a:r>
            <a:r>
              <a:rPr lang="en-US" dirty="0" smtClean="0">
                <a:solidFill>
                  <a:srgbClr val="0000FF"/>
                </a:solidFill>
              </a:rPr>
              <a:t>4:Phối </a:t>
            </a:r>
            <a:r>
              <a:rPr lang="en-US" dirty="0" err="1" smtClean="0">
                <a:solidFill>
                  <a:srgbClr val="0000FF"/>
                </a:solidFill>
              </a:rPr>
              <a:t>hợp</a:t>
            </a:r>
            <a:r>
              <a:rPr lang="en-US" dirty="0" smtClean="0">
                <a:solidFill>
                  <a:srgbClr val="0000FF"/>
                </a:solidFill>
              </a:rPr>
              <a:t> </a:t>
            </a:r>
            <a:r>
              <a:rPr lang="en-US" dirty="0" err="1" smtClean="0">
                <a:solidFill>
                  <a:srgbClr val="0000FF"/>
                </a:solidFill>
              </a:rPr>
              <a:t>với</a:t>
            </a:r>
            <a:r>
              <a:rPr lang="en-US" dirty="0" smtClean="0">
                <a:solidFill>
                  <a:srgbClr val="0000FF"/>
                </a:solidFill>
              </a:rPr>
              <a:t> </a:t>
            </a:r>
            <a:r>
              <a:rPr lang="en-US" dirty="0" err="1" smtClean="0">
                <a:solidFill>
                  <a:srgbClr val="0000FF"/>
                </a:solidFill>
              </a:rPr>
              <a:t>phu</a:t>
            </a:r>
            <a:r>
              <a:rPr lang="en-US" dirty="0" smtClean="0">
                <a:solidFill>
                  <a:srgbClr val="0000FF"/>
                </a:solidFill>
              </a:rPr>
              <a:t>̣ </a:t>
            </a:r>
            <a:r>
              <a:rPr lang="en-US" dirty="0" err="1" smtClean="0">
                <a:solidFill>
                  <a:srgbClr val="0000FF"/>
                </a:solidFill>
              </a:rPr>
              <a:t>huynh</a:t>
            </a:r>
            <a:r>
              <a:rPr lang="en-US" dirty="0" smtClean="0">
                <a:solidFill>
                  <a:srgbClr val="0000FF"/>
                </a:solidFill>
              </a:rPr>
              <a:t> </a:t>
            </a:r>
            <a:r>
              <a:rPr lang="en-US" dirty="0" err="1" smtClean="0">
                <a:solidFill>
                  <a:srgbClr val="0000FF"/>
                </a:solidFill>
              </a:rPr>
              <a:t>rèn</a:t>
            </a:r>
            <a:r>
              <a:rPr lang="en-US" dirty="0" smtClean="0">
                <a:solidFill>
                  <a:srgbClr val="0000FF"/>
                </a:solidFill>
              </a:rPr>
              <a:t> </a:t>
            </a:r>
            <a:r>
              <a:rPr lang="en-US" dirty="0" err="1" smtClean="0">
                <a:solidFill>
                  <a:srgbClr val="0000FF"/>
                </a:solidFill>
              </a:rPr>
              <a:t>nê</a:t>
            </a:r>
            <a:r>
              <a:rPr lang="en-US" dirty="0" smtClean="0">
                <a:solidFill>
                  <a:srgbClr val="0000FF"/>
                </a:solidFill>
              </a:rPr>
              <a:t>̀ </a:t>
            </a:r>
            <a:r>
              <a:rPr lang="en-US" dirty="0" err="1" smtClean="0">
                <a:solidFill>
                  <a:srgbClr val="0000FF"/>
                </a:solidFill>
              </a:rPr>
              <a:t>nếp</a:t>
            </a:r>
            <a:r>
              <a:rPr lang="en-US" dirty="0" smtClean="0">
                <a:solidFill>
                  <a:srgbClr val="0000FF"/>
                </a:solidFill>
              </a:rPr>
              <a:t> </a:t>
            </a:r>
            <a:r>
              <a:rPr lang="en-US" dirty="0" err="1" smtClean="0">
                <a:solidFill>
                  <a:srgbClr val="0000FF"/>
                </a:solidFill>
              </a:rPr>
              <a:t>ăn</a:t>
            </a:r>
            <a:r>
              <a:rPr lang="en-US" dirty="0" smtClean="0">
                <a:solidFill>
                  <a:srgbClr val="0000FF"/>
                </a:solidFill>
              </a:rPr>
              <a:t>, </a:t>
            </a:r>
            <a:r>
              <a:rPr lang="en-US" dirty="0" err="1" smtClean="0">
                <a:solidFill>
                  <a:srgbClr val="0000FF"/>
                </a:solidFill>
              </a:rPr>
              <a:t>ngu</a:t>
            </a:r>
            <a:r>
              <a:rPr lang="en-US" dirty="0" smtClean="0">
                <a:solidFill>
                  <a:srgbClr val="0000FF"/>
                </a:solidFill>
              </a:rPr>
              <a:t>̉ ,</a:t>
            </a:r>
            <a:r>
              <a:rPr lang="en-US" dirty="0" err="1" smtClean="0">
                <a:solidFill>
                  <a:srgbClr val="0000FF"/>
                </a:solidFill>
              </a:rPr>
              <a:t>vê</a:t>
            </a:r>
            <a:r>
              <a:rPr lang="en-US" dirty="0" smtClean="0">
                <a:solidFill>
                  <a:srgbClr val="0000FF"/>
                </a:solidFill>
              </a:rPr>
              <a:t>̣ </a:t>
            </a:r>
            <a:r>
              <a:rPr lang="en-US" dirty="0" err="1" smtClean="0">
                <a:solidFill>
                  <a:srgbClr val="0000FF"/>
                </a:solidFill>
              </a:rPr>
              <a:t>sinh</a:t>
            </a:r>
            <a:r>
              <a:rPr lang="en-US" dirty="0" smtClean="0">
                <a:solidFill>
                  <a:srgbClr val="0000FF"/>
                </a:solidFill>
              </a:rPr>
              <a:t> . </a:t>
            </a:r>
            <a:endParaRPr lang="en-US" dirty="0">
              <a:solidFill>
                <a:srgbClr val="0000FF"/>
              </a:solidFill>
            </a:endParaRPr>
          </a:p>
        </p:txBody>
      </p:sp>
    </p:spTree>
    <p:extLst>
      <p:ext uri="{BB962C8B-B14F-4D97-AF65-F5344CB8AC3E}">
        <p14:creationId xmlns:p14="http://schemas.microsoft.com/office/powerpoint/2010/main" val="148914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924805"/>
          </a:xfrm>
          <a:prstGeom prst="rect">
            <a:avLst/>
          </a:prstGeom>
        </p:spPr>
      </p:pic>
      <p:sp>
        <p:nvSpPr>
          <p:cNvPr id="3" name="Cloud 2"/>
          <p:cNvSpPr/>
          <p:nvPr/>
        </p:nvSpPr>
        <p:spPr>
          <a:xfrm>
            <a:off x="3563469" y="-1"/>
            <a:ext cx="5674659" cy="2191871"/>
          </a:xfrm>
          <a:prstGeom prst="cloud">
            <a:avLst/>
          </a:prstGeom>
          <a:solidFill>
            <a:schemeClr val="accent2">
              <a:lumMod val="40000"/>
              <a:lumOff val="60000"/>
            </a:schemeClr>
          </a:solidFill>
          <a:ln>
            <a:solidFill>
              <a:srgbClr val="E80C8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a:solidFill>
                  <a:srgbClr val="0000FF"/>
                </a:solidFill>
              </a:rPr>
              <a:t>Biện pháp 1</a:t>
            </a:r>
            <a:r>
              <a:rPr lang="it-IT" b="1" dirty="0" smtClean="0">
                <a:solidFill>
                  <a:srgbClr val="0000FF"/>
                </a:solidFill>
              </a:rPr>
              <a:t>:</a:t>
            </a:r>
          </a:p>
          <a:p>
            <a:pPr algn="ctr"/>
            <a:r>
              <a:rPr lang="it-IT" b="1" dirty="0" smtClean="0">
                <a:solidFill>
                  <a:srgbClr val="0000FF"/>
                </a:solidFill>
              </a:rPr>
              <a:t> </a:t>
            </a:r>
            <a:r>
              <a:rPr lang="en-US" i="1" dirty="0" err="1"/>
              <a:t>Nghiên</a:t>
            </a:r>
            <a:r>
              <a:rPr lang="en-US" i="1" dirty="0"/>
              <a:t> </a:t>
            </a:r>
            <a:r>
              <a:rPr lang="en-US" i="1" dirty="0" err="1"/>
              <a:t>cứu</a:t>
            </a:r>
            <a:r>
              <a:rPr lang="en-US" i="1" dirty="0"/>
              <a:t> </a:t>
            </a:r>
            <a:r>
              <a:rPr lang="en-US" i="1" dirty="0" err="1"/>
              <a:t>tham</a:t>
            </a:r>
            <a:r>
              <a:rPr lang="en-US" i="1" dirty="0"/>
              <a:t> </a:t>
            </a:r>
            <a:r>
              <a:rPr lang="en-US" i="1" dirty="0" err="1"/>
              <a:t>khảo</a:t>
            </a:r>
            <a:r>
              <a:rPr lang="en-US" i="1" dirty="0"/>
              <a:t> </a:t>
            </a:r>
            <a:r>
              <a:rPr lang="en-US" i="1" dirty="0" err="1"/>
              <a:t>tư</a:t>
            </a:r>
            <a:r>
              <a:rPr lang="en-US" i="1" dirty="0"/>
              <a:t>̣ </a:t>
            </a:r>
            <a:r>
              <a:rPr lang="en-US" i="1" dirty="0" err="1"/>
              <a:t>bồi</a:t>
            </a:r>
            <a:r>
              <a:rPr lang="en-US" i="1" dirty="0"/>
              <a:t> </a:t>
            </a:r>
            <a:r>
              <a:rPr lang="en-US" i="1" dirty="0" err="1"/>
              <a:t>dưỡng</a:t>
            </a:r>
            <a:r>
              <a:rPr lang="en-US" i="1" dirty="0"/>
              <a:t> </a:t>
            </a:r>
            <a:r>
              <a:rPr lang="en-US" i="1" dirty="0" err="1"/>
              <a:t>nâng</a:t>
            </a:r>
            <a:r>
              <a:rPr lang="en-US" i="1" dirty="0"/>
              <a:t> </a:t>
            </a:r>
            <a:r>
              <a:rPr lang="en-US" i="1" dirty="0" err="1"/>
              <a:t>cao</a:t>
            </a:r>
            <a:r>
              <a:rPr lang="en-US" i="1" dirty="0"/>
              <a:t> </a:t>
            </a:r>
            <a:r>
              <a:rPr lang="en-US" i="1" dirty="0" err="1"/>
              <a:t>trình</a:t>
            </a:r>
            <a:r>
              <a:rPr lang="en-US" i="1" dirty="0"/>
              <a:t> </a:t>
            </a:r>
            <a:r>
              <a:rPr lang="en-US" i="1" dirty="0" err="1"/>
              <a:t>đô</a:t>
            </a:r>
            <a:r>
              <a:rPr lang="en-US" i="1" dirty="0"/>
              <a:t>̣ </a:t>
            </a:r>
            <a:r>
              <a:rPr lang="en-US" i="1" dirty="0" err="1"/>
              <a:t>chuyên</a:t>
            </a:r>
            <a:r>
              <a:rPr lang="en-US" i="1" dirty="0"/>
              <a:t> </a:t>
            </a:r>
            <a:r>
              <a:rPr lang="en-US" i="1" dirty="0" err="1"/>
              <a:t>môn</a:t>
            </a:r>
            <a:r>
              <a:rPr lang="en-US" i="1" dirty="0"/>
              <a:t> </a:t>
            </a:r>
            <a:r>
              <a:rPr lang="en-US" i="1" dirty="0" err="1"/>
              <a:t>va</a:t>
            </a:r>
            <a:r>
              <a:rPr lang="en-US" i="1" dirty="0"/>
              <a:t>̀ </a:t>
            </a:r>
            <a:r>
              <a:rPr lang="en-US" i="1" dirty="0" err="1"/>
              <a:t>thực</a:t>
            </a:r>
            <a:r>
              <a:rPr lang="en-US" i="1" dirty="0"/>
              <a:t> </a:t>
            </a:r>
            <a:r>
              <a:rPr lang="en-US" i="1" dirty="0" err="1"/>
              <a:t>hiện</a:t>
            </a:r>
            <a:r>
              <a:rPr lang="en-US" i="1" dirty="0"/>
              <a:t> </a:t>
            </a:r>
            <a:r>
              <a:rPr lang="en-US" i="1" dirty="0" err="1"/>
              <a:t>chương</a:t>
            </a:r>
            <a:r>
              <a:rPr lang="en-US" i="1" dirty="0"/>
              <a:t> </a:t>
            </a:r>
            <a:r>
              <a:rPr lang="en-US" i="1" dirty="0" err="1"/>
              <a:t>trình</a:t>
            </a:r>
            <a:r>
              <a:rPr lang="en-US" i="1" dirty="0"/>
              <a:t> </a:t>
            </a:r>
            <a:r>
              <a:rPr lang="en-US" i="1" dirty="0" err="1"/>
              <a:t>giáo</a:t>
            </a:r>
            <a:r>
              <a:rPr lang="en-US" i="1" dirty="0"/>
              <a:t> </a:t>
            </a:r>
            <a:r>
              <a:rPr lang="en-US" i="1" dirty="0" err="1"/>
              <a:t>dục</a:t>
            </a:r>
            <a:r>
              <a:rPr lang="en-US" i="1" dirty="0"/>
              <a:t> </a:t>
            </a:r>
            <a:r>
              <a:rPr lang="en-US" i="1" dirty="0" err="1"/>
              <a:t>tre</a:t>
            </a:r>
            <a:r>
              <a:rPr lang="en-US" i="1" dirty="0"/>
              <a:t>̉ 24 - 36 </a:t>
            </a:r>
            <a:r>
              <a:rPr lang="en-US" i="1" dirty="0" err="1"/>
              <a:t>tháng</a:t>
            </a:r>
            <a:r>
              <a:rPr lang="en-US" i="1" dirty="0"/>
              <a:t> có </a:t>
            </a:r>
            <a:r>
              <a:rPr lang="en-US" i="1" dirty="0" err="1"/>
              <a:t>hiệu</a:t>
            </a:r>
            <a:r>
              <a:rPr lang="en-US" i="1" dirty="0"/>
              <a:t> quả:</a:t>
            </a:r>
            <a:endParaRPr lang="en-US" dirty="0"/>
          </a:p>
          <a:p>
            <a:pPr algn="ctr"/>
            <a:endParaRPr lang="en-US" dirty="0">
              <a:solidFill>
                <a:srgbClr val="0000FF"/>
              </a:solidFill>
            </a:endParaRPr>
          </a:p>
          <a:p>
            <a:endParaRPr lang="en-US" dirty="0">
              <a:solidFill>
                <a:srgbClr val="C00000"/>
              </a:solidFill>
            </a:endParaRPr>
          </a:p>
        </p:txBody>
      </p:sp>
      <p:sp>
        <p:nvSpPr>
          <p:cNvPr id="4" name="TextBox 3"/>
          <p:cNvSpPr txBox="1"/>
          <p:nvPr/>
        </p:nvSpPr>
        <p:spPr>
          <a:xfrm>
            <a:off x="255494" y="2191871"/>
            <a:ext cx="11752730" cy="2585323"/>
          </a:xfrm>
          <a:prstGeom prst="rect">
            <a:avLst/>
          </a:prstGeom>
          <a:noFill/>
        </p:spPr>
        <p:txBody>
          <a:bodyPr wrap="square" rtlCol="0">
            <a:spAutoFit/>
          </a:bodyPr>
          <a:lstStyle/>
          <a:p>
            <a:r>
              <a:rPr lang="en-US" dirty="0" err="1"/>
              <a:t>Đây</a:t>
            </a:r>
            <a:r>
              <a:rPr lang="en-US" dirty="0"/>
              <a:t> </a:t>
            </a:r>
            <a:r>
              <a:rPr lang="en-US" dirty="0" err="1"/>
              <a:t>là</a:t>
            </a:r>
            <a:r>
              <a:rPr lang="en-US" dirty="0"/>
              <a:t> </a:t>
            </a:r>
            <a:r>
              <a:rPr lang="en-US" dirty="0" err="1"/>
              <a:t>một</a:t>
            </a:r>
            <a:r>
              <a:rPr lang="en-US" dirty="0"/>
              <a:t> </a:t>
            </a:r>
            <a:r>
              <a:rPr lang="en-US" dirty="0" err="1"/>
              <a:t>trong</a:t>
            </a:r>
            <a:r>
              <a:rPr lang="en-US" dirty="0"/>
              <a:t> </a:t>
            </a:r>
            <a:r>
              <a:rPr lang="en-US" dirty="0" err="1"/>
              <a:t>những</a:t>
            </a:r>
            <a:r>
              <a:rPr lang="en-US" dirty="0"/>
              <a:t> </a:t>
            </a:r>
            <a:r>
              <a:rPr lang="en-US" dirty="0" err="1"/>
              <a:t>biện</a:t>
            </a:r>
            <a:r>
              <a:rPr lang="en-US" dirty="0"/>
              <a:t> </a:t>
            </a:r>
            <a:r>
              <a:rPr lang="en-US" dirty="0" err="1"/>
              <a:t>pháp</a:t>
            </a:r>
            <a:r>
              <a:rPr lang="en-US" dirty="0"/>
              <a:t> </a:t>
            </a:r>
            <a:r>
              <a:rPr lang="en-US" dirty="0" err="1"/>
              <a:t>quan</a:t>
            </a:r>
            <a:r>
              <a:rPr lang="en-US" dirty="0"/>
              <a:t> </a:t>
            </a:r>
            <a:r>
              <a:rPr lang="en-US" dirty="0" err="1"/>
              <a:t>trọng</a:t>
            </a:r>
            <a:r>
              <a:rPr lang="en-US" dirty="0"/>
              <a:t> </a:t>
            </a:r>
            <a:r>
              <a:rPr lang="en-US" dirty="0" err="1"/>
              <a:t>nhất</a:t>
            </a:r>
            <a:r>
              <a:rPr lang="en-US" dirty="0"/>
              <a:t> </a:t>
            </a:r>
            <a:r>
              <a:rPr lang="en-US" dirty="0" err="1"/>
              <a:t>trong</a:t>
            </a:r>
            <a:r>
              <a:rPr lang="en-US" dirty="0"/>
              <a:t> </a:t>
            </a:r>
            <a:r>
              <a:rPr lang="en-US" dirty="0" err="1"/>
              <a:t>việc</a:t>
            </a:r>
            <a:r>
              <a:rPr lang="en-US" dirty="0"/>
              <a:t> </a:t>
            </a:r>
            <a:r>
              <a:rPr lang="en-US" dirty="0" err="1"/>
              <a:t>rèn</a:t>
            </a:r>
            <a:r>
              <a:rPr lang="en-US" dirty="0"/>
              <a:t> </a:t>
            </a:r>
            <a:r>
              <a:rPr lang="en-US" dirty="0" err="1"/>
              <a:t>nề</a:t>
            </a:r>
            <a:r>
              <a:rPr lang="en-US" dirty="0"/>
              <a:t> </a:t>
            </a:r>
            <a:r>
              <a:rPr lang="en-US" dirty="0" err="1"/>
              <a:t>nếp</a:t>
            </a:r>
            <a:r>
              <a:rPr lang="en-US" dirty="0"/>
              <a:t> </a:t>
            </a:r>
            <a:r>
              <a:rPr lang="en-US" dirty="0" err="1"/>
              <a:t>thói</a:t>
            </a:r>
            <a:r>
              <a:rPr lang="en-US" dirty="0"/>
              <a:t> </a:t>
            </a:r>
            <a:r>
              <a:rPr lang="en-US" dirty="0" err="1"/>
              <a:t>quen</a:t>
            </a:r>
            <a:r>
              <a:rPr lang="en-US" dirty="0"/>
              <a:t> ban </a:t>
            </a:r>
            <a:r>
              <a:rPr lang="en-US" dirty="0" err="1"/>
              <a:t>đầu</a:t>
            </a:r>
            <a:r>
              <a:rPr lang="en-US" dirty="0"/>
              <a:t> </a:t>
            </a:r>
            <a:r>
              <a:rPr lang="en-US" dirty="0" err="1"/>
              <a:t>cho</a:t>
            </a:r>
            <a:r>
              <a:rPr lang="en-US" dirty="0"/>
              <a:t> </a:t>
            </a:r>
            <a:r>
              <a:rPr lang="en-US" dirty="0" err="1"/>
              <a:t>trẻ</a:t>
            </a:r>
            <a:r>
              <a:rPr lang="en-US" dirty="0"/>
              <a:t>. </a:t>
            </a:r>
            <a:r>
              <a:rPr lang="en-US" dirty="0" err="1"/>
              <a:t>Bởi</a:t>
            </a:r>
            <a:r>
              <a:rPr lang="en-US" dirty="0"/>
              <a:t> </a:t>
            </a:r>
            <a:r>
              <a:rPr lang="en-US" dirty="0" err="1"/>
              <a:t>vì</a:t>
            </a:r>
            <a:r>
              <a:rPr lang="en-US" dirty="0"/>
              <a:t> </a:t>
            </a:r>
            <a:r>
              <a:rPr lang="en-US" dirty="0" err="1"/>
              <a:t>cô</a:t>
            </a:r>
            <a:r>
              <a:rPr lang="en-US" dirty="0"/>
              <a:t> </a:t>
            </a:r>
            <a:r>
              <a:rPr lang="en-US" dirty="0" err="1"/>
              <a:t>dạy</a:t>
            </a:r>
            <a:r>
              <a:rPr lang="en-US" dirty="0"/>
              <a:t> </a:t>
            </a:r>
            <a:r>
              <a:rPr lang="en-US" dirty="0" err="1"/>
              <a:t>có</a:t>
            </a:r>
            <a:r>
              <a:rPr lang="en-US" dirty="0"/>
              <a:t> hay, </a:t>
            </a:r>
            <a:r>
              <a:rPr lang="en-US" dirty="0" err="1"/>
              <a:t>có</a:t>
            </a:r>
            <a:r>
              <a:rPr lang="en-US" dirty="0"/>
              <a:t> </a:t>
            </a:r>
            <a:r>
              <a:rPr lang="en-US" dirty="0" err="1"/>
              <a:t>hấp</a:t>
            </a:r>
            <a:r>
              <a:rPr lang="en-US" dirty="0"/>
              <a:t> </a:t>
            </a:r>
            <a:r>
              <a:rPr lang="en-US" dirty="0" err="1"/>
              <a:t>dẫn</a:t>
            </a:r>
            <a:r>
              <a:rPr lang="en-US" dirty="0"/>
              <a:t> </a:t>
            </a:r>
            <a:r>
              <a:rPr lang="en-US" dirty="0" err="1"/>
              <a:t>thì</a:t>
            </a:r>
            <a:r>
              <a:rPr lang="en-US" dirty="0"/>
              <a:t> </a:t>
            </a:r>
            <a:r>
              <a:rPr lang="en-US" dirty="0" err="1"/>
              <a:t>mới</a:t>
            </a:r>
            <a:r>
              <a:rPr lang="en-US" dirty="0"/>
              <a:t> </a:t>
            </a:r>
            <a:r>
              <a:rPr lang="en-US" dirty="0" err="1"/>
              <a:t>thu</a:t>
            </a:r>
            <a:r>
              <a:rPr lang="en-US" dirty="0"/>
              <a:t> </a:t>
            </a:r>
            <a:r>
              <a:rPr lang="en-US" dirty="0" err="1"/>
              <a:t>hút</a:t>
            </a:r>
            <a:r>
              <a:rPr lang="en-US" dirty="0"/>
              <a:t> </a:t>
            </a:r>
            <a:r>
              <a:rPr lang="en-US" dirty="0" err="1"/>
              <a:t>được</a:t>
            </a:r>
            <a:r>
              <a:rPr lang="en-US" dirty="0"/>
              <a:t> </a:t>
            </a:r>
            <a:r>
              <a:rPr lang="en-US" dirty="0" err="1"/>
              <a:t>trẻ</a:t>
            </a:r>
            <a:r>
              <a:rPr lang="en-US" dirty="0"/>
              <a:t>, </a:t>
            </a:r>
            <a:r>
              <a:rPr lang="en-US" dirty="0" err="1"/>
              <a:t>trẻ</a:t>
            </a:r>
            <a:r>
              <a:rPr lang="en-US" dirty="0"/>
              <a:t> </a:t>
            </a:r>
            <a:r>
              <a:rPr lang="en-US" dirty="0" err="1"/>
              <a:t>mới</a:t>
            </a:r>
            <a:r>
              <a:rPr lang="en-US" dirty="0"/>
              <a:t> </a:t>
            </a:r>
            <a:r>
              <a:rPr lang="en-US" dirty="0" err="1"/>
              <a:t>nhanh</a:t>
            </a:r>
            <a:r>
              <a:rPr lang="en-US" dirty="0"/>
              <a:t> </a:t>
            </a:r>
            <a:r>
              <a:rPr lang="en-US" dirty="0" err="1"/>
              <a:t>ngoan</a:t>
            </a:r>
            <a:r>
              <a:rPr lang="en-US" dirty="0"/>
              <a:t> </a:t>
            </a:r>
            <a:r>
              <a:rPr lang="en-US" dirty="0" err="1"/>
              <a:t>và</a:t>
            </a:r>
            <a:r>
              <a:rPr lang="en-US" dirty="0"/>
              <a:t> </a:t>
            </a:r>
            <a:r>
              <a:rPr lang="en-US" dirty="0" err="1"/>
              <a:t>nhanh</a:t>
            </a:r>
            <a:r>
              <a:rPr lang="en-US" dirty="0"/>
              <a:t> </a:t>
            </a:r>
            <a:r>
              <a:rPr lang="en-US" dirty="0" err="1"/>
              <a:t>đi</a:t>
            </a:r>
            <a:r>
              <a:rPr lang="en-US" dirty="0"/>
              <a:t> </a:t>
            </a:r>
            <a:r>
              <a:rPr lang="en-US" dirty="0" err="1"/>
              <a:t>vào</a:t>
            </a:r>
            <a:r>
              <a:rPr lang="en-US" dirty="0"/>
              <a:t> </a:t>
            </a:r>
            <a:r>
              <a:rPr lang="en-US" dirty="0" err="1"/>
              <a:t>nề</a:t>
            </a:r>
            <a:r>
              <a:rPr lang="en-US" dirty="0"/>
              <a:t> </a:t>
            </a:r>
            <a:r>
              <a:rPr lang="en-US" dirty="0" err="1"/>
              <a:t>nếp</a:t>
            </a:r>
            <a:r>
              <a:rPr lang="en-US" dirty="0"/>
              <a:t>. </a:t>
            </a:r>
            <a:r>
              <a:rPr lang="en-US" dirty="0" err="1"/>
              <a:t>Đê</a:t>
            </a:r>
            <a:r>
              <a:rPr lang="en-US" dirty="0"/>
              <a:t>̉ </a:t>
            </a:r>
            <a:r>
              <a:rPr lang="en-US" dirty="0" err="1"/>
              <a:t>thực</a:t>
            </a:r>
            <a:r>
              <a:rPr lang="en-US" dirty="0"/>
              <a:t> </a:t>
            </a:r>
            <a:r>
              <a:rPr lang="en-US" dirty="0" err="1"/>
              <a:t>hiện</a:t>
            </a:r>
            <a:r>
              <a:rPr lang="en-US" dirty="0"/>
              <a:t> </a:t>
            </a:r>
            <a:r>
              <a:rPr lang="en-US" dirty="0" err="1"/>
              <a:t>trương</a:t>
            </a:r>
            <a:r>
              <a:rPr lang="en-US" dirty="0"/>
              <a:t> </a:t>
            </a:r>
            <a:r>
              <a:rPr lang="en-US" dirty="0" err="1"/>
              <a:t>trình</a:t>
            </a:r>
            <a:r>
              <a:rPr lang="en-US" dirty="0"/>
              <a:t> có </a:t>
            </a:r>
            <a:r>
              <a:rPr lang="en-US" dirty="0" err="1"/>
              <a:t>hiệu</a:t>
            </a:r>
            <a:r>
              <a:rPr lang="en-US" dirty="0"/>
              <a:t> quả </a:t>
            </a:r>
            <a:r>
              <a:rPr lang="en-US" dirty="0" err="1"/>
              <a:t>đòi</a:t>
            </a:r>
            <a:r>
              <a:rPr lang="en-US" dirty="0"/>
              <a:t> </a:t>
            </a:r>
            <a:r>
              <a:rPr lang="en-US" dirty="0" err="1"/>
              <a:t>hỏi</a:t>
            </a:r>
            <a:r>
              <a:rPr lang="en-US" dirty="0"/>
              <a:t> </a:t>
            </a:r>
            <a:r>
              <a:rPr lang="en-US" dirty="0" err="1"/>
              <a:t>giáo</a:t>
            </a:r>
            <a:r>
              <a:rPr lang="en-US" dirty="0"/>
              <a:t> </a:t>
            </a:r>
            <a:r>
              <a:rPr lang="en-US" dirty="0" err="1"/>
              <a:t>viên</a:t>
            </a:r>
            <a:r>
              <a:rPr lang="en-US" dirty="0"/>
              <a:t> </a:t>
            </a:r>
            <a:r>
              <a:rPr lang="en-US" dirty="0" err="1"/>
              <a:t>phải</a:t>
            </a:r>
            <a:r>
              <a:rPr lang="en-US" dirty="0"/>
              <a:t> có </a:t>
            </a:r>
            <a:r>
              <a:rPr lang="en-US" dirty="0" err="1"/>
              <a:t>chuyên</a:t>
            </a:r>
            <a:r>
              <a:rPr lang="en-US" dirty="0"/>
              <a:t> </a:t>
            </a:r>
            <a:r>
              <a:rPr lang="en-US" dirty="0" err="1"/>
              <a:t>môn</a:t>
            </a:r>
            <a:r>
              <a:rPr lang="en-US" dirty="0"/>
              <a:t> </a:t>
            </a:r>
            <a:r>
              <a:rPr lang="en-US" dirty="0" err="1"/>
              <a:t>vê</a:t>
            </a:r>
            <a:r>
              <a:rPr lang="en-US" dirty="0"/>
              <a:t>̀ </a:t>
            </a:r>
            <a:r>
              <a:rPr lang="en-US" dirty="0" err="1"/>
              <a:t>đô</a:t>
            </a:r>
            <a:r>
              <a:rPr lang="en-US" dirty="0"/>
              <a:t>̣ </a:t>
            </a:r>
            <a:r>
              <a:rPr lang="en-US" dirty="0" err="1"/>
              <a:t>tuổi</a:t>
            </a:r>
            <a:r>
              <a:rPr lang="en-US" dirty="0"/>
              <a:t> </a:t>
            </a:r>
            <a:r>
              <a:rPr lang="en-US" dirty="0" err="1"/>
              <a:t>vững</a:t>
            </a:r>
            <a:r>
              <a:rPr lang="en-US" dirty="0"/>
              <a:t> </a:t>
            </a:r>
            <a:r>
              <a:rPr lang="en-US" dirty="0" err="1"/>
              <a:t>chắc</a:t>
            </a:r>
            <a:r>
              <a:rPr lang="en-US" dirty="0"/>
              <a:t> </a:t>
            </a:r>
            <a:r>
              <a:rPr lang="en-US" dirty="0" err="1"/>
              <a:t>va</a:t>
            </a:r>
            <a:r>
              <a:rPr lang="en-US" dirty="0"/>
              <a:t>̀ </a:t>
            </a:r>
            <a:r>
              <a:rPr lang="en-US" dirty="0" err="1"/>
              <a:t>luôn</a:t>
            </a:r>
            <a:r>
              <a:rPr lang="en-US" dirty="0"/>
              <a:t> </a:t>
            </a:r>
            <a:r>
              <a:rPr lang="en-US" dirty="0" err="1"/>
              <a:t>tìm</a:t>
            </a:r>
            <a:r>
              <a:rPr lang="en-US" dirty="0"/>
              <a:t> </a:t>
            </a:r>
            <a:r>
              <a:rPr lang="en-US" dirty="0" err="1"/>
              <a:t>tòi</a:t>
            </a:r>
            <a:r>
              <a:rPr lang="en-US" dirty="0"/>
              <a:t> </a:t>
            </a:r>
            <a:r>
              <a:rPr lang="en-US" dirty="0" err="1"/>
              <a:t>các</a:t>
            </a:r>
            <a:r>
              <a:rPr lang="en-US" dirty="0"/>
              <a:t> </a:t>
            </a:r>
            <a:r>
              <a:rPr lang="en-US" dirty="0" err="1"/>
              <a:t>tài</a:t>
            </a:r>
            <a:r>
              <a:rPr lang="en-US" dirty="0"/>
              <a:t> </a:t>
            </a:r>
            <a:r>
              <a:rPr lang="en-US" dirty="0" err="1"/>
              <a:t>liệu</a:t>
            </a:r>
            <a:r>
              <a:rPr lang="en-US" dirty="0"/>
              <a:t> </a:t>
            </a:r>
            <a:r>
              <a:rPr lang="en-US" dirty="0" err="1"/>
              <a:t>liên</a:t>
            </a:r>
            <a:r>
              <a:rPr lang="en-US" dirty="0"/>
              <a:t> </a:t>
            </a:r>
            <a:r>
              <a:rPr lang="en-US" dirty="0" err="1"/>
              <a:t>quan</a:t>
            </a:r>
            <a:r>
              <a:rPr lang="en-US" dirty="0"/>
              <a:t> </a:t>
            </a:r>
            <a:r>
              <a:rPr lang="en-US" dirty="0" err="1"/>
              <a:t>tới</a:t>
            </a:r>
            <a:r>
              <a:rPr lang="en-US" dirty="0"/>
              <a:t> </a:t>
            </a:r>
            <a:r>
              <a:rPr lang="en-US" dirty="0" err="1"/>
              <a:t>chương</a:t>
            </a:r>
            <a:r>
              <a:rPr lang="en-US" dirty="0"/>
              <a:t> </a:t>
            </a:r>
            <a:r>
              <a:rPr lang="en-US" dirty="0" err="1"/>
              <a:t>trình</a:t>
            </a:r>
            <a:r>
              <a:rPr lang="en-US" dirty="0"/>
              <a:t> </a:t>
            </a:r>
            <a:r>
              <a:rPr lang="en-US" dirty="0" err="1"/>
              <a:t>giáo</a:t>
            </a:r>
            <a:r>
              <a:rPr lang="en-US" dirty="0"/>
              <a:t> </a:t>
            </a:r>
            <a:r>
              <a:rPr lang="en-US" dirty="0" err="1"/>
              <a:t>dục</a:t>
            </a:r>
            <a:r>
              <a:rPr lang="en-US" dirty="0"/>
              <a:t> </a:t>
            </a:r>
            <a:r>
              <a:rPr lang="en-US" dirty="0" err="1"/>
              <a:t>tre</a:t>
            </a:r>
            <a:r>
              <a:rPr lang="en-US" dirty="0"/>
              <a:t>̉ </a:t>
            </a:r>
            <a:r>
              <a:rPr lang="en-US" dirty="0" err="1"/>
              <a:t>va</a:t>
            </a:r>
            <a:r>
              <a:rPr lang="en-US" dirty="0"/>
              <a:t>̀ </a:t>
            </a:r>
            <a:r>
              <a:rPr lang="en-US" dirty="0" err="1"/>
              <a:t>bồi</a:t>
            </a:r>
            <a:r>
              <a:rPr lang="en-US" dirty="0"/>
              <a:t> </a:t>
            </a:r>
            <a:r>
              <a:rPr lang="en-US" dirty="0" err="1"/>
              <a:t>dưỡng</a:t>
            </a:r>
            <a:r>
              <a:rPr lang="en-US" dirty="0"/>
              <a:t> </a:t>
            </a:r>
            <a:r>
              <a:rPr lang="en-US" dirty="0" err="1"/>
              <a:t>cho</a:t>
            </a:r>
            <a:r>
              <a:rPr lang="en-US" dirty="0"/>
              <a:t> </a:t>
            </a:r>
            <a:r>
              <a:rPr lang="en-US" dirty="0" err="1"/>
              <a:t>mình</a:t>
            </a:r>
            <a:r>
              <a:rPr lang="en-US" dirty="0"/>
              <a:t> </a:t>
            </a:r>
            <a:r>
              <a:rPr lang="en-US" dirty="0" err="1"/>
              <a:t>không</a:t>
            </a:r>
            <a:r>
              <a:rPr lang="en-US" dirty="0"/>
              <a:t> chỉ </a:t>
            </a:r>
            <a:r>
              <a:rPr lang="en-US" dirty="0" err="1"/>
              <a:t>vậy</a:t>
            </a:r>
            <a:r>
              <a:rPr lang="en-US" dirty="0"/>
              <a:t> </a:t>
            </a:r>
            <a:r>
              <a:rPr lang="en-US" dirty="0" err="1"/>
              <a:t>nên</a:t>
            </a:r>
            <a:r>
              <a:rPr lang="en-US" dirty="0"/>
              <a:t> </a:t>
            </a:r>
            <a:r>
              <a:rPr lang="en-US" dirty="0" err="1"/>
              <a:t>học</a:t>
            </a:r>
            <a:r>
              <a:rPr lang="en-US" dirty="0"/>
              <a:t> </a:t>
            </a:r>
            <a:r>
              <a:rPr lang="en-US" dirty="0" err="1"/>
              <a:t>hỏi</a:t>
            </a:r>
            <a:r>
              <a:rPr lang="en-US" dirty="0"/>
              <a:t> </a:t>
            </a:r>
            <a:r>
              <a:rPr lang="en-US" dirty="0" err="1"/>
              <a:t>các</a:t>
            </a:r>
            <a:r>
              <a:rPr lang="en-US" dirty="0"/>
              <a:t> </a:t>
            </a:r>
            <a:r>
              <a:rPr lang="en-US" dirty="0" err="1"/>
              <a:t>kinh</a:t>
            </a:r>
            <a:r>
              <a:rPr lang="en-US" dirty="0"/>
              <a:t> </a:t>
            </a:r>
            <a:r>
              <a:rPr lang="en-US" dirty="0" err="1"/>
              <a:t>nghiệm</a:t>
            </a:r>
            <a:r>
              <a:rPr lang="en-US" dirty="0"/>
              <a:t> </a:t>
            </a:r>
            <a:r>
              <a:rPr lang="en-US" dirty="0" err="1"/>
              <a:t>của</a:t>
            </a:r>
            <a:r>
              <a:rPr lang="en-US" dirty="0"/>
              <a:t> chị </a:t>
            </a:r>
            <a:r>
              <a:rPr lang="en-US" dirty="0" err="1"/>
              <a:t>em</a:t>
            </a:r>
            <a:r>
              <a:rPr lang="en-US" dirty="0"/>
              <a:t> </a:t>
            </a:r>
            <a:r>
              <a:rPr lang="en-US" dirty="0" err="1"/>
              <a:t>đồng</a:t>
            </a:r>
            <a:r>
              <a:rPr lang="en-US" dirty="0"/>
              <a:t> </a:t>
            </a:r>
            <a:r>
              <a:rPr lang="en-US" dirty="0" err="1"/>
              <a:t>nghiệp</a:t>
            </a:r>
            <a:r>
              <a:rPr lang="en-US" dirty="0"/>
              <a:t> có </a:t>
            </a:r>
            <a:r>
              <a:rPr lang="en-US" dirty="0" err="1"/>
              <a:t>chuyên</a:t>
            </a:r>
            <a:r>
              <a:rPr lang="en-US" dirty="0"/>
              <a:t> </a:t>
            </a:r>
            <a:r>
              <a:rPr lang="en-US" dirty="0" err="1"/>
              <a:t>môn</a:t>
            </a:r>
            <a:r>
              <a:rPr lang="en-US" dirty="0"/>
              <a:t> </a:t>
            </a:r>
            <a:r>
              <a:rPr lang="en-US" dirty="0" err="1"/>
              <a:t>vững</a:t>
            </a:r>
            <a:r>
              <a:rPr lang="en-US" dirty="0"/>
              <a:t> </a:t>
            </a:r>
            <a:r>
              <a:rPr lang="en-US" dirty="0" err="1"/>
              <a:t>vê</a:t>
            </a:r>
            <a:r>
              <a:rPr lang="en-US" dirty="0"/>
              <a:t>̀ </a:t>
            </a:r>
            <a:r>
              <a:rPr lang="en-US" dirty="0" err="1" smtClean="0"/>
              <a:t>nha</a:t>
            </a:r>
            <a:r>
              <a:rPr lang="en-US" dirty="0"/>
              <a:t> </a:t>
            </a:r>
            <a:r>
              <a:rPr lang="en-US" dirty="0" err="1" smtClean="0"/>
              <a:t>tre</a:t>
            </a:r>
            <a:r>
              <a:rPr lang="en-US" dirty="0" smtClean="0"/>
              <a:t>̉.</a:t>
            </a:r>
            <a:endParaRPr lang="en-US" dirty="0"/>
          </a:p>
          <a:p>
            <a:r>
              <a:rPr lang="en-US" dirty="0" err="1" smtClean="0"/>
              <a:t>Như</a:t>
            </a:r>
            <a:r>
              <a:rPr lang="en-US" dirty="0" smtClean="0"/>
              <a:t> qua </a:t>
            </a:r>
            <a:r>
              <a:rPr lang="en-US" dirty="0" err="1" smtClean="0"/>
              <a:t>trao</a:t>
            </a:r>
            <a:r>
              <a:rPr lang="en-US" dirty="0" smtClean="0"/>
              <a:t> </a:t>
            </a:r>
            <a:r>
              <a:rPr lang="en-US" dirty="0" err="1" smtClean="0"/>
              <a:t>đổi</a:t>
            </a:r>
            <a:r>
              <a:rPr lang="en-US" dirty="0" smtClean="0"/>
              <a:t> </a:t>
            </a:r>
            <a:r>
              <a:rPr lang="en-US" dirty="0" err="1" smtClean="0"/>
              <a:t>với</a:t>
            </a:r>
            <a:r>
              <a:rPr lang="en-US" dirty="0" smtClean="0"/>
              <a:t> chị </a:t>
            </a:r>
            <a:r>
              <a:rPr lang="en-US" dirty="0" err="1" smtClean="0"/>
              <a:t>em</a:t>
            </a:r>
            <a:r>
              <a:rPr lang="en-US" dirty="0" smtClean="0"/>
              <a:t> </a:t>
            </a:r>
            <a:r>
              <a:rPr lang="en-US" dirty="0" err="1" smtClean="0"/>
              <a:t>trong</a:t>
            </a:r>
            <a:r>
              <a:rPr lang="en-US" dirty="0" smtClean="0"/>
              <a:t> </a:t>
            </a:r>
            <a:r>
              <a:rPr lang="en-US" dirty="0" err="1" smtClean="0"/>
              <a:t>khối</a:t>
            </a:r>
            <a:r>
              <a:rPr lang="en-US" dirty="0" smtClean="0"/>
              <a:t> </a:t>
            </a:r>
            <a:r>
              <a:rPr lang="en-US" dirty="0" err="1" smtClean="0"/>
              <a:t>chúng</a:t>
            </a:r>
            <a:r>
              <a:rPr lang="en-US" dirty="0" smtClean="0"/>
              <a:t> </a:t>
            </a:r>
            <a:r>
              <a:rPr lang="en-US" dirty="0" err="1" smtClean="0"/>
              <a:t>tôi</a:t>
            </a:r>
            <a:r>
              <a:rPr lang="en-US" dirty="0" smtClean="0"/>
              <a:t> </a:t>
            </a:r>
            <a:r>
              <a:rPr lang="en-US" dirty="0" err="1" smtClean="0"/>
              <a:t>thấy</a:t>
            </a:r>
            <a:r>
              <a:rPr lang="en-US" dirty="0" smtClean="0"/>
              <a:t> </a:t>
            </a:r>
            <a:r>
              <a:rPr lang="en-US" dirty="0" err="1" smtClean="0"/>
              <a:t>các</a:t>
            </a:r>
            <a:r>
              <a:rPr lang="en-US" dirty="0" smtClean="0"/>
              <a:t> </a:t>
            </a:r>
            <a:r>
              <a:rPr lang="en-US" dirty="0" err="1"/>
              <a:t>cháu</a:t>
            </a:r>
            <a:r>
              <a:rPr lang="en-US" dirty="0"/>
              <a:t> </a:t>
            </a:r>
            <a:r>
              <a:rPr lang="en-US" dirty="0" err="1"/>
              <a:t>mang</a:t>
            </a:r>
            <a:r>
              <a:rPr lang="en-US" dirty="0"/>
              <a:t> </a:t>
            </a:r>
            <a:r>
              <a:rPr lang="en-US" dirty="0" err="1"/>
              <a:t>đến</a:t>
            </a:r>
            <a:r>
              <a:rPr lang="en-US" dirty="0"/>
              <a:t> </a:t>
            </a:r>
            <a:r>
              <a:rPr lang="en-US" dirty="0" err="1"/>
              <a:t>trường</a:t>
            </a:r>
            <a:r>
              <a:rPr lang="en-US" dirty="0"/>
              <a:t> 1 </a:t>
            </a:r>
            <a:r>
              <a:rPr lang="en-US" dirty="0" err="1"/>
              <a:t>tâm</a:t>
            </a:r>
            <a:r>
              <a:rPr lang="en-US" dirty="0"/>
              <a:t> </a:t>
            </a:r>
            <a:r>
              <a:rPr lang="en-US" dirty="0" err="1"/>
              <a:t>trạng</a:t>
            </a:r>
            <a:r>
              <a:rPr lang="en-US" dirty="0"/>
              <a:t> lo </a:t>
            </a:r>
            <a:r>
              <a:rPr lang="en-US" dirty="0" err="1"/>
              <a:t>lắng</a:t>
            </a:r>
            <a:r>
              <a:rPr lang="en-US" dirty="0"/>
              <a:t> </a:t>
            </a:r>
            <a:r>
              <a:rPr lang="en-US" dirty="0" err="1"/>
              <a:t>ngỡ</a:t>
            </a:r>
            <a:r>
              <a:rPr lang="en-US" dirty="0"/>
              <a:t> </a:t>
            </a:r>
            <a:r>
              <a:rPr lang="en-US" dirty="0" err="1"/>
              <a:t>lưu</a:t>
            </a:r>
            <a:r>
              <a:rPr lang="en-US" dirty="0"/>
              <a:t> </a:t>
            </a:r>
            <a:r>
              <a:rPr lang="en-US" dirty="0" err="1"/>
              <a:t>luyến</a:t>
            </a:r>
            <a:r>
              <a:rPr lang="en-US" dirty="0"/>
              <a:t> </a:t>
            </a:r>
            <a:r>
              <a:rPr lang="en-US" dirty="0" err="1"/>
              <a:t>nhớ</a:t>
            </a:r>
            <a:r>
              <a:rPr lang="en-US" dirty="0"/>
              <a:t> </a:t>
            </a:r>
            <a:r>
              <a:rPr lang="en-US" dirty="0" err="1"/>
              <a:t>gia</a:t>
            </a:r>
            <a:r>
              <a:rPr lang="en-US" dirty="0"/>
              <a:t> </a:t>
            </a:r>
            <a:r>
              <a:rPr lang="en-US" dirty="0" err="1"/>
              <a:t>đình</a:t>
            </a:r>
            <a:r>
              <a:rPr lang="en-US" dirty="0"/>
              <a:t>. </a:t>
            </a:r>
            <a:r>
              <a:rPr lang="en-US" dirty="0" err="1"/>
              <a:t>Thậm</a:t>
            </a:r>
            <a:r>
              <a:rPr lang="en-US" dirty="0"/>
              <a:t> </a:t>
            </a:r>
            <a:r>
              <a:rPr lang="en-US" dirty="0" err="1"/>
              <a:t>chí</a:t>
            </a:r>
            <a:r>
              <a:rPr lang="en-US" dirty="0"/>
              <a:t> </a:t>
            </a:r>
            <a:r>
              <a:rPr lang="en-US" dirty="0" err="1"/>
              <a:t>cháu</a:t>
            </a:r>
            <a:r>
              <a:rPr lang="en-US" dirty="0"/>
              <a:t> </a:t>
            </a:r>
            <a:r>
              <a:rPr lang="en-US" dirty="0" err="1"/>
              <a:t>sợ</a:t>
            </a:r>
            <a:r>
              <a:rPr lang="en-US" dirty="0"/>
              <a:t> </a:t>
            </a:r>
            <a:r>
              <a:rPr lang="en-US" dirty="0" err="1"/>
              <a:t>hãi</a:t>
            </a:r>
            <a:r>
              <a:rPr lang="en-US" dirty="0"/>
              <a:t> </a:t>
            </a:r>
            <a:r>
              <a:rPr lang="en-US" dirty="0" err="1"/>
              <a:t>khóc</a:t>
            </a:r>
            <a:r>
              <a:rPr lang="en-US" dirty="0"/>
              <a:t> </a:t>
            </a:r>
            <a:r>
              <a:rPr lang="en-US" dirty="0" err="1"/>
              <a:t>lóc</a:t>
            </a:r>
            <a:r>
              <a:rPr lang="en-US" dirty="0"/>
              <a:t> </a:t>
            </a:r>
            <a:r>
              <a:rPr lang="en-US" dirty="0" err="1"/>
              <a:t>lâu</a:t>
            </a:r>
            <a:r>
              <a:rPr lang="en-US" dirty="0"/>
              <a:t> </a:t>
            </a:r>
            <a:r>
              <a:rPr lang="en-US" dirty="0" err="1"/>
              <a:t>mới</a:t>
            </a:r>
            <a:r>
              <a:rPr lang="en-US" dirty="0"/>
              <a:t> </a:t>
            </a:r>
            <a:r>
              <a:rPr lang="en-US" dirty="0" err="1"/>
              <a:t>quen</a:t>
            </a:r>
            <a:r>
              <a:rPr lang="en-US" dirty="0"/>
              <a:t>. </a:t>
            </a:r>
            <a:r>
              <a:rPr lang="en-US" dirty="0" err="1"/>
              <a:t>Vì</a:t>
            </a:r>
            <a:r>
              <a:rPr lang="en-US" dirty="0"/>
              <a:t> </a:t>
            </a:r>
            <a:r>
              <a:rPr lang="en-US" dirty="0" err="1"/>
              <a:t>tuổi</a:t>
            </a:r>
            <a:r>
              <a:rPr lang="en-US" dirty="0"/>
              <a:t> </a:t>
            </a:r>
            <a:r>
              <a:rPr lang="en-US" dirty="0" err="1"/>
              <a:t>này</a:t>
            </a:r>
            <a:r>
              <a:rPr lang="en-US" dirty="0"/>
              <a:t> </a:t>
            </a:r>
            <a:r>
              <a:rPr lang="en-US" dirty="0" err="1"/>
              <a:t>trẻ</a:t>
            </a:r>
            <a:r>
              <a:rPr lang="en-US" dirty="0"/>
              <a:t> </a:t>
            </a:r>
            <a:r>
              <a:rPr lang="en-US" dirty="0" err="1"/>
              <a:t>còn</a:t>
            </a:r>
            <a:r>
              <a:rPr lang="en-US" dirty="0"/>
              <a:t> </a:t>
            </a:r>
            <a:r>
              <a:rPr lang="en-US" dirty="0" err="1"/>
              <a:t>rất</a:t>
            </a:r>
            <a:r>
              <a:rPr lang="en-US" dirty="0"/>
              <a:t> </a:t>
            </a:r>
            <a:r>
              <a:rPr lang="en-US" dirty="0" err="1"/>
              <a:t>bé</a:t>
            </a:r>
            <a:r>
              <a:rPr lang="en-US" dirty="0"/>
              <a:t> </a:t>
            </a:r>
            <a:r>
              <a:rPr lang="en-US" dirty="0" err="1"/>
              <a:t>sống</a:t>
            </a:r>
            <a:r>
              <a:rPr lang="en-US" dirty="0"/>
              <a:t> </a:t>
            </a:r>
            <a:r>
              <a:rPr lang="en-US" dirty="0" err="1"/>
              <a:t>nhiều</a:t>
            </a:r>
            <a:r>
              <a:rPr lang="en-US" dirty="0"/>
              <a:t> </a:t>
            </a:r>
            <a:r>
              <a:rPr lang="en-US" dirty="0" err="1"/>
              <a:t>về</a:t>
            </a:r>
            <a:r>
              <a:rPr lang="en-US" dirty="0"/>
              <a:t> </a:t>
            </a:r>
            <a:r>
              <a:rPr lang="en-US" dirty="0" err="1"/>
              <a:t>tình</a:t>
            </a:r>
            <a:r>
              <a:rPr lang="en-US" dirty="0"/>
              <a:t> </a:t>
            </a:r>
            <a:r>
              <a:rPr lang="en-US" dirty="0" err="1"/>
              <a:t>cảm</a:t>
            </a:r>
            <a:r>
              <a:rPr lang="en-US" dirty="0"/>
              <a:t> </a:t>
            </a:r>
            <a:r>
              <a:rPr lang="en-US" dirty="0" err="1"/>
              <a:t>nên</a:t>
            </a:r>
            <a:r>
              <a:rPr lang="en-US" dirty="0"/>
              <a:t> </a:t>
            </a:r>
            <a:r>
              <a:rPr lang="en-US" dirty="0" err="1"/>
              <a:t>rất</a:t>
            </a:r>
            <a:r>
              <a:rPr lang="en-US" dirty="0"/>
              <a:t> </a:t>
            </a:r>
            <a:r>
              <a:rPr lang="en-US" dirty="0" err="1"/>
              <a:t>cần</a:t>
            </a:r>
            <a:r>
              <a:rPr lang="en-US" dirty="0"/>
              <a:t> </a:t>
            </a:r>
            <a:r>
              <a:rPr lang="en-US" dirty="0" err="1"/>
              <a:t>sự</a:t>
            </a:r>
            <a:r>
              <a:rPr lang="en-US" dirty="0"/>
              <a:t> </a:t>
            </a:r>
            <a:r>
              <a:rPr lang="en-US" dirty="0" err="1"/>
              <a:t>âu</a:t>
            </a:r>
            <a:r>
              <a:rPr lang="en-US" dirty="0"/>
              <a:t> </a:t>
            </a:r>
            <a:r>
              <a:rPr lang="en-US" dirty="0" err="1"/>
              <a:t>yếm</a:t>
            </a:r>
            <a:r>
              <a:rPr lang="en-US" dirty="0"/>
              <a:t> </a:t>
            </a:r>
            <a:r>
              <a:rPr lang="en-US" dirty="0" err="1"/>
              <a:t>nhẹ</a:t>
            </a:r>
            <a:r>
              <a:rPr lang="en-US" dirty="0"/>
              <a:t> </a:t>
            </a:r>
            <a:r>
              <a:rPr lang="en-US" dirty="0" err="1"/>
              <a:t>nhàng</a:t>
            </a:r>
            <a:r>
              <a:rPr lang="en-US" dirty="0"/>
              <a:t> </a:t>
            </a:r>
            <a:r>
              <a:rPr lang="en-US" dirty="0" err="1"/>
              <a:t>bên</a:t>
            </a:r>
            <a:r>
              <a:rPr lang="en-US" dirty="0"/>
              <a:t> </a:t>
            </a:r>
            <a:r>
              <a:rPr lang="en-US" dirty="0" err="1"/>
              <a:t>cạnh</a:t>
            </a:r>
            <a:r>
              <a:rPr lang="en-US" dirty="0"/>
              <a:t> </a:t>
            </a:r>
            <a:r>
              <a:rPr lang="en-US" dirty="0" err="1"/>
              <a:t>của</a:t>
            </a:r>
            <a:r>
              <a:rPr lang="en-US" dirty="0"/>
              <a:t> </a:t>
            </a:r>
            <a:r>
              <a:rPr lang="en-US" dirty="0" err="1"/>
              <a:t>cô</a:t>
            </a:r>
            <a:r>
              <a:rPr lang="en-US" dirty="0"/>
              <a:t> </a:t>
            </a:r>
            <a:r>
              <a:rPr lang="en-US" dirty="0" err="1"/>
              <a:t>giáo</a:t>
            </a:r>
            <a:r>
              <a:rPr lang="en-US" dirty="0"/>
              <a:t> </a:t>
            </a:r>
            <a:r>
              <a:rPr lang="en-US" dirty="0" err="1"/>
              <a:t>nhất</a:t>
            </a:r>
            <a:r>
              <a:rPr lang="en-US" dirty="0"/>
              <a:t> </a:t>
            </a:r>
            <a:r>
              <a:rPr lang="en-US" dirty="0" err="1"/>
              <a:t>là</a:t>
            </a:r>
            <a:r>
              <a:rPr lang="en-US" dirty="0"/>
              <a:t> </a:t>
            </a:r>
            <a:r>
              <a:rPr lang="en-US" dirty="0" err="1"/>
              <a:t>những</a:t>
            </a:r>
            <a:r>
              <a:rPr lang="en-US" dirty="0"/>
              <a:t> </a:t>
            </a:r>
            <a:r>
              <a:rPr lang="en-US" dirty="0" err="1"/>
              <a:t>ngày</a:t>
            </a:r>
            <a:r>
              <a:rPr lang="en-US" dirty="0"/>
              <a:t> </a:t>
            </a:r>
            <a:r>
              <a:rPr lang="en-US" dirty="0" err="1"/>
              <a:t>đầu</a:t>
            </a:r>
            <a:r>
              <a:rPr lang="en-US" dirty="0"/>
              <a:t> </a:t>
            </a:r>
            <a:r>
              <a:rPr lang="en-US" dirty="0" err="1"/>
              <a:t>tiên</a:t>
            </a:r>
            <a:r>
              <a:rPr lang="en-US" dirty="0"/>
              <a:t> </a:t>
            </a:r>
            <a:r>
              <a:rPr lang="en-US" dirty="0" err="1"/>
              <a:t>trẻ</a:t>
            </a:r>
            <a:r>
              <a:rPr lang="en-US" dirty="0"/>
              <a:t> </a:t>
            </a:r>
            <a:r>
              <a:rPr lang="en-US" dirty="0" err="1"/>
              <a:t>mới</a:t>
            </a:r>
            <a:r>
              <a:rPr lang="en-US" dirty="0"/>
              <a:t> </a:t>
            </a:r>
            <a:r>
              <a:rPr lang="en-US" dirty="0" err="1"/>
              <a:t>nhập</a:t>
            </a:r>
            <a:r>
              <a:rPr lang="en-US" dirty="0"/>
              <a:t> </a:t>
            </a:r>
            <a:r>
              <a:rPr lang="en-US" dirty="0" err="1"/>
              <a:t>lớp</a:t>
            </a:r>
            <a:r>
              <a:rPr lang="en-US" dirty="0"/>
              <a:t> </a:t>
            </a:r>
            <a:r>
              <a:rPr lang="en-US" dirty="0" err="1"/>
              <a:t>cô</a:t>
            </a:r>
            <a:r>
              <a:rPr lang="en-US" dirty="0"/>
              <a:t> </a:t>
            </a:r>
            <a:r>
              <a:rPr lang="en-US" dirty="0" err="1"/>
              <a:t>phải</a:t>
            </a:r>
            <a:r>
              <a:rPr lang="en-US" dirty="0"/>
              <a:t> </a:t>
            </a:r>
            <a:r>
              <a:rPr lang="en-US" dirty="0" err="1"/>
              <a:t>là</a:t>
            </a:r>
            <a:r>
              <a:rPr lang="en-US" dirty="0"/>
              <a:t> </a:t>
            </a:r>
            <a:r>
              <a:rPr lang="en-US" dirty="0" err="1"/>
              <a:t>sao</a:t>
            </a:r>
            <a:r>
              <a:rPr lang="en-US" dirty="0"/>
              <a:t> </a:t>
            </a:r>
            <a:r>
              <a:rPr lang="en-US" dirty="0" err="1"/>
              <a:t>để</a:t>
            </a:r>
            <a:r>
              <a:rPr lang="en-US" dirty="0"/>
              <a:t> </a:t>
            </a:r>
            <a:r>
              <a:rPr lang="en-US" dirty="0" err="1"/>
              <a:t>trẻ</a:t>
            </a:r>
            <a:r>
              <a:rPr lang="en-US" dirty="0"/>
              <a:t> </a:t>
            </a:r>
            <a:r>
              <a:rPr lang="en-US" dirty="0" err="1"/>
              <a:t>có</a:t>
            </a:r>
            <a:r>
              <a:rPr lang="en-US" dirty="0"/>
              <a:t> </a:t>
            </a:r>
            <a:r>
              <a:rPr lang="en-US" dirty="0" err="1"/>
              <a:t>thể</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nguồn</a:t>
            </a:r>
            <a:r>
              <a:rPr lang="en-US" dirty="0"/>
              <a:t> </a:t>
            </a:r>
            <a:r>
              <a:rPr lang="en-US" dirty="0" err="1"/>
              <a:t>hạnh</a:t>
            </a:r>
            <a:r>
              <a:rPr lang="en-US" dirty="0"/>
              <a:t> </a:t>
            </a:r>
            <a:r>
              <a:rPr lang="en-US" dirty="0" err="1"/>
              <a:t>phúc</a:t>
            </a:r>
            <a:r>
              <a:rPr lang="en-US" dirty="0"/>
              <a:t>, an </a:t>
            </a:r>
            <a:r>
              <a:rPr lang="en-US" dirty="0" err="1"/>
              <a:t>toàn</a:t>
            </a:r>
            <a:r>
              <a:rPr lang="en-US" dirty="0"/>
              <a:t>, </a:t>
            </a:r>
            <a:r>
              <a:rPr lang="en-US" dirty="0" err="1"/>
              <a:t>Tình</a:t>
            </a:r>
            <a:r>
              <a:rPr lang="en-US" dirty="0"/>
              <a:t> </a:t>
            </a:r>
            <a:r>
              <a:rPr lang="en-US" dirty="0" err="1"/>
              <a:t>cảm</a:t>
            </a:r>
            <a:r>
              <a:rPr lang="en-US" dirty="0"/>
              <a:t> </a:t>
            </a:r>
            <a:r>
              <a:rPr lang="en-US" dirty="0" err="1"/>
              <a:t>của</a:t>
            </a:r>
            <a:r>
              <a:rPr lang="en-US" dirty="0"/>
              <a:t> </a:t>
            </a:r>
            <a:r>
              <a:rPr lang="en-US" dirty="0" err="1"/>
              <a:t>cô</a:t>
            </a:r>
            <a:r>
              <a:rPr lang="en-US" dirty="0"/>
              <a:t> </a:t>
            </a:r>
            <a:r>
              <a:rPr lang="en-US" dirty="0" err="1"/>
              <a:t>đối</a:t>
            </a:r>
            <a:r>
              <a:rPr lang="en-US" dirty="0"/>
              <a:t> </a:t>
            </a:r>
            <a:r>
              <a:rPr lang="en-US" dirty="0" err="1"/>
              <a:t>với</a:t>
            </a:r>
            <a:r>
              <a:rPr lang="en-US" dirty="0"/>
              <a:t> </a:t>
            </a:r>
            <a:r>
              <a:rPr lang="en-US" dirty="0" err="1"/>
              <a:t>trẻ</a:t>
            </a:r>
            <a:r>
              <a:rPr lang="en-US" dirty="0"/>
              <a:t> </a:t>
            </a:r>
            <a:r>
              <a:rPr lang="en-US" dirty="0" err="1"/>
              <a:t>giàu</a:t>
            </a:r>
            <a:r>
              <a:rPr lang="en-US" dirty="0"/>
              <a:t> </a:t>
            </a:r>
            <a:r>
              <a:rPr lang="en-US" dirty="0" err="1"/>
              <a:t>cảm</a:t>
            </a:r>
            <a:r>
              <a:rPr lang="en-US" dirty="0"/>
              <a:t> </a:t>
            </a:r>
            <a:r>
              <a:rPr lang="en-US" dirty="0" err="1"/>
              <a:t>xúc</a:t>
            </a:r>
            <a:r>
              <a:rPr lang="en-US" dirty="0"/>
              <a:t> </a:t>
            </a:r>
            <a:r>
              <a:rPr lang="en-US" dirty="0" err="1"/>
              <a:t>thân</a:t>
            </a:r>
            <a:r>
              <a:rPr lang="en-US" dirty="0"/>
              <a:t> </a:t>
            </a:r>
            <a:r>
              <a:rPr lang="en-US" dirty="0" err="1"/>
              <a:t>thiết</a:t>
            </a:r>
            <a:r>
              <a:rPr lang="en-US" dirty="0"/>
              <a:t> </a:t>
            </a:r>
            <a:r>
              <a:rPr lang="en-US" dirty="0" err="1"/>
              <a:t>yêu</a:t>
            </a:r>
            <a:r>
              <a:rPr lang="en-US" dirty="0"/>
              <a:t> </a:t>
            </a:r>
            <a:r>
              <a:rPr lang="en-US" dirty="0" err="1"/>
              <a:t>thương</a:t>
            </a:r>
            <a:r>
              <a:rPr lang="en-US" dirty="0"/>
              <a:t> </a:t>
            </a:r>
            <a:r>
              <a:rPr lang="en-US" dirty="0" err="1"/>
              <a:t>như</a:t>
            </a:r>
            <a:r>
              <a:rPr lang="en-US" dirty="0"/>
              <a:t> </a:t>
            </a:r>
            <a:r>
              <a:rPr lang="en-US" dirty="0" err="1"/>
              <a:t>quan</a:t>
            </a:r>
            <a:r>
              <a:rPr lang="en-US" dirty="0"/>
              <a:t> </a:t>
            </a:r>
            <a:r>
              <a:rPr lang="en-US" dirty="0" err="1"/>
              <a:t>hệ</a:t>
            </a:r>
            <a:r>
              <a:rPr lang="en-US" dirty="0"/>
              <a:t> </a:t>
            </a:r>
            <a:r>
              <a:rPr lang="en-US" dirty="0" err="1"/>
              <a:t>mẹ</a:t>
            </a:r>
            <a:r>
              <a:rPr lang="en-US" dirty="0"/>
              <a:t> </a:t>
            </a:r>
            <a:r>
              <a:rPr lang="en-US" dirty="0" smtClean="0"/>
              <a:t>con </a:t>
            </a:r>
            <a:r>
              <a:rPr lang="en-US" dirty="0" err="1" smtClean="0"/>
              <a:t>thi</a:t>
            </a:r>
            <a:r>
              <a:rPr lang="en-US" dirty="0" smtClean="0"/>
              <a:t>̀ </a:t>
            </a:r>
            <a:r>
              <a:rPr lang="en-US" dirty="0" err="1" smtClean="0"/>
              <a:t>tre</a:t>
            </a:r>
            <a:r>
              <a:rPr lang="en-US" dirty="0" smtClean="0"/>
              <a:t>̉ </a:t>
            </a:r>
            <a:r>
              <a:rPr lang="en-US" dirty="0" err="1" smtClean="0"/>
              <a:t>nhanh</a:t>
            </a:r>
            <a:r>
              <a:rPr lang="en-US" dirty="0" smtClean="0"/>
              <a:t> </a:t>
            </a:r>
            <a:r>
              <a:rPr lang="en-US" dirty="0" err="1" smtClean="0"/>
              <a:t>ngoan</a:t>
            </a:r>
            <a:r>
              <a:rPr lang="en-US" dirty="0" smtClean="0"/>
              <a:t> </a:t>
            </a:r>
            <a:r>
              <a:rPr lang="en-US" dirty="0" err="1" smtClean="0"/>
              <a:t>va</a:t>
            </a:r>
            <a:r>
              <a:rPr lang="en-US" dirty="0" smtClean="0"/>
              <a:t>̀ </a:t>
            </a:r>
            <a:r>
              <a:rPr lang="en-US" dirty="0" err="1" smtClean="0"/>
              <a:t>nhanh</a:t>
            </a:r>
            <a:r>
              <a:rPr lang="en-US" dirty="0" smtClean="0"/>
              <a:t> </a:t>
            </a:r>
            <a:r>
              <a:rPr lang="en-US" dirty="0" err="1" smtClean="0"/>
              <a:t>vào</a:t>
            </a:r>
            <a:r>
              <a:rPr lang="en-US" dirty="0" smtClean="0"/>
              <a:t> </a:t>
            </a:r>
            <a:r>
              <a:rPr lang="en-US" dirty="0" err="1" smtClean="0"/>
              <a:t>nếp</a:t>
            </a:r>
            <a:r>
              <a:rPr lang="en-US" dirty="0" smtClean="0"/>
              <a:t>.</a:t>
            </a:r>
            <a:endParaRPr lang="en-US" dirty="0"/>
          </a:p>
        </p:txBody>
      </p:sp>
    </p:spTree>
    <p:extLst>
      <p:ext uri="{BB962C8B-B14F-4D97-AF65-F5344CB8AC3E}">
        <p14:creationId xmlns:p14="http://schemas.microsoft.com/office/powerpoint/2010/main" val="326123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2613</TotalTime>
  <Words>2168</Words>
  <Application>Microsoft Office PowerPoint</Application>
  <PresentationFormat>Widescreen</PresentationFormat>
  <Paragraphs>121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.VnTime</vt:lpstr>
      <vt:lpstr>Arial</vt:lpstr>
      <vt:lpstr>Calibri</vt:lpstr>
      <vt:lpstr>Calibri Light</vt:lpstr>
      <vt:lpstr>Segoe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Example-Laptop</dc:creator>
  <cp:lastModifiedBy>Phong1T1</cp:lastModifiedBy>
  <cp:revision>93</cp:revision>
  <dcterms:created xsi:type="dcterms:W3CDTF">2020-11-06T16:22:50Z</dcterms:created>
  <dcterms:modified xsi:type="dcterms:W3CDTF">2020-11-11T05:51:15Z</dcterms:modified>
</cp:coreProperties>
</file>