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62" autoAdjust="0"/>
    <p:restoredTop sz="94660"/>
  </p:normalViewPr>
  <p:slideViewPr>
    <p:cSldViewPr snapToGrid="0">
      <p:cViewPr varScale="1">
        <p:scale>
          <a:sx n="72" d="100"/>
          <a:sy n="72" d="100"/>
        </p:scale>
        <p:origin x="60"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20B19A-ED4E-4829-9412-92289F069B56}" type="datetimeFigureOut">
              <a:rPr lang="en-US" smtClean="0"/>
              <a:t>13/4/2020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ABE2CD-3668-4AF1-BC11-9E25B29B5C02}" type="slidenum">
              <a:rPr lang="en-US" smtClean="0"/>
              <a:t>‹#›</a:t>
            </a:fld>
            <a:endParaRPr lang="en-US"/>
          </a:p>
        </p:txBody>
      </p:sp>
    </p:spTree>
    <p:extLst>
      <p:ext uri="{BB962C8B-B14F-4D97-AF65-F5344CB8AC3E}">
        <p14:creationId xmlns:p14="http://schemas.microsoft.com/office/powerpoint/2010/main" val="2320584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53278-EC96-46AC-8E87-43DE16A33AC8}" type="slidenum">
              <a:rPr lang="en-US" smtClean="0"/>
              <a:t>11</a:t>
            </a:fld>
            <a:endParaRPr lang="en-US"/>
          </a:p>
        </p:txBody>
      </p:sp>
    </p:spTree>
    <p:extLst>
      <p:ext uri="{BB962C8B-B14F-4D97-AF65-F5344CB8AC3E}">
        <p14:creationId xmlns:p14="http://schemas.microsoft.com/office/powerpoint/2010/main" val="3717076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F53278-EC96-46AC-8E87-43DE16A33AC8}" type="slidenum">
              <a:rPr lang="en-US" smtClean="0"/>
              <a:t>12</a:t>
            </a:fld>
            <a:endParaRPr lang="en-US"/>
          </a:p>
        </p:txBody>
      </p:sp>
    </p:spTree>
    <p:extLst>
      <p:ext uri="{BB962C8B-B14F-4D97-AF65-F5344CB8AC3E}">
        <p14:creationId xmlns:p14="http://schemas.microsoft.com/office/powerpoint/2010/main" val="246476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BC05B4-D877-4A39-8D54-4BFB601323A2}" type="datetimeFigureOut">
              <a:rPr lang="en-US" smtClean="0"/>
              <a:t>13/4/2020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1998554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BC05B4-D877-4A39-8D54-4BFB601323A2}" type="datetimeFigureOut">
              <a:rPr lang="en-US" smtClean="0"/>
              <a:t>13/4/2020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471354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BC05B4-D877-4A39-8D54-4BFB601323A2}" type="datetimeFigureOut">
              <a:rPr lang="en-US" smtClean="0"/>
              <a:t>13/4/2020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1922399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BC05B4-D877-4A39-8D54-4BFB601323A2}" type="datetimeFigureOut">
              <a:rPr lang="en-US" smtClean="0"/>
              <a:t>13/4/2020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1951377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BC05B4-D877-4A39-8D54-4BFB601323A2}" type="datetimeFigureOut">
              <a:rPr lang="en-US" smtClean="0"/>
              <a:t>13/4/2020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4136613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BC05B4-D877-4A39-8D54-4BFB601323A2}" type="datetimeFigureOut">
              <a:rPr lang="en-US" smtClean="0"/>
              <a:t>13/4/2020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855828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BC05B4-D877-4A39-8D54-4BFB601323A2}" type="datetimeFigureOut">
              <a:rPr lang="en-US" smtClean="0"/>
              <a:t>13/4/2020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4104681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BC05B4-D877-4A39-8D54-4BFB601323A2}" type="datetimeFigureOut">
              <a:rPr lang="en-US" smtClean="0"/>
              <a:t>13/4/2020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149158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C05B4-D877-4A39-8D54-4BFB601323A2}" type="datetimeFigureOut">
              <a:rPr lang="en-US" smtClean="0"/>
              <a:t>13/4/2020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3674539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BC05B4-D877-4A39-8D54-4BFB601323A2}" type="datetimeFigureOut">
              <a:rPr lang="en-US" smtClean="0"/>
              <a:t>13/4/2020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1611823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BC05B4-D877-4A39-8D54-4BFB601323A2}" type="datetimeFigureOut">
              <a:rPr lang="en-US" smtClean="0"/>
              <a:t>13/4/2020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1093123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BC05B4-D877-4A39-8D54-4BFB601323A2}" type="datetimeFigureOut">
              <a:rPr lang="en-US" smtClean="0"/>
              <a:t>13/4/2020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59CB8-C046-4232-8F28-CD2734514B5C}" type="slidenum">
              <a:rPr lang="en-US" smtClean="0"/>
              <a:t>‹#›</a:t>
            </a:fld>
            <a:endParaRPr lang="en-US"/>
          </a:p>
        </p:txBody>
      </p:sp>
    </p:spTree>
    <p:extLst>
      <p:ext uri="{BB962C8B-B14F-4D97-AF65-F5344CB8AC3E}">
        <p14:creationId xmlns:p14="http://schemas.microsoft.com/office/powerpoint/2010/main" val="3007195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ma"/><Relationship Id="rId7" Type="http://schemas.openxmlformats.org/officeDocument/2006/relationships/image" Target="../media/image3.png"/><Relationship Id="rId2" Type="http://schemas.microsoft.com/office/2007/relationships/media" Target="../media/media1.wma"/><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image" Target="../media/image1.jp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10.wma"/><Relationship Id="rId2" Type="http://schemas.microsoft.com/office/2007/relationships/media" Target="../media/media10.wma"/><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ma"/><Relationship Id="rId7" Type="http://schemas.openxmlformats.org/officeDocument/2006/relationships/image" Target="../media/image3.png"/><Relationship Id="rId2" Type="http://schemas.microsoft.com/office/2007/relationships/media" Target="../media/media11.wma"/><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ma"/><Relationship Id="rId7" Type="http://schemas.openxmlformats.org/officeDocument/2006/relationships/image" Target="../media/image3.png"/><Relationship Id="rId2" Type="http://schemas.microsoft.com/office/2007/relationships/media" Target="../media/media12.wma"/><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ma"/><Relationship Id="rId2" Type="http://schemas.microsoft.com/office/2007/relationships/media" Target="../media/media13.wma"/><Relationship Id="rId1" Type="http://schemas.openxmlformats.org/officeDocument/2006/relationships/tags" Target="../tags/tag13.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3.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audio" Target="../media/media15.wma"/><Relationship Id="rId2" Type="http://schemas.microsoft.com/office/2007/relationships/media" Target="../media/media15.wma"/><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ma"/><Relationship Id="rId2" Type="http://schemas.microsoft.com/office/2007/relationships/media" Target="../media/media16.wma"/><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ma"/><Relationship Id="rId2" Type="http://schemas.microsoft.com/office/2007/relationships/media" Target="../media/media17.wma"/><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ma"/><Relationship Id="rId2" Type="http://schemas.microsoft.com/office/2007/relationships/media" Target="../media/media18.wma"/><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ma"/><Relationship Id="rId2" Type="http://schemas.microsoft.com/office/2007/relationships/media" Target="../media/media19.wma"/><Relationship Id="rId1" Type="http://schemas.openxmlformats.org/officeDocument/2006/relationships/tags" Target="../tags/tag18.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wma"/><Relationship Id="rId2" Type="http://schemas.microsoft.com/office/2007/relationships/media" Target="../media/media2.wm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wma"/><Relationship Id="rId7" Type="http://schemas.openxmlformats.org/officeDocument/2006/relationships/image" Target="../media/image3.png"/><Relationship Id="rId2" Type="http://schemas.microsoft.com/office/2007/relationships/media" Target="../media/media20.wma"/><Relationship Id="rId1" Type="http://schemas.openxmlformats.org/officeDocument/2006/relationships/tags" Target="../tags/tag19.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21.wma"/><Relationship Id="rId7" Type="http://schemas.openxmlformats.org/officeDocument/2006/relationships/image" Target="../media/image25.png"/><Relationship Id="rId2" Type="http://schemas.microsoft.com/office/2007/relationships/media" Target="../media/media21.wma"/><Relationship Id="rId1" Type="http://schemas.openxmlformats.org/officeDocument/2006/relationships/tags" Target="../tags/tag20.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2.wma"/><Relationship Id="rId7" Type="http://schemas.openxmlformats.org/officeDocument/2006/relationships/image" Target="../media/image27.png"/><Relationship Id="rId2" Type="http://schemas.microsoft.com/office/2007/relationships/media" Target="../media/media22.wma"/><Relationship Id="rId1" Type="http://schemas.openxmlformats.org/officeDocument/2006/relationships/tags" Target="../tags/tag21.xml"/><Relationship Id="rId6" Type="http://schemas.openxmlformats.org/officeDocument/2006/relationships/image" Target="../media/image14.png"/><Relationship Id="rId5" Type="http://schemas.openxmlformats.org/officeDocument/2006/relationships/image" Target="../media/image21.jpe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3.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3.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audio" Target="../media/media3.wma"/><Relationship Id="rId2" Type="http://schemas.microsoft.com/office/2007/relationships/media" Target="../media/media3.wm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ma"/><Relationship Id="rId2" Type="http://schemas.microsoft.com/office/2007/relationships/media" Target="../media/media4.wm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ma"/><Relationship Id="rId2" Type="http://schemas.microsoft.com/office/2007/relationships/media" Target="../media/media5.wm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ma"/><Relationship Id="rId2" Type="http://schemas.microsoft.com/office/2007/relationships/media" Target="../media/media6.wm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ma"/><Relationship Id="rId2" Type="http://schemas.microsoft.com/office/2007/relationships/media" Target="../media/media7.wm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ma"/><Relationship Id="rId2" Type="http://schemas.microsoft.com/office/2007/relationships/media" Target="../media/media8.wma"/><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ma"/><Relationship Id="rId2" Type="http://schemas.microsoft.com/office/2007/relationships/media" Target="../media/media9.wma"/><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rot="5400000">
            <a:off x="2678080" y="-2678080"/>
            <a:ext cx="6835840" cy="12192000"/>
          </a:xfrm>
        </p:spPr>
      </p:pic>
      <p:pic>
        <p:nvPicPr>
          <p:cNvPr id="1026" name="Picture 2" descr="logo hoa s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4282" y="932766"/>
            <a:ext cx="3058171" cy="177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305318" y="409545"/>
            <a:ext cx="7482626" cy="523220"/>
          </a:xfrm>
          <a:prstGeom prst="rect">
            <a:avLst/>
          </a:prstGeom>
          <a:noFill/>
        </p:spPr>
        <p:txBody>
          <a:bodyPr wrap="square" lIns="91440" tIns="45720" rIns="91440" bIns="45720">
            <a:spAutoFit/>
          </a:bodyPr>
          <a:lstStyle/>
          <a:p>
            <a:pPr algn="ctr"/>
            <a:r>
              <a:rPr lang="en-US" sz="2800" b="1" cap="none" spc="0" smtClean="0">
                <a:ln w="22225">
                  <a:solidFill>
                    <a:schemeClr val="accent2"/>
                  </a:solidFill>
                  <a:prstDash val="solid"/>
                </a:ln>
                <a:solidFill>
                  <a:schemeClr val="accent2">
                    <a:lumMod val="40000"/>
                    <a:lumOff val="60000"/>
                  </a:schemeClr>
                </a:solidFill>
                <a:effectLst/>
              </a:rPr>
              <a:t>TR</a:t>
            </a:r>
            <a:r>
              <a:rPr lang="vi-VN" sz="2800" b="1" cap="none" spc="0" smtClean="0">
                <a:ln w="22225">
                  <a:solidFill>
                    <a:schemeClr val="accent2"/>
                  </a:solidFill>
                  <a:prstDash val="solid"/>
                </a:ln>
                <a:solidFill>
                  <a:schemeClr val="accent2">
                    <a:lumMod val="40000"/>
                    <a:lumOff val="60000"/>
                  </a:schemeClr>
                </a:solidFill>
                <a:effectLst/>
              </a:rPr>
              <a:t>ƯỜNG</a:t>
            </a:r>
            <a:r>
              <a:rPr lang="en-US" sz="2800" b="1" cap="none" spc="0" smtClean="0">
                <a:ln w="22225">
                  <a:solidFill>
                    <a:schemeClr val="accent2"/>
                  </a:solidFill>
                  <a:prstDash val="solid"/>
                </a:ln>
                <a:solidFill>
                  <a:schemeClr val="accent2">
                    <a:lumMod val="40000"/>
                    <a:lumOff val="60000"/>
                  </a:schemeClr>
                </a:solidFill>
                <a:effectLst/>
              </a:rPr>
              <a:t> MẦM NON HOA SEN</a:t>
            </a:r>
            <a:endParaRPr lang="en-US" sz="2800" b="1" cap="none" spc="0">
              <a:ln w="22225">
                <a:solidFill>
                  <a:schemeClr val="accent2"/>
                </a:solidFill>
                <a:prstDash val="solid"/>
              </a:ln>
              <a:solidFill>
                <a:schemeClr val="accent2">
                  <a:lumMod val="40000"/>
                  <a:lumOff val="60000"/>
                </a:schemeClr>
              </a:solidFill>
              <a:effectLst/>
            </a:endParaRPr>
          </a:p>
        </p:txBody>
      </p:sp>
      <p:sp>
        <p:nvSpPr>
          <p:cNvPr id="10" name="Rectangle 9"/>
          <p:cNvSpPr/>
          <p:nvPr/>
        </p:nvSpPr>
        <p:spPr>
          <a:xfrm>
            <a:off x="1701307" y="2822862"/>
            <a:ext cx="8690647" cy="769441"/>
          </a:xfrm>
          <a:prstGeom prst="rect">
            <a:avLst/>
          </a:prstGeom>
          <a:noFill/>
        </p:spPr>
        <p:txBody>
          <a:bodyPr wrap="square" lIns="91440" tIns="45720" rIns="91440" bIns="45720">
            <a:spAutoFit/>
          </a:bodyPr>
          <a:lstStyle/>
          <a:p>
            <a:pPr algn="ctr"/>
            <a:r>
              <a:rPr lang="en-US" sz="4000" b="1" cap="none" spc="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GIÁO ÁN: LÀM QUEN VĂN H</a:t>
            </a:r>
            <a:r>
              <a:rPr lang="en-US" sz="4400" b="1" cap="none" spc="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Ọ</a:t>
            </a:r>
            <a:r>
              <a:rPr lang="en-US" sz="4000" b="1" cap="none" spc="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t>
            </a:r>
            <a:endParaRPr lang="en-US" sz="40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1" name="Rectangle 10"/>
          <p:cNvSpPr/>
          <p:nvPr/>
        </p:nvSpPr>
        <p:spPr>
          <a:xfrm>
            <a:off x="1805463" y="3590400"/>
            <a:ext cx="8815808"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smtClean="0">
                <a:ln/>
                <a:solidFill>
                  <a:schemeClr val="accent3"/>
                </a:solidFill>
                <a:effectLst/>
              </a:rPr>
              <a:t>Lĩnh vực: Phát triển ngôn ngữ</a:t>
            </a:r>
            <a:endParaRPr lang="en-US" sz="3600" b="1" cap="none" spc="0">
              <a:ln/>
              <a:solidFill>
                <a:schemeClr val="accent3"/>
              </a:solidFill>
              <a:effectLst/>
            </a:endParaRPr>
          </a:p>
        </p:txBody>
      </p:sp>
      <p:sp>
        <p:nvSpPr>
          <p:cNvPr id="12" name="Rectangle 11"/>
          <p:cNvSpPr/>
          <p:nvPr/>
        </p:nvSpPr>
        <p:spPr>
          <a:xfrm>
            <a:off x="2143278" y="4440244"/>
            <a:ext cx="8140177" cy="523220"/>
          </a:xfrm>
          <a:prstGeom prst="rect">
            <a:avLst/>
          </a:prstGeom>
          <a:noFill/>
        </p:spPr>
        <p:txBody>
          <a:bodyPr wrap="none" lIns="91440" tIns="45720" rIns="91440" bIns="45720">
            <a:spAutoFit/>
          </a:bodyPr>
          <a:lstStyle/>
          <a:p>
            <a:pPr algn="ctr"/>
            <a:r>
              <a:rPr lang="en-US" sz="2800" b="1" cap="none" spc="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ĐỀ TÀI: TRUYỆN: BÁC GẤU ĐEN VÀ HAI CHÚ THỎ</a:t>
            </a:r>
            <a:endParaRPr lang="en-US" sz="2800" b="1" cap="none" spc="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3" name="Rectangle 12"/>
          <p:cNvSpPr/>
          <p:nvPr/>
        </p:nvSpPr>
        <p:spPr>
          <a:xfrm>
            <a:off x="4087527" y="5106319"/>
            <a:ext cx="4251677" cy="400110"/>
          </a:xfrm>
          <a:prstGeom prst="rect">
            <a:avLst/>
          </a:prstGeom>
          <a:noFill/>
        </p:spPr>
        <p:txBody>
          <a:bodyPr wrap="none" lIns="91440" tIns="45720" rIns="91440" bIns="45720">
            <a:spAutoFit/>
          </a:bodyPr>
          <a:lstStyle/>
          <a:p>
            <a:pPr algn="ctr"/>
            <a:r>
              <a:rPr lang="en-US" sz="2000" b="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Giáo viên: Phạm Thị Minh Ph</a:t>
            </a:r>
            <a:r>
              <a:rPr lang="vi-VN" sz="2000" b="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ươ</a:t>
            </a:r>
            <a:r>
              <a:rPr lang="en-US" sz="2000" b="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ng</a:t>
            </a:r>
            <a:endParaRPr lang="en-US" sz="20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33961854"/>
      </p:ext>
    </p:extLst>
  </p:cSld>
  <p:clrMapOvr>
    <a:masterClrMapping/>
  </p:clrMapOvr>
  <mc:AlternateContent xmlns:mc="http://schemas.openxmlformats.org/markup-compatibility/2006" xmlns:p14="http://schemas.microsoft.com/office/powerpoint/2010/main">
    <mc:Choice Requires="p14">
      <p:transition spd="slow" p14:dur="2000" advTm="22459"/>
    </mc:Choice>
    <mc:Fallback xmlns="">
      <p:transition spd="slow" advTm="22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wipe(down)">
                                      <p:cBhvr>
                                        <p:cTn id="1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5"/>
          <a:srcRect/>
          <a:stretch>
            <a:fillRect/>
          </a:stretch>
        </p:blipFill>
        <p:spPr bwMode="auto">
          <a:xfrm>
            <a:off x="1" y="-189339"/>
            <a:ext cx="12191999" cy="7132638"/>
          </a:xfrm>
          <a:prstGeom prst="rect">
            <a:avLst/>
          </a:prstGeom>
          <a:noFill/>
          <a:ln w="9525">
            <a:noFill/>
            <a:miter lim="800000"/>
            <a:headEnd/>
            <a:tailEnd/>
          </a:ln>
          <a:effectLst/>
        </p:spPr>
      </p:pic>
      <p:sp>
        <p:nvSpPr>
          <p:cNvPr id="4" name="Rectangle 3"/>
          <p:cNvSpPr/>
          <p:nvPr/>
        </p:nvSpPr>
        <p:spPr>
          <a:xfrm>
            <a:off x="541986" y="147935"/>
            <a:ext cx="4572000" cy="1015663"/>
          </a:xfrm>
          <a:prstGeom prst="rect">
            <a:avLst/>
          </a:prstGeom>
        </p:spPr>
        <p:txBody>
          <a:bodyPr>
            <a:spAutoFit/>
          </a:bodyPr>
          <a:lstStyle/>
          <a:p>
            <a:r>
              <a:rPr lang="vi-VN" sz="2000">
                <a:solidFill>
                  <a:srgbClr val="FFC000"/>
                </a:solidFill>
                <a:latin typeface="Times New Roman" panose="02020603050405020304" pitchFamily="18" charset="0"/>
                <a:cs typeface="Times New Roman" panose="02020603050405020304" pitchFamily="18" charset="0"/>
              </a:rPr>
              <a:t>Gấu Đen buồn rầu đi. Nước mưa chảy ròng ròng xuống cổ Gấu Đen. Gấu Đen đi mãi, đi mãi, vừa mệt vừa rét.</a:t>
            </a:r>
            <a:endParaRPr lang="en-US" sz="2000">
              <a:solidFill>
                <a:srgbClr val="FFC000"/>
              </a:solidFill>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82274761"/>
      </p:ext>
    </p:extLst>
  </p:cSld>
  <p:clrMapOvr>
    <a:masterClrMapping/>
  </p:clrMapOvr>
  <mc:AlternateContent xmlns:mc="http://schemas.openxmlformats.org/markup-compatibility/2006" xmlns:p14="http://schemas.microsoft.com/office/powerpoint/2010/main">
    <mc:Choice Requires="p14">
      <p:transition spd="slow" p14:dur="2000" advTm="12283"/>
    </mc:Choice>
    <mc:Fallback xmlns="">
      <p:transition spd="slow" advTm="12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6"/>
          <a:srcRect/>
          <a:stretch>
            <a:fillRect/>
          </a:stretch>
        </p:blipFill>
        <p:spPr bwMode="auto">
          <a:xfrm>
            <a:off x="0" y="-12109"/>
            <a:ext cx="12191999" cy="6870109"/>
          </a:xfrm>
          <a:prstGeom prst="rect">
            <a:avLst/>
          </a:prstGeom>
          <a:noFill/>
          <a:ln w="9525">
            <a:noFill/>
            <a:miter lim="800000"/>
            <a:headEnd/>
            <a:tailEnd/>
          </a:ln>
          <a:effectLst/>
        </p:spPr>
      </p:pic>
      <p:sp>
        <p:nvSpPr>
          <p:cNvPr id="4" name="Rectangle 3"/>
          <p:cNvSpPr/>
          <p:nvPr/>
        </p:nvSpPr>
        <p:spPr>
          <a:xfrm>
            <a:off x="252211" y="199088"/>
            <a:ext cx="4572000" cy="1508105"/>
          </a:xfrm>
          <a:prstGeom prst="rect">
            <a:avLst/>
          </a:prstGeom>
        </p:spPr>
        <p:txBody>
          <a:bodyPr>
            <a:spAutoFit/>
          </a:bodyPr>
          <a:lstStyle/>
          <a:p>
            <a:pPr algn="just" fontAlgn="base"/>
            <a:r>
              <a:rPr lang="vi-VN">
                <a:solidFill>
                  <a:srgbClr val="FFC000"/>
                </a:solidFill>
                <a:latin typeface="Times New Roman" panose="02020603050405020304" pitchFamily="18" charset="0"/>
                <a:cs typeface="Times New Roman" panose="02020603050405020304" pitchFamily="18" charset="0"/>
              </a:rPr>
              <a:t>Bỗng nhiên Gấu Đen nhìn thấy có một ngôi nhà. Trong nhà thắp đèn sáng trưng. Có tiếng thỏ trắng khe khẽ hát “Là lá </a:t>
            </a:r>
            <a:r>
              <a:rPr lang="vi-VN" smtClean="0">
                <a:solidFill>
                  <a:srgbClr val="FFC000"/>
                </a:solidFill>
                <a:latin typeface="Times New Roman" panose="02020603050405020304" pitchFamily="18" charset="0"/>
                <a:cs typeface="Times New Roman" panose="02020603050405020304" pitchFamily="18" charset="0"/>
              </a:rPr>
              <a:t>la</a:t>
            </a:r>
            <a:r>
              <a:rPr lang="en-US" smtClean="0">
                <a:solidFill>
                  <a:srgbClr val="FFC000"/>
                </a:solidFill>
                <a:latin typeface="Times New Roman" panose="02020603050405020304" pitchFamily="18" charset="0"/>
                <a:cs typeface="Times New Roman" panose="02020603050405020304" pitchFamily="18" charset="0"/>
              </a:rPr>
              <a:t>,là </a:t>
            </a:r>
            <a:r>
              <a:rPr lang="en-US">
                <a:solidFill>
                  <a:srgbClr val="FFC000"/>
                </a:solidFill>
                <a:latin typeface="Times New Roman" panose="02020603050405020304" pitchFamily="18" charset="0"/>
                <a:cs typeface="Times New Roman" panose="02020603050405020304" pitchFamily="18" charset="0"/>
              </a:rPr>
              <a:t>lá la la</a:t>
            </a:r>
            <a:r>
              <a:rPr lang="vi-VN" smtClean="0">
                <a:solidFill>
                  <a:srgbClr val="FFC000"/>
                </a:solidFill>
                <a:latin typeface="Times New Roman" panose="02020603050405020304" pitchFamily="18" charset="0"/>
                <a:cs typeface="Times New Roman" panose="02020603050405020304" pitchFamily="18" charset="0"/>
              </a:rPr>
              <a:t>..</a:t>
            </a:r>
            <a:r>
              <a:rPr lang="en-US" smtClean="0">
                <a:solidFill>
                  <a:srgbClr val="FFC000"/>
                </a:solidFill>
                <a:latin typeface="Times New Roman" panose="02020603050405020304" pitchFamily="18" charset="0"/>
                <a:cs typeface="Times New Roman" panose="02020603050405020304" pitchFamily="18" charset="0"/>
              </a:rPr>
              <a:t>.</a:t>
            </a:r>
            <a:r>
              <a:rPr lang="vi-VN" smtClean="0">
                <a:solidFill>
                  <a:srgbClr val="FFC000"/>
                </a:solidFill>
                <a:latin typeface="Times New Roman" panose="02020603050405020304" pitchFamily="18" charset="0"/>
                <a:cs typeface="Times New Roman" panose="02020603050405020304" pitchFamily="18" charset="0"/>
              </a:rPr>
              <a:t>”. </a:t>
            </a:r>
            <a:r>
              <a:rPr lang="en-US" smtClean="0">
                <a:solidFill>
                  <a:srgbClr val="FFC000"/>
                </a:solidFill>
                <a:latin typeface="Times New Roman" panose="02020603050405020304" pitchFamily="18" charset="0"/>
                <a:cs typeface="Times New Roman" panose="02020603050405020304" pitchFamily="18" charset="0"/>
              </a:rPr>
              <a:t>Bác </a:t>
            </a:r>
            <a:r>
              <a:rPr lang="vi-VN" smtClean="0">
                <a:solidFill>
                  <a:srgbClr val="FFC000"/>
                </a:solidFill>
                <a:latin typeface="Times New Roman" panose="02020603050405020304" pitchFamily="18" charset="0"/>
                <a:cs typeface="Times New Roman" panose="02020603050405020304" pitchFamily="18" charset="0"/>
              </a:rPr>
              <a:t>Gấu </a:t>
            </a:r>
            <a:r>
              <a:rPr lang="vi-VN">
                <a:solidFill>
                  <a:srgbClr val="FFC000"/>
                </a:solidFill>
                <a:latin typeface="Times New Roman" panose="02020603050405020304" pitchFamily="18" charset="0"/>
                <a:cs typeface="Times New Roman" panose="02020603050405020304" pitchFamily="18" charset="0"/>
              </a:rPr>
              <a:t>Đen lại gần và rụt </a:t>
            </a:r>
            <a:r>
              <a:rPr lang="en-US" smtClean="0">
                <a:solidFill>
                  <a:srgbClr val="FFC000"/>
                </a:solidFill>
                <a:latin typeface="Times New Roman" panose="02020603050405020304" pitchFamily="18" charset="0"/>
                <a:cs typeface="Times New Roman" panose="02020603050405020304" pitchFamily="18" charset="0"/>
              </a:rPr>
              <a:t>rè</a:t>
            </a:r>
            <a:r>
              <a:rPr lang="vi-VN" smtClean="0">
                <a:solidFill>
                  <a:srgbClr val="FFC000"/>
                </a:solidFill>
                <a:latin typeface="Times New Roman" panose="02020603050405020304" pitchFamily="18" charset="0"/>
                <a:cs typeface="Times New Roman" panose="02020603050405020304" pitchFamily="18" charset="0"/>
              </a:rPr>
              <a:t> </a:t>
            </a:r>
            <a:r>
              <a:rPr lang="vi-VN">
                <a:solidFill>
                  <a:srgbClr val="FFC000"/>
                </a:solidFill>
                <a:latin typeface="Times New Roman" panose="02020603050405020304" pitchFamily="18" charset="0"/>
                <a:cs typeface="Times New Roman" panose="02020603050405020304" pitchFamily="18" charset="0"/>
              </a:rPr>
              <a:t>gõ cửa:</a:t>
            </a:r>
          </a:p>
          <a:p>
            <a:pPr algn="just" fontAlgn="base"/>
            <a:r>
              <a:rPr lang="vi-VN">
                <a:solidFill>
                  <a:srgbClr val="FFC000"/>
                </a:solidFill>
                <a:latin typeface="Times New Roman" panose="02020603050405020304" pitchFamily="18" charset="0"/>
                <a:cs typeface="Times New Roman" panose="02020603050405020304" pitchFamily="18" charset="0"/>
              </a:rPr>
              <a:t>- Cốc, cốc, cốc.</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338032260"/>
      </p:ext>
    </p:extLst>
  </p:cSld>
  <p:clrMapOvr>
    <a:masterClrMapping/>
  </p:clrMapOvr>
  <mc:AlternateContent xmlns:mc="http://schemas.openxmlformats.org/markup-compatibility/2006" xmlns:p14="http://schemas.microsoft.com/office/powerpoint/2010/main">
    <mc:Choice Requires="p14">
      <p:transition spd="slow" p14:dur="2000" advTm="21514"/>
    </mc:Choice>
    <mc:Fallback xmlns="">
      <p:transition spd="slow" advTm="21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6"/>
          <a:srcRect/>
          <a:stretch>
            <a:fillRect/>
          </a:stretch>
        </p:blipFill>
        <p:spPr bwMode="auto">
          <a:xfrm>
            <a:off x="0" y="-218940"/>
            <a:ext cx="12191999" cy="7105374"/>
          </a:xfrm>
          <a:prstGeom prst="rect">
            <a:avLst/>
          </a:prstGeom>
          <a:noFill/>
          <a:ln w="9525">
            <a:noFill/>
            <a:miter lim="800000"/>
            <a:headEnd/>
            <a:tailEnd/>
          </a:ln>
          <a:effectLst/>
        </p:spPr>
      </p:pic>
      <p:sp>
        <p:nvSpPr>
          <p:cNvPr id="4" name="Rectangle 3"/>
          <p:cNvSpPr/>
          <p:nvPr/>
        </p:nvSpPr>
        <p:spPr>
          <a:xfrm>
            <a:off x="257576" y="242157"/>
            <a:ext cx="6171159" cy="923330"/>
          </a:xfrm>
          <a:prstGeom prst="rect">
            <a:avLst/>
          </a:prstGeom>
        </p:spPr>
        <p:txBody>
          <a:bodyPr wrap="square">
            <a:spAutoFit/>
          </a:bodyPr>
          <a:lstStyle/>
          <a:p>
            <a:pPr algn="just" fontAlgn="base"/>
            <a:r>
              <a:rPr lang="vi-VN">
                <a:solidFill>
                  <a:srgbClr val="FFC000"/>
                </a:solidFill>
                <a:latin typeface="Times New Roman" panose="02020603050405020304" pitchFamily="18" charset="0"/>
                <a:cs typeface="Times New Roman" panose="02020603050405020304" pitchFamily="18" charset="0"/>
              </a:rPr>
              <a:t>- Ai đấy ạ?</a:t>
            </a:r>
          </a:p>
          <a:p>
            <a:pPr algn="just" fontAlgn="base"/>
            <a:r>
              <a:rPr lang="en-US" smtClean="0">
                <a:solidFill>
                  <a:srgbClr val="FFC000"/>
                </a:solidFill>
                <a:latin typeface="Times New Roman" panose="02020603050405020304" pitchFamily="18" charset="0"/>
                <a:cs typeface="Times New Roman" panose="02020603050405020304" pitchFamily="18" charset="0"/>
              </a:rPr>
              <a:t>-</a:t>
            </a:r>
            <a:r>
              <a:rPr lang="vi-VN" smtClean="0">
                <a:solidFill>
                  <a:srgbClr val="FFC000"/>
                </a:solidFill>
                <a:latin typeface="Times New Roman" panose="02020603050405020304" pitchFamily="18" charset="0"/>
                <a:cs typeface="Times New Roman" panose="02020603050405020304" pitchFamily="18" charset="0"/>
              </a:rPr>
              <a:t>Bác </a:t>
            </a:r>
            <a:r>
              <a:rPr lang="vi-VN">
                <a:solidFill>
                  <a:srgbClr val="FFC000"/>
                </a:solidFill>
                <a:latin typeface="Times New Roman" panose="02020603050405020304" pitchFamily="18" charset="0"/>
                <a:cs typeface="Times New Roman" panose="02020603050405020304" pitchFamily="18" charset="0"/>
              </a:rPr>
              <a:t>Gấu Đen đây! Cho bác </a:t>
            </a:r>
            <a:r>
              <a:rPr lang="vi-VN" smtClean="0">
                <a:solidFill>
                  <a:srgbClr val="FFC000"/>
                </a:solidFill>
                <a:latin typeface="Times New Roman" panose="02020603050405020304" pitchFamily="18" charset="0"/>
                <a:cs typeface="Times New Roman" panose="02020603050405020304" pitchFamily="18" charset="0"/>
              </a:rPr>
              <a:t>vào</a:t>
            </a:r>
            <a:endParaRPr lang="en-US" smtClean="0">
              <a:solidFill>
                <a:srgbClr val="FFC000"/>
              </a:solidFill>
              <a:latin typeface="Times New Roman" panose="02020603050405020304" pitchFamily="18" charset="0"/>
              <a:cs typeface="Times New Roman" panose="02020603050405020304" pitchFamily="18" charset="0"/>
            </a:endParaRPr>
          </a:p>
          <a:p>
            <a:pPr algn="just" fontAlgn="base"/>
            <a:r>
              <a:rPr lang="vi-VN" smtClean="0">
                <a:solidFill>
                  <a:srgbClr val="FFC000"/>
                </a:solidFill>
                <a:latin typeface="Times New Roman" panose="02020603050405020304" pitchFamily="18" charset="0"/>
                <a:cs typeface="Times New Roman" panose="02020603050405020304" pitchFamily="18" charset="0"/>
              </a:rPr>
              <a:t> </a:t>
            </a:r>
            <a:r>
              <a:rPr lang="vi-VN">
                <a:solidFill>
                  <a:srgbClr val="FFC000"/>
                </a:solidFill>
                <a:latin typeface="Times New Roman" panose="02020603050405020304" pitchFamily="18" charset="0"/>
                <a:cs typeface="Times New Roman" panose="02020603050405020304" pitchFamily="18" charset="0"/>
              </a:rPr>
              <a:t>trú nhờ có được không?</a:t>
            </a:r>
          </a:p>
        </p:txBody>
      </p:sp>
      <p:sp>
        <p:nvSpPr>
          <p:cNvPr id="5" name="Rectangle 4"/>
          <p:cNvSpPr/>
          <p:nvPr/>
        </p:nvSpPr>
        <p:spPr>
          <a:xfrm>
            <a:off x="257576" y="1007070"/>
            <a:ext cx="3297072" cy="923330"/>
          </a:xfrm>
          <a:prstGeom prst="rect">
            <a:avLst/>
          </a:prstGeom>
        </p:spPr>
        <p:txBody>
          <a:bodyPr wrap="square">
            <a:spAutoFit/>
          </a:bodyPr>
          <a:lstStyle/>
          <a:p>
            <a:pPr algn="just" fontAlgn="base"/>
            <a:r>
              <a:rPr lang="vi-VN">
                <a:solidFill>
                  <a:srgbClr val="FFC000"/>
                </a:solidFill>
                <a:latin typeface="Times New Roman" panose="02020603050405020304" pitchFamily="18" charset="0"/>
                <a:cs typeface="Times New Roman" panose="02020603050405020304" pitchFamily="18" charset="0"/>
              </a:rPr>
              <a:t>Thỏ </a:t>
            </a:r>
            <a:r>
              <a:rPr lang="vi-VN" smtClean="0">
                <a:solidFill>
                  <a:srgbClr val="FFC000"/>
                </a:solidFill>
                <a:latin typeface="Times New Roman" panose="02020603050405020304" pitchFamily="18" charset="0"/>
                <a:cs typeface="Times New Roman" panose="02020603050405020304" pitchFamily="18" charset="0"/>
              </a:rPr>
              <a:t>trắn</a:t>
            </a:r>
            <a:r>
              <a:rPr lang="en-US" smtClean="0">
                <a:solidFill>
                  <a:srgbClr val="FFC000"/>
                </a:solidFill>
                <a:latin typeface="Times New Roman" panose="02020603050405020304" pitchFamily="18" charset="0"/>
                <a:cs typeface="Times New Roman" panose="02020603050405020304" pitchFamily="18" charset="0"/>
              </a:rPr>
              <a:t>g</a:t>
            </a:r>
            <a:r>
              <a:rPr lang="vi-VN" smtClean="0">
                <a:solidFill>
                  <a:srgbClr val="FFC000"/>
                </a:solidFill>
                <a:latin typeface="Times New Roman" panose="02020603050405020304" pitchFamily="18" charset="0"/>
                <a:cs typeface="Times New Roman" panose="02020603050405020304" pitchFamily="18" charset="0"/>
              </a:rPr>
              <a:t> </a:t>
            </a:r>
            <a:r>
              <a:rPr lang="vi-VN">
                <a:solidFill>
                  <a:srgbClr val="FFC000"/>
                </a:solidFill>
                <a:latin typeface="Times New Roman" panose="02020603050405020304" pitchFamily="18" charset="0"/>
                <a:cs typeface="Times New Roman" panose="02020603050405020304" pitchFamily="18" charset="0"/>
              </a:rPr>
              <a:t>bước ra mở cửa</a:t>
            </a:r>
            <a:r>
              <a:rPr lang="vi-VN" smtClean="0">
                <a:solidFill>
                  <a:srgbClr val="FFC000"/>
                </a:solidFill>
                <a:latin typeface="Times New Roman" panose="02020603050405020304" pitchFamily="18" charset="0"/>
                <a:cs typeface="Times New Roman" panose="02020603050405020304" pitchFamily="18" charset="0"/>
              </a:rPr>
              <a:t>.</a:t>
            </a:r>
            <a:endParaRPr lang="en-US" smtClean="0">
              <a:solidFill>
                <a:srgbClr val="FFC000"/>
              </a:solidFill>
              <a:latin typeface="Times New Roman" panose="02020603050405020304" pitchFamily="18" charset="0"/>
              <a:cs typeface="Times New Roman" panose="02020603050405020304" pitchFamily="18" charset="0"/>
            </a:endParaRPr>
          </a:p>
          <a:p>
            <a:pPr algn="just" fontAlgn="base"/>
            <a:r>
              <a:rPr lang="en-US" smtClean="0">
                <a:solidFill>
                  <a:srgbClr val="FFC000"/>
                </a:solidFill>
                <a:latin typeface="Times New Roman" panose="02020603050405020304" pitchFamily="18" charset="0"/>
                <a:cs typeface="Times New Roman" panose="02020603050405020304" pitchFamily="18" charset="0"/>
              </a:rPr>
              <a:t>-Ôi</a:t>
            </a:r>
            <a:r>
              <a:rPr lang="vi-VN" smtClean="0">
                <a:solidFill>
                  <a:srgbClr val="FFC000"/>
                </a:solidFill>
                <a:latin typeface="Times New Roman" panose="02020603050405020304" pitchFamily="18" charset="0"/>
                <a:cs typeface="Times New Roman" panose="02020603050405020304" pitchFamily="18" charset="0"/>
              </a:rPr>
              <a:t>! </a:t>
            </a:r>
            <a:r>
              <a:rPr lang="vi-VN">
                <a:solidFill>
                  <a:srgbClr val="FFC000"/>
                </a:solidFill>
                <a:latin typeface="Times New Roman" panose="02020603050405020304" pitchFamily="18" charset="0"/>
                <a:cs typeface="Times New Roman" panose="02020603050405020304" pitchFamily="18" charset="0"/>
              </a:rPr>
              <a:t>Chào bác Gấu Đen, mời bác vào đây, bác ướt hết rồi!</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51352228"/>
      </p:ext>
    </p:extLst>
  </p:cSld>
  <p:clrMapOvr>
    <a:masterClrMapping/>
  </p:clrMapOvr>
  <mc:AlternateContent xmlns:mc="http://schemas.openxmlformats.org/markup-compatibility/2006" xmlns:p14="http://schemas.microsoft.com/office/powerpoint/2010/main">
    <mc:Choice Requires="p14">
      <p:transition spd="slow" p14:dur="2000" advTm="18124"/>
    </mc:Choice>
    <mc:Fallback xmlns="">
      <p:transition spd="slow" advTm="18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pic>
        <p:nvPicPr>
          <p:cNvPr id="5" name="Picture 4"/>
          <p:cNvPicPr>
            <a:picLocks noChangeAspect="1"/>
          </p:cNvPicPr>
          <p:nvPr/>
        </p:nvPicPr>
        <p:blipFill>
          <a:blip r:embed="rId6"/>
          <a:stretch>
            <a:fillRect/>
          </a:stretch>
        </p:blipFill>
        <p:spPr>
          <a:xfrm>
            <a:off x="0" y="0"/>
            <a:ext cx="12127939" cy="6858000"/>
          </a:xfrm>
          <a:prstGeom prst="rect">
            <a:avLst/>
          </a:prstGeom>
        </p:spPr>
      </p:pic>
      <p:sp>
        <p:nvSpPr>
          <p:cNvPr id="8" name="Rectangle 7"/>
          <p:cNvSpPr/>
          <p:nvPr/>
        </p:nvSpPr>
        <p:spPr>
          <a:xfrm>
            <a:off x="5599512" y="543385"/>
            <a:ext cx="6263331" cy="1508136"/>
          </a:xfrm>
          <a:prstGeom prst="rect">
            <a:avLst/>
          </a:prstGeom>
        </p:spPr>
        <p:txBody>
          <a:bodyPr wrap="square">
            <a:spAutoFit/>
          </a:bodyPr>
          <a:lstStyle/>
          <a:p>
            <a:pPr algn="just" fontAlgn="base"/>
            <a:r>
              <a:rPr lang="vi-VN">
                <a:solidFill>
                  <a:srgbClr val="FFFF00"/>
                </a:solidFill>
              </a:rPr>
              <a:t>Thỏ trắng dắt bác Gấu Đen vào nhà, kéo ghế mời bác Gấu Đen ngồi. Gấu Đen hơ người một lúc, nước mưa trên mặt cũng khô, trên cổ cũng khô</a:t>
            </a:r>
            <a:r>
              <a:rPr lang="vi-VN" smtClean="0">
                <a:solidFill>
                  <a:srgbClr val="FFFF00"/>
                </a:solidFill>
              </a:rPr>
              <a:t>.</a:t>
            </a:r>
            <a:endParaRPr lang="vi-VN">
              <a:solidFill>
                <a:srgbClr val="FFFF00"/>
              </a:solidFill>
            </a:endParaRPr>
          </a:p>
          <a:p>
            <a:pPr algn="just" fontAlgn="base"/>
            <a:r>
              <a:rPr lang="vi-VN">
                <a:solidFill>
                  <a:srgbClr val="FFFF00"/>
                </a:solidFill>
              </a:rPr>
              <a:t>Trong khi bác Gấu Đen sưởi ấm. Thỏ Trắng bưng ra một đĩa bánh mời bác Gấu Đen ăn. Gấu Đen cảm động nói:</a:t>
            </a:r>
          </a:p>
        </p:txBody>
      </p:sp>
      <p:sp>
        <p:nvSpPr>
          <p:cNvPr id="10" name="Cloud Callout 9"/>
          <p:cNvSpPr/>
          <p:nvPr/>
        </p:nvSpPr>
        <p:spPr>
          <a:xfrm rot="20406647">
            <a:off x="1803532" y="64168"/>
            <a:ext cx="2029867" cy="176084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7030A0"/>
                </a:solidFill>
              </a:rPr>
              <a:t>Bác.. Bác xin cảm </a:t>
            </a:r>
            <a:r>
              <a:rPr lang="vi-VN" smtClean="0">
                <a:solidFill>
                  <a:srgbClr val="7030A0"/>
                </a:solidFill>
              </a:rPr>
              <a:t>ơ</a:t>
            </a:r>
            <a:r>
              <a:rPr lang="en-US" smtClean="0">
                <a:solidFill>
                  <a:srgbClr val="7030A0"/>
                </a:solidFill>
              </a:rPr>
              <a:t>n Thỏ Trắng</a:t>
            </a:r>
            <a:r>
              <a:rPr lang="en-US" smtClean="0"/>
              <a:t>!</a:t>
            </a:r>
            <a:endParaRPr lang="en-US"/>
          </a:p>
        </p:txBody>
      </p:sp>
    </p:spTree>
    <p:custDataLst>
      <p:tags r:id="rId1"/>
    </p:custDataLst>
    <p:extLst>
      <p:ext uri="{BB962C8B-B14F-4D97-AF65-F5344CB8AC3E}">
        <p14:creationId xmlns:p14="http://schemas.microsoft.com/office/powerpoint/2010/main" val="537299276"/>
      </p:ext>
    </p:extLst>
  </p:cSld>
  <p:clrMapOvr>
    <a:masterClrMapping/>
  </p:clrMapOvr>
  <mc:AlternateContent xmlns:mc="http://schemas.openxmlformats.org/markup-compatibility/2006" xmlns:p14="http://schemas.microsoft.com/office/powerpoint/2010/main">
    <mc:Choice Requires="p14">
      <p:transition spd="slow" p14:dur="2000" advTm="29301"/>
    </mc:Choice>
    <mc:Fallback xmlns="">
      <p:transition spd="slow" advTm="29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8"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4"/>
          <a:stretch>
            <a:fillRect/>
          </a:stretch>
        </p:blipFill>
        <p:spPr>
          <a:xfrm>
            <a:off x="0" y="19251"/>
            <a:ext cx="12192000" cy="6860339"/>
          </a:xfrm>
          <a:prstGeom prst="rect">
            <a:avLst/>
          </a:prstGeom>
        </p:spPr>
      </p:pic>
      <p:sp>
        <p:nvSpPr>
          <p:cNvPr id="8" name="Rectangle 7"/>
          <p:cNvSpPr/>
          <p:nvPr/>
        </p:nvSpPr>
        <p:spPr>
          <a:xfrm>
            <a:off x="8726509" y="122584"/>
            <a:ext cx="3465491" cy="1631216"/>
          </a:xfrm>
          <a:prstGeom prst="rect">
            <a:avLst/>
          </a:prstGeom>
        </p:spPr>
        <p:txBody>
          <a:bodyPr wrap="square">
            <a:spAutoFit/>
          </a:bodyPr>
          <a:lstStyle/>
          <a:p>
            <a:pPr algn="just" fontAlgn="base"/>
            <a:r>
              <a:rPr lang="en-US" sz="2000" b="0" i="0" smtClean="0">
                <a:solidFill>
                  <a:srgbClr val="FFFF00"/>
                </a:solidFill>
                <a:effectLst/>
                <a:latin typeface="Times New Roman" panose="02020603050405020304" pitchFamily="18" charset="0"/>
                <a:cs typeface="Times New Roman" panose="02020603050405020304" pitchFamily="18" charset="0"/>
              </a:rPr>
              <a:t>Gấu Đen ăn xong, Thỏ Trắng </a:t>
            </a:r>
          </a:p>
          <a:p>
            <a:pPr algn="just" fontAlgn="base"/>
            <a:r>
              <a:rPr lang="en-US" sz="2000" b="0" i="0" smtClean="0">
                <a:solidFill>
                  <a:srgbClr val="FFFF00"/>
                </a:solidFill>
                <a:effectLst/>
                <a:latin typeface="Times New Roman" panose="02020603050405020304" pitchFamily="18" charset="0"/>
                <a:cs typeface="Times New Roman" panose="02020603050405020304" pitchFamily="18" charset="0"/>
              </a:rPr>
              <a:t>và bác Gấu Đen cùng đi ngủ.</a:t>
            </a:r>
          </a:p>
          <a:p>
            <a:pPr algn="just" fontAlgn="base"/>
            <a:r>
              <a:rPr lang="en-US" sz="2000" b="0" i="0" smtClean="0">
                <a:solidFill>
                  <a:srgbClr val="FFFF00"/>
                </a:solidFill>
                <a:effectLst/>
                <a:latin typeface="Times New Roman" panose="02020603050405020304" pitchFamily="18" charset="0"/>
                <a:cs typeface="Times New Roman" panose="02020603050405020304" pitchFamily="18" charset="0"/>
              </a:rPr>
              <a:t>Nửa đêm bão nổi lên ầm ầm. </a:t>
            </a:r>
          </a:p>
          <a:p>
            <a:pPr algn="just" fontAlgn="base"/>
            <a:r>
              <a:rPr lang="en-US" sz="2000" b="0" i="0" smtClean="0">
                <a:solidFill>
                  <a:srgbClr val="FFFF00"/>
                </a:solidFill>
                <a:effectLst/>
                <a:latin typeface="Times New Roman" panose="02020603050405020304" pitchFamily="18" charset="0"/>
                <a:cs typeface="Times New Roman" panose="02020603050405020304" pitchFamily="18" charset="0"/>
              </a:rPr>
              <a:t>Cành cây gẫy kêu răng rắc. </a:t>
            </a:r>
          </a:p>
          <a:p>
            <a:pPr algn="just" fontAlgn="base"/>
            <a:r>
              <a:rPr lang="en-US" sz="2000" b="0" i="0" smtClean="0">
                <a:solidFill>
                  <a:srgbClr val="FFFF00"/>
                </a:solidFill>
                <a:effectLst/>
                <a:latin typeface="Times New Roman" panose="02020603050405020304" pitchFamily="18" charset="0"/>
                <a:cs typeface="Times New Roman" panose="02020603050405020304" pitchFamily="18" charset="0"/>
              </a:rPr>
              <a:t>Có tiếng đập của thình thình:</a:t>
            </a:r>
            <a:endParaRPr lang="en-US" sz="2000" b="0" i="0">
              <a:solidFill>
                <a:srgbClr val="FFFF00"/>
              </a:solidFill>
              <a:effectLst/>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25818470"/>
      </p:ext>
    </p:extLst>
  </p:cSld>
  <p:clrMapOvr>
    <a:masterClrMapping/>
  </p:clrMapOvr>
  <mc:AlternateContent xmlns:mc="http://schemas.openxmlformats.org/markup-compatibility/2006" xmlns:p14="http://schemas.microsoft.com/office/powerpoint/2010/main">
    <mc:Choice Requires="p14">
      <p:transition spd="slow" p14:dur="2000" advTm="13458"/>
    </mc:Choice>
    <mc:Fallback xmlns="">
      <p:transition spd="slow" advTm="13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5"/>
          <a:srcRect/>
          <a:stretch>
            <a:fillRect/>
          </a:stretch>
        </p:blipFill>
        <p:spPr bwMode="auto">
          <a:xfrm>
            <a:off x="1" y="1"/>
            <a:ext cx="12191999" cy="6924675"/>
          </a:xfrm>
          <a:prstGeom prst="rect">
            <a:avLst/>
          </a:prstGeom>
          <a:noFill/>
          <a:ln w="9525">
            <a:noFill/>
            <a:miter lim="800000"/>
            <a:headEnd/>
            <a:tailEnd/>
          </a:ln>
          <a:effectLst/>
        </p:spPr>
      </p:pic>
      <p:sp>
        <p:nvSpPr>
          <p:cNvPr id="4" name="Rectangle 3"/>
          <p:cNvSpPr/>
          <p:nvPr/>
        </p:nvSpPr>
        <p:spPr>
          <a:xfrm>
            <a:off x="266163" y="76946"/>
            <a:ext cx="4086896" cy="707886"/>
          </a:xfrm>
          <a:prstGeom prst="rect">
            <a:avLst/>
          </a:prstGeom>
        </p:spPr>
        <p:txBody>
          <a:bodyPr wrap="square">
            <a:spAutoFit/>
          </a:bodyPr>
          <a:lstStyle/>
          <a:p>
            <a:pPr marL="285750" indent="-285750" algn="just" fontAlgn="base">
              <a:buFontTx/>
              <a:buChar char="-"/>
            </a:pPr>
            <a:r>
              <a:rPr lang="vi-VN" sz="2000" smtClean="0">
                <a:solidFill>
                  <a:srgbClr val="FFFF00"/>
                </a:solidFill>
                <a:latin typeface="Times New Roman" panose="02020603050405020304" pitchFamily="18" charset="0"/>
                <a:cs typeface="Times New Roman" panose="02020603050405020304" pitchFamily="18" charset="0"/>
              </a:rPr>
              <a:t>Bạn </a:t>
            </a:r>
            <a:r>
              <a:rPr lang="vi-VN" sz="2000">
                <a:solidFill>
                  <a:srgbClr val="FFFF00"/>
                </a:solidFill>
                <a:latin typeface="Times New Roman" panose="02020603050405020304" pitchFamily="18" charset="0"/>
                <a:cs typeface="Times New Roman" panose="02020603050405020304" pitchFamily="18" charset="0"/>
              </a:rPr>
              <a:t>Thỏ Trắng ơi! Cho tôi vào trú </a:t>
            </a:r>
            <a:endParaRPr lang="en-US" sz="2000" smtClean="0">
              <a:solidFill>
                <a:srgbClr val="FFFF00"/>
              </a:solidFill>
              <a:latin typeface="Times New Roman" panose="02020603050405020304" pitchFamily="18" charset="0"/>
              <a:cs typeface="Times New Roman" panose="02020603050405020304" pitchFamily="18" charset="0"/>
            </a:endParaRPr>
          </a:p>
          <a:p>
            <a:pPr algn="just" fontAlgn="base"/>
            <a:r>
              <a:rPr lang="en-US" sz="2000" smtClean="0">
                <a:solidFill>
                  <a:srgbClr val="FFFF00"/>
                </a:solidFill>
                <a:latin typeface="Times New Roman" panose="02020603050405020304" pitchFamily="18" charset="0"/>
                <a:cs typeface="Times New Roman" panose="02020603050405020304" pitchFamily="18" charset="0"/>
              </a:rPr>
              <a:t>     </a:t>
            </a:r>
            <a:r>
              <a:rPr lang="vi-VN" sz="2000" smtClean="0">
                <a:solidFill>
                  <a:srgbClr val="FFFF00"/>
                </a:solidFill>
                <a:latin typeface="Times New Roman" panose="02020603050405020304" pitchFamily="18" charset="0"/>
                <a:cs typeface="Times New Roman" panose="02020603050405020304" pitchFamily="18" charset="0"/>
              </a:rPr>
              <a:t>nhờ với</a:t>
            </a:r>
            <a:r>
              <a:rPr lang="vi-VN" sz="2000">
                <a:solidFill>
                  <a:srgbClr val="FFFF00"/>
                </a:solidFill>
                <a:latin typeface="Times New Roman" panose="02020603050405020304" pitchFamily="18" charset="0"/>
                <a:cs typeface="Times New Roman" panose="02020603050405020304" pitchFamily="18" charset="0"/>
              </a:rPr>
              <a:t>, </a:t>
            </a:r>
            <a:r>
              <a:rPr lang="en-US" sz="2000" smtClean="0">
                <a:solidFill>
                  <a:srgbClr val="FFFF00"/>
                </a:solidFill>
                <a:latin typeface="Times New Roman" panose="02020603050405020304" pitchFamily="18" charset="0"/>
                <a:cs typeface="Times New Roman" panose="02020603050405020304" pitchFamily="18" charset="0"/>
              </a:rPr>
              <a:t> </a:t>
            </a:r>
            <a:r>
              <a:rPr lang="vi-VN" sz="2000" smtClean="0">
                <a:solidFill>
                  <a:srgbClr val="FFFF00"/>
                </a:solidFill>
                <a:latin typeface="Times New Roman" panose="02020603050405020304" pitchFamily="18" charset="0"/>
                <a:cs typeface="Times New Roman" panose="02020603050405020304" pitchFamily="18" charset="0"/>
              </a:rPr>
              <a:t>nhà </a:t>
            </a:r>
            <a:r>
              <a:rPr lang="vi-VN" sz="2000">
                <a:solidFill>
                  <a:srgbClr val="FFFF00"/>
                </a:solidFill>
                <a:latin typeface="Times New Roman" panose="02020603050405020304" pitchFamily="18" charset="0"/>
                <a:cs typeface="Times New Roman" panose="02020603050405020304" pitchFamily="18" charset="0"/>
              </a:rPr>
              <a:t>của tôi đổ mất rồi</a:t>
            </a:r>
            <a:r>
              <a:rPr lang="vi-VN" sz="2000" smtClean="0">
                <a:solidFill>
                  <a:srgbClr val="FFFF00"/>
                </a:solidFill>
                <a:latin typeface="Times New Roman" panose="02020603050405020304" pitchFamily="18" charset="0"/>
                <a:cs typeface="Times New Roman" panose="02020603050405020304" pitchFamily="18" charset="0"/>
              </a:rPr>
              <a:t>!</a:t>
            </a:r>
            <a:endParaRPr lang="vi-VN" sz="2000">
              <a:solidFill>
                <a:srgbClr val="FFFF00"/>
              </a:solidFill>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73520179"/>
      </p:ext>
    </p:extLst>
  </p:cSld>
  <p:clrMapOvr>
    <a:masterClrMapping/>
  </p:clrMapOvr>
  <mc:AlternateContent xmlns:mc="http://schemas.openxmlformats.org/markup-compatibility/2006" xmlns:p14="http://schemas.microsoft.com/office/powerpoint/2010/main">
    <mc:Choice Requires="p14">
      <p:transition spd="slow" p14:dur="2000" advTm="7622"/>
    </mc:Choice>
    <mc:Fallback xmlns="">
      <p:transition spd="slow" advTm="7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5"/>
          <a:srcRect/>
          <a:stretch>
            <a:fillRect/>
          </a:stretch>
        </p:blipFill>
        <p:spPr bwMode="auto">
          <a:xfrm>
            <a:off x="0" y="0"/>
            <a:ext cx="12192000" cy="6848475"/>
          </a:xfrm>
          <a:prstGeom prst="rect">
            <a:avLst/>
          </a:prstGeom>
          <a:noFill/>
          <a:ln w="9525">
            <a:noFill/>
            <a:miter lim="800000"/>
            <a:headEnd/>
            <a:tailEnd/>
          </a:ln>
          <a:effectLst/>
        </p:spPr>
      </p:pic>
      <p:sp>
        <p:nvSpPr>
          <p:cNvPr id="4" name="Rectangle 3"/>
          <p:cNvSpPr/>
          <p:nvPr/>
        </p:nvSpPr>
        <p:spPr>
          <a:xfrm>
            <a:off x="0" y="240268"/>
            <a:ext cx="6096000" cy="369332"/>
          </a:xfrm>
          <a:prstGeom prst="rect">
            <a:avLst/>
          </a:prstGeom>
        </p:spPr>
        <p:txBody>
          <a:bodyPr>
            <a:spAutoFit/>
          </a:bodyPr>
          <a:lstStyle/>
          <a:p>
            <a:pPr algn="just" fontAlgn="base"/>
            <a:r>
              <a:rPr lang="en-US" smtClean="0">
                <a:solidFill>
                  <a:srgbClr val="FFFF00"/>
                </a:solidFill>
              </a:rPr>
              <a:t>Thỏ Trắng</a:t>
            </a:r>
            <a:r>
              <a:rPr lang="vi-VN" smtClean="0">
                <a:solidFill>
                  <a:srgbClr val="FFFF00"/>
                </a:solidFill>
              </a:rPr>
              <a:t> vội choàng dậy, chạy ra mở cửa. </a:t>
            </a:r>
            <a:endParaRPr lang="vi-VN">
              <a:solidFill>
                <a:srgbClr val="FFFF00"/>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8052685"/>
      </p:ext>
    </p:extLst>
  </p:cSld>
  <p:clrMapOvr>
    <a:masterClrMapping/>
  </p:clrMapOvr>
  <mc:AlternateContent xmlns:mc="http://schemas.openxmlformats.org/markup-compatibility/2006" xmlns:p14="http://schemas.microsoft.com/office/powerpoint/2010/main">
    <mc:Choice Requires="p14">
      <p:transition spd="slow" p14:dur="2000" advTm="5471"/>
    </mc:Choice>
    <mc:Fallback xmlns="">
      <p:transition spd="slow" advTm="5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5"/>
          <a:stretch>
            <a:fillRect/>
          </a:stretch>
        </p:blipFill>
        <p:spPr>
          <a:xfrm>
            <a:off x="0" y="22721"/>
            <a:ext cx="12192000" cy="7092496"/>
          </a:xfrm>
          <a:prstGeom prst="rect">
            <a:avLst/>
          </a:prstGeom>
        </p:spPr>
      </p:pic>
      <p:sp>
        <p:nvSpPr>
          <p:cNvPr id="6" name="Rectangle 5"/>
          <p:cNvSpPr/>
          <p:nvPr/>
        </p:nvSpPr>
        <p:spPr>
          <a:xfrm>
            <a:off x="5743440" y="162004"/>
            <a:ext cx="6448560" cy="1938992"/>
          </a:xfrm>
          <a:prstGeom prst="rect">
            <a:avLst/>
          </a:prstGeom>
        </p:spPr>
        <p:txBody>
          <a:bodyPr wrap="none">
            <a:spAutoFit/>
          </a:bodyPr>
          <a:lstStyle/>
          <a:p>
            <a:pPr marL="285750" indent="-285750">
              <a:buFontTx/>
              <a:buChar char="-"/>
            </a:pPr>
            <a:r>
              <a:rPr lang="vi-VN" sz="2000" smtClean="0">
                <a:solidFill>
                  <a:srgbClr val="0070C0"/>
                </a:solidFill>
                <a:latin typeface="Times New Roman" panose="02020603050405020304" pitchFamily="18" charset="0"/>
                <a:cs typeface="Times New Roman" panose="02020603050405020304" pitchFamily="18" charset="0"/>
              </a:rPr>
              <a:t>Thỏ Nâu vừa khóc vừa kể với bác Gấu Đen và Thỏ Trắng</a:t>
            </a:r>
            <a:r>
              <a:rPr lang="en-US" sz="2000" smtClean="0">
                <a:solidFill>
                  <a:srgbClr val="FFFF00"/>
                </a:solidFill>
                <a:latin typeface="Times New Roman" panose="02020603050405020304" pitchFamily="18" charset="0"/>
                <a:cs typeface="Times New Roman" panose="02020603050405020304" pitchFamily="18" charset="0"/>
              </a:rPr>
              <a:t>.</a:t>
            </a:r>
          </a:p>
          <a:p>
            <a:pPr marL="285750" indent="-285750">
              <a:buFontTx/>
              <a:buChar char="-"/>
            </a:pPr>
            <a:r>
              <a:rPr lang="en-US" sz="2000" b="0" i="0" smtClean="0">
                <a:solidFill>
                  <a:srgbClr val="0070C0"/>
                </a:solidFill>
                <a:effectLst/>
                <a:latin typeface="Times New Roman" panose="02020603050405020304" pitchFamily="18" charset="0"/>
                <a:cs typeface="Times New Roman" panose="02020603050405020304" pitchFamily="18" charset="0"/>
              </a:rPr>
              <a:t>Hu, hu, hu, nhà của tôi đổ mất rồi. Làm thế nào bây giờ?</a:t>
            </a:r>
          </a:p>
          <a:p>
            <a:pPr marL="285750" indent="-285750">
              <a:buFontTx/>
              <a:buChar char="-"/>
            </a:pPr>
            <a:r>
              <a:rPr lang="en-US" sz="2000" b="0" i="0" smtClean="0">
                <a:solidFill>
                  <a:srgbClr val="0070C0"/>
                </a:solidFill>
                <a:effectLst/>
                <a:latin typeface="Times New Roman" panose="02020603050405020304" pitchFamily="18" charset="0"/>
                <a:cs typeface="Times New Roman" panose="02020603050405020304" pitchFamily="18" charset="0"/>
              </a:rPr>
              <a:t> </a:t>
            </a:r>
            <a:r>
              <a:rPr lang="vi-VN" sz="2000" smtClean="0">
                <a:solidFill>
                  <a:srgbClr val="0070C0"/>
                </a:solidFill>
                <a:latin typeface="Times New Roman" panose="02020603050405020304" pitchFamily="18" charset="0"/>
                <a:cs typeface="Times New Roman" panose="02020603050405020304" pitchFamily="18" charset="0"/>
              </a:rPr>
              <a:t>Gấu Đen</a:t>
            </a:r>
            <a:r>
              <a:rPr lang="en-US" sz="2000" smtClean="0">
                <a:solidFill>
                  <a:srgbClr val="0070C0"/>
                </a:solidFill>
                <a:latin typeface="Times New Roman" panose="02020603050405020304" pitchFamily="18" charset="0"/>
                <a:cs typeface="Times New Roman" panose="02020603050405020304" pitchFamily="18" charset="0"/>
              </a:rPr>
              <a:t> </a:t>
            </a:r>
            <a:r>
              <a:rPr lang="vi-VN" sz="2000" smtClean="0">
                <a:solidFill>
                  <a:srgbClr val="0070C0"/>
                </a:solidFill>
                <a:latin typeface="Times New Roman" panose="02020603050405020304" pitchFamily="18" charset="0"/>
                <a:cs typeface="Times New Roman" panose="02020603050405020304" pitchFamily="18" charset="0"/>
              </a:rPr>
              <a:t>kéo Thỏ Nâu đến bên đống lửa an ủi Thỏ Nâu:</a:t>
            </a:r>
          </a:p>
          <a:p>
            <a:pPr marL="285750" indent="-285750" algn="just" fontAlgn="base">
              <a:buFontTx/>
              <a:buChar char="-"/>
            </a:pPr>
            <a:r>
              <a:rPr lang="vi-VN" sz="2000" smtClean="0">
                <a:solidFill>
                  <a:srgbClr val="0070C0"/>
                </a:solidFill>
                <a:latin typeface="Times New Roman" panose="02020603050405020304" pitchFamily="18" charset="0"/>
                <a:cs typeface="Times New Roman" panose="02020603050405020304" pitchFamily="18" charset="0"/>
              </a:rPr>
              <a:t>Đừng khóc nữa Thỏ Nâu ơi! Cháu sưởi cho ấm người đi! </a:t>
            </a:r>
            <a:endParaRPr lang="en-US" sz="2000" smtClean="0">
              <a:solidFill>
                <a:srgbClr val="0070C0"/>
              </a:solidFill>
              <a:latin typeface="Times New Roman" panose="02020603050405020304" pitchFamily="18" charset="0"/>
              <a:cs typeface="Times New Roman" panose="02020603050405020304" pitchFamily="18" charset="0"/>
            </a:endParaRPr>
          </a:p>
          <a:p>
            <a:pPr marL="285750" indent="-285750" algn="just" fontAlgn="base">
              <a:buFontTx/>
              <a:buChar char="-"/>
            </a:pPr>
            <a:r>
              <a:rPr lang="vi-VN" sz="2000" smtClean="0">
                <a:solidFill>
                  <a:srgbClr val="0070C0"/>
                </a:solidFill>
                <a:latin typeface="Times New Roman" panose="02020603050405020304" pitchFamily="18" charset="0"/>
                <a:cs typeface="Times New Roman" panose="02020603050405020304" pitchFamily="18" charset="0"/>
              </a:rPr>
              <a:t>Nhà bị đổ chứ gì? Sáng mai bác và Thỏ Trắng sẽ làm lại </a:t>
            </a:r>
            <a:endParaRPr lang="en-US" sz="2000" smtClean="0">
              <a:solidFill>
                <a:srgbClr val="0070C0"/>
              </a:solidFill>
              <a:latin typeface="Times New Roman" panose="02020603050405020304" pitchFamily="18" charset="0"/>
              <a:cs typeface="Times New Roman" panose="02020603050405020304" pitchFamily="18" charset="0"/>
            </a:endParaRPr>
          </a:p>
          <a:p>
            <a:pPr marL="285750" indent="-285750" algn="just" fontAlgn="base">
              <a:buFontTx/>
              <a:buChar char="-"/>
            </a:pPr>
            <a:r>
              <a:rPr lang="vi-VN" sz="2000" smtClean="0">
                <a:solidFill>
                  <a:srgbClr val="0070C0"/>
                </a:solidFill>
                <a:latin typeface="Times New Roman" panose="02020603050405020304" pitchFamily="18" charset="0"/>
                <a:cs typeface="Times New Roman" panose="02020603050405020304" pitchFamily="18" charset="0"/>
              </a:rPr>
              <a:t>nhà cho cháu. </a:t>
            </a:r>
            <a:r>
              <a:rPr lang="en-US" sz="2000">
                <a:solidFill>
                  <a:srgbClr val="0070C0"/>
                </a:solidFill>
                <a:latin typeface="Times New Roman" panose="02020603050405020304" pitchFamily="18" charset="0"/>
                <a:cs typeface="Times New Roman" panose="02020603050405020304" pitchFamily="18" charset="0"/>
              </a:rPr>
              <a:t>Thỏ Trắng cũng nói </a:t>
            </a:r>
            <a:r>
              <a:rPr lang="en-US" sz="2000" smtClean="0">
                <a:solidFill>
                  <a:srgbClr val="0070C0"/>
                </a:solidFill>
                <a:latin typeface="Times New Roman" panose="02020603050405020304" pitchFamily="18" charset="0"/>
                <a:cs typeface="Times New Roman" panose="02020603050405020304" pitchFamily="18" charset="0"/>
              </a:rPr>
              <a:t>thêm:</a:t>
            </a:r>
            <a:endParaRPr lang="en-US">
              <a:solidFill>
                <a:srgbClr val="0070C0"/>
              </a:solidFill>
            </a:endParaRPr>
          </a:p>
        </p:txBody>
      </p:sp>
      <p:sp>
        <p:nvSpPr>
          <p:cNvPr id="8" name="Oval Callout 7"/>
          <p:cNvSpPr/>
          <p:nvPr/>
        </p:nvSpPr>
        <p:spPr>
          <a:xfrm>
            <a:off x="8980045" y="2579365"/>
            <a:ext cx="2572304" cy="1168387"/>
          </a:xfrm>
          <a:prstGeom prst="wedgeEllipseCallout">
            <a:avLst>
              <a:gd name="adj1" fmla="val -32705"/>
              <a:gd name="adj2" fmla="val 107763"/>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7030A0"/>
                </a:solidFill>
                <a:latin typeface="Times New Roman" panose="02020603050405020304" pitchFamily="18" charset="0"/>
                <a:cs typeface="Times New Roman" panose="02020603050405020304" pitchFamily="18" charset="0"/>
              </a:rPr>
              <a:t>Bạn đừng lo, sáng mai tôi cũng giúp bạn làm lại nhà</a:t>
            </a:r>
            <a:endParaRPr lang="en-US">
              <a:solidFill>
                <a:srgbClr val="7030A0"/>
              </a:solidFill>
              <a:latin typeface="Times New Roman" panose="02020603050405020304" pitchFamily="18" charset="0"/>
              <a:cs typeface="Times New Roman" panose="02020603050405020304" pitchFamily="18" charset="0"/>
            </a:endParaRP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19634902"/>
      </p:ext>
    </p:extLst>
  </p:cSld>
  <p:clrMapOvr>
    <a:masterClrMapping/>
  </p:clrMapOvr>
  <mc:AlternateContent xmlns:mc="http://schemas.openxmlformats.org/markup-compatibility/2006" xmlns:p14="http://schemas.microsoft.com/office/powerpoint/2010/main">
    <mc:Choice Requires="p14">
      <p:transition spd="slow" p14:dur="2000" advTm="33440"/>
    </mc:Choice>
    <mc:Fallback xmlns="">
      <p:transition spd="slow" advTm="33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2"/>
                </p:tgtEl>
              </p:cMediaNode>
            </p:audio>
          </p:childTnLst>
        </p:cTn>
      </p:par>
    </p:tnLst>
    <p:bldLst>
      <p:bldP spid="6"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5"/>
          <a:stretch>
            <a:fillRect/>
          </a:stretch>
        </p:blipFill>
        <p:spPr>
          <a:xfrm>
            <a:off x="0" y="0"/>
            <a:ext cx="12383620" cy="6858000"/>
          </a:xfrm>
          <a:prstGeom prst="rect">
            <a:avLst/>
          </a:prstGeom>
        </p:spPr>
      </p:pic>
      <p:sp>
        <p:nvSpPr>
          <p:cNvPr id="5" name="Rectangle 4"/>
          <p:cNvSpPr/>
          <p:nvPr/>
        </p:nvSpPr>
        <p:spPr>
          <a:xfrm>
            <a:off x="7848740" y="286434"/>
            <a:ext cx="4437705" cy="707886"/>
          </a:xfrm>
          <a:prstGeom prst="rect">
            <a:avLst/>
          </a:prstGeom>
        </p:spPr>
        <p:txBody>
          <a:bodyPr wrap="square">
            <a:spAutoFit/>
          </a:bodyPr>
          <a:lstStyle/>
          <a:p>
            <a:r>
              <a:rPr lang="en-US" sz="2000" b="0" i="0" smtClean="0">
                <a:solidFill>
                  <a:srgbClr val="FFFF00"/>
                </a:solidFill>
                <a:effectLst/>
                <a:latin typeface="Times New Roman" panose="02020603050405020304" pitchFamily="18" charset="0"/>
                <a:cs typeface="Times New Roman" panose="02020603050405020304" pitchFamily="18" charset="0"/>
              </a:rPr>
              <a:t>Đêm hôm ấy, Thỏ Nâu và Thỏ Trắng ôm</a:t>
            </a:r>
          </a:p>
          <a:p>
            <a:r>
              <a:rPr lang="en-US" sz="2000" b="0" i="0" smtClean="0">
                <a:solidFill>
                  <a:srgbClr val="FFFF00"/>
                </a:solidFill>
                <a:effectLst/>
                <a:latin typeface="Times New Roman" panose="02020603050405020304" pitchFamily="18" charset="0"/>
                <a:cs typeface="Times New Roman" panose="02020603050405020304" pitchFamily="18" charset="0"/>
              </a:rPr>
              <a:t> bác Gấu Đen ngủ thật ngon lành.</a:t>
            </a:r>
            <a:endParaRPr lang="en-US" sz="2000">
              <a:solidFill>
                <a:srgbClr val="FFFF00"/>
              </a:solidFill>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30212800"/>
      </p:ext>
    </p:extLst>
  </p:cSld>
  <p:clrMapOvr>
    <a:masterClrMapping/>
  </p:clrMapOvr>
  <mc:AlternateContent xmlns:mc="http://schemas.openxmlformats.org/markup-compatibility/2006" xmlns:p14="http://schemas.microsoft.com/office/powerpoint/2010/main">
    <mc:Choice Requires="p14">
      <p:transition spd="slow" p14:dur="2000" advTm="8030"/>
    </mc:Choice>
    <mc:Fallback xmlns="">
      <p:transition spd="slow" advTm="8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92765"/>
            <a:ext cx="12192000" cy="6950765"/>
          </a:xfrm>
          <a:prstGeom prst="rect">
            <a:avLst/>
          </a:prstGeom>
        </p:spPr>
      </p:pic>
      <p:sp>
        <p:nvSpPr>
          <p:cNvPr id="5" name="Rectangle 4"/>
          <p:cNvSpPr/>
          <p:nvPr/>
        </p:nvSpPr>
        <p:spPr>
          <a:xfrm>
            <a:off x="1893549" y="965234"/>
            <a:ext cx="7842122" cy="1569660"/>
          </a:xfrm>
          <a:prstGeom prst="rect">
            <a:avLst/>
          </a:prstGeom>
          <a:noFill/>
        </p:spPr>
        <p:txBody>
          <a:bodyPr wrap="square" lIns="91440" tIns="45720" rIns="91440" bIns="45720">
            <a:spAutoFit/>
          </a:bodyPr>
          <a:lstStyle/>
          <a:p>
            <a:pPr algn="ctr"/>
            <a:r>
              <a:rPr lang="en-US" sz="9600" b="1" cap="none" spc="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Đàm </a:t>
            </a:r>
            <a:r>
              <a:rPr lang="en-US" sz="9600" b="1"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thoại</a:t>
            </a:r>
            <a:endParaRPr lang="en-US" sz="9600" b="1" cap="none" spc="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58919220"/>
      </p:ext>
    </p:extLst>
  </p:cSld>
  <p:clrMapOvr>
    <a:masterClrMapping/>
  </p:clrMapOvr>
  <mc:AlternateContent xmlns:mc="http://schemas.openxmlformats.org/markup-compatibility/2006" xmlns:p14="http://schemas.microsoft.com/office/powerpoint/2010/main">
    <mc:Choice Requires="p14">
      <p:transition spd="slow" p14:dur="2000" advTm="15126"/>
    </mc:Choice>
    <mc:Fallback xmlns="">
      <p:transition spd="slow" advTm="15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5"/>
          <a:stretch>
            <a:fillRect/>
          </a:stretch>
        </p:blipFill>
        <p:spPr>
          <a:xfrm>
            <a:off x="0" y="0"/>
            <a:ext cx="12192000" cy="6858001"/>
          </a:xfrm>
          <a:prstGeom prst="rect">
            <a:avLst/>
          </a:prstGeom>
        </p:spPr>
      </p:pic>
      <p:sp>
        <p:nvSpPr>
          <p:cNvPr id="5" name="Rectangle 4"/>
          <p:cNvSpPr/>
          <p:nvPr/>
        </p:nvSpPr>
        <p:spPr>
          <a:xfrm>
            <a:off x="403668" y="286434"/>
            <a:ext cx="4572000" cy="707886"/>
          </a:xfrm>
          <a:prstGeom prst="rect">
            <a:avLst/>
          </a:prstGeom>
        </p:spPr>
        <p:txBody>
          <a:bodyPr>
            <a:spAutoFit/>
          </a:bodyPr>
          <a:lstStyle/>
          <a:p>
            <a:r>
              <a:rPr lang="vi-VN" sz="2000">
                <a:solidFill>
                  <a:srgbClr val="FFC000"/>
                </a:solidFill>
                <a:latin typeface="Times New Roman" panose="02020603050405020304" pitchFamily="18" charset="0"/>
                <a:cs typeface="Times New Roman" panose="02020603050405020304" pitchFamily="18" charset="0"/>
              </a:rPr>
              <a:t>Trời mưa to như trút nước. Gió thổi ào ào… bẻ gẫy cả cành cây</a:t>
            </a:r>
            <a:endParaRPr lang="en-US" sz="2000">
              <a:latin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40416578"/>
      </p:ext>
    </p:extLst>
  </p:cSld>
  <p:clrMapOvr>
    <a:masterClrMapping/>
  </p:clrMapOvr>
  <mc:AlternateContent xmlns:mc="http://schemas.openxmlformats.org/markup-compatibility/2006" xmlns:p14="http://schemas.microsoft.com/office/powerpoint/2010/main">
    <mc:Choice Requires="p14">
      <p:transition spd="slow" p14:dur="2000" advTm="10302"/>
    </mc:Choice>
    <mc:Fallback xmlns="">
      <p:transition spd="slow" advTm="10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2" descr="Kết quả hình ảnh cho hình nền mầm non | Hình nền, Power point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221"/>
            <a:ext cx="12192000" cy="685077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135086" y="631372"/>
            <a:ext cx="6577626" cy="461665"/>
          </a:xfrm>
          <a:prstGeom prst="rect">
            <a:avLst/>
          </a:prstGeom>
        </p:spPr>
        <p:txBody>
          <a:bodyPr wrap="square">
            <a:spAutoFit/>
          </a:bodyPr>
          <a:lstStyle/>
          <a:p>
            <a:r>
              <a:rPr lang="en-US" sz="2400">
                <a:solidFill>
                  <a:srgbClr val="7030A0"/>
                </a:solidFill>
                <a:latin typeface="Times New Roman" panose="02020603050405020304" pitchFamily="18" charset="0"/>
                <a:cs typeface="Times New Roman" panose="02020603050405020304" pitchFamily="18" charset="0"/>
              </a:rPr>
              <a:t>1. Câu chuyện mà các con vừa nghe có tên là gì?</a:t>
            </a:r>
          </a:p>
        </p:txBody>
      </p:sp>
      <p:pic>
        <p:nvPicPr>
          <p:cNvPr id="11" name="Picture 10"/>
          <p:cNvPicPr>
            <a:picLocks noChangeAspect="1"/>
          </p:cNvPicPr>
          <p:nvPr/>
        </p:nvPicPr>
        <p:blipFill>
          <a:blip r:embed="rId6"/>
          <a:stretch>
            <a:fillRect/>
          </a:stretch>
        </p:blipFill>
        <p:spPr>
          <a:xfrm>
            <a:off x="1662905" y="1094167"/>
            <a:ext cx="9060355" cy="5075044"/>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97616690"/>
      </p:ext>
    </p:extLst>
  </p:cSld>
  <p:clrMapOvr>
    <a:masterClrMapping/>
  </p:clrMapOvr>
  <mc:AlternateContent xmlns:mc="http://schemas.openxmlformats.org/markup-compatibility/2006" xmlns:p14="http://schemas.microsoft.com/office/powerpoint/2010/main">
    <mc:Choice Requires="p14">
      <p:transition spd="slow" p14:dur="2000" advTm="21279"/>
    </mc:Choice>
    <mc:Fallback xmlns="">
      <p:transition spd="slow" advTm="21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ình nền đẹp 89 - Hình nền - Phạm Thu Thảnh - Website trường mầm ..."/>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16220" y="165864"/>
            <a:ext cx="5706627" cy="461665"/>
          </a:xfrm>
          <a:prstGeom prst="rect">
            <a:avLst/>
          </a:prstGeom>
        </p:spPr>
        <p:txBody>
          <a:bodyPr wrap="none">
            <a:spAutoFit/>
          </a:bodyPr>
          <a:lstStyle/>
          <a:p>
            <a:r>
              <a:rPr lang="en-US" sz="2400">
                <a:solidFill>
                  <a:srgbClr val="7030A0"/>
                </a:solidFill>
                <a:latin typeface="Times New Roman" panose="02020603050405020304" pitchFamily="18" charset="0"/>
                <a:cs typeface="Times New Roman" panose="02020603050405020304" pitchFamily="18" charset="0"/>
              </a:rPr>
              <a:t>2. Trong câu chuyện có những nhân vật nào?</a:t>
            </a:r>
          </a:p>
        </p:txBody>
      </p:sp>
      <p:pic>
        <p:nvPicPr>
          <p:cNvPr id="5" name="Picture 4"/>
          <p:cNvPicPr>
            <a:picLocks noChangeAspect="1"/>
          </p:cNvPicPr>
          <p:nvPr/>
        </p:nvPicPr>
        <p:blipFill>
          <a:blip r:embed="rId6"/>
          <a:stretch>
            <a:fillRect/>
          </a:stretch>
        </p:blipFill>
        <p:spPr>
          <a:xfrm>
            <a:off x="838200" y="1394269"/>
            <a:ext cx="3113071" cy="4336830"/>
          </a:xfrm>
          <a:prstGeom prst="rect">
            <a:avLst/>
          </a:prstGeom>
        </p:spPr>
      </p:pic>
      <p:pic>
        <p:nvPicPr>
          <p:cNvPr id="6" name="Picture 5"/>
          <p:cNvPicPr>
            <a:picLocks noChangeAspect="1"/>
          </p:cNvPicPr>
          <p:nvPr/>
        </p:nvPicPr>
        <p:blipFill>
          <a:blip r:embed="rId7"/>
          <a:stretch>
            <a:fillRect/>
          </a:stretch>
        </p:blipFill>
        <p:spPr>
          <a:xfrm>
            <a:off x="4912400" y="1361333"/>
            <a:ext cx="2909490" cy="4369766"/>
          </a:xfrm>
          <a:prstGeom prst="rect">
            <a:avLst/>
          </a:prstGeom>
        </p:spPr>
      </p:pic>
      <p:pic>
        <p:nvPicPr>
          <p:cNvPr id="8" name="Picture 7"/>
          <p:cNvPicPr>
            <a:picLocks noChangeAspect="1"/>
          </p:cNvPicPr>
          <p:nvPr/>
        </p:nvPicPr>
        <p:blipFill>
          <a:blip r:embed="rId8"/>
          <a:stretch>
            <a:fillRect/>
          </a:stretch>
        </p:blipFill>
        <p:spPr>
          <a:xfrm>
            <a:off x="8553920" y="1394269"/>
            <a:ext cx="2906049" cy="4342869"/>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23135559"/>
      </p:ext>
    </p:extLst>
  </p:cSld>
  <p:clrMapOvr>
    <a:masterClrMapping/>
  </p:clrMapOvr>
  <mc:AlternateContent xmlns:mc="http://schemas.openxmlformats.org/markup-compatibility/2006" xmlns:p14="http://schemas.microsoft.com/office/powerpoint/2010/main">
    <mc:Choice Requires="p14">
      <p:transition spd="slow" p14:dur="2000" advTm="20266"/>
    </mc:Choice>
    <mc:Fallback xmlns="">
      <p:transition spd="slow" advTm="20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759" y="1416920"/>
            <a:ext cx="35331907" cy="5067559"/>
          </a:xfrm>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Kết quả hình ảnh cho hình nền mầm non | Hình nền, Power point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07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62204" y="246795"/>
            <a:ext cx="9197148" cy="461665"/>
          </a:xfrm>
          <a:prstGeom prst="rect">
            <a:avLst/>
          </a:prstGeom>
        </p:spPr>
        <p:txBody>
          <a:bodyPr wrap="square">
            <a:spAutoFit/>
          </a:bodyPr>
          <a:lstStyle/>
          <a:p>
            <a:r>
              <a:rPr lang="en-US" sz="2400">
                <a:solidFill>
                  <a:srgbClr val="7030A0"/>
                </a:solidFill>
                <a:latin typeface="Times New Roman" panose="02020603050405020304" pitchFamily="18" charset="0"/>
                <a:cs typeface="Times New Roman" panose="02020603050405020304" pitchFamily="18" charset="0"/>
              </a:rPr>
              <a:t>3.</a:t>
            </a:r>
            <a:r>
              <a:rPr lang="vi-VN" sz="2400">
                <a:solidFill>
                  <a:srgbClr val="7030A0"/>
                </a:solidFill>
                <a:latin typeface="Times New Roman" panose="02020603050405020304" pitchFamily="18" charset="0"/>
                <a:cs typeface="Times New Roman" panose="02020603050405020304" pitchFamily="18" charset="0"/>
              </a:rPr>
              <a:t> Điều gì xảy ra khi bác Gấu Đen đi chơi về</a:t>
            </a:r>
            <a:r>
              <a:rPr lang="vi-VN" sz="2400" smtClean="0">
                <a:solidFill>
                  <a:srgbClr val="7030A0"/>
                </a:solidFill>
                <a:latin typeface="Times New Roman" panose="02020603050405020304" pitchFamily="18" charset="0"/>
                <a:cs typeface="Times New Roman" panose="02020603050405020304" pitchFamily="18" charset="0"/>
              </a:rPr>
              <a:t>?</a:t>
            </a:r>
            <a:r>
              <a:rPr lang="en-US" sz="2400" smtClean="0">
                <a:solidFill>
                  <a:srgbClr val="7030A0"/>
                </a:solidFill>
                <a:latin typeface="Times New Roman" panose="02020603050405020304" pitchFamily="18" charset="0"/>
                <a:cs typeface="Times New Roman" panose="02020603050405020304" pitchFamily="18" charset="0"/>
              </a:rPr>
              <a:t>  </a:t>
            </a:r>
            <a:r>
              <a:rPr lang="en-US" sz="2400">
                <a:solidFill>
                  <a:srgbClr val="7030A0"/>
                </a:solidFill>
                <a:latin typeface="Times New Roman" panose="02020603050405020304" pitchFamily="18" charset="0"/>
                <a:cs typeface="Times New Roman" panose="02020603050405020304" pitchFamily="18" charset="0"/>
              </a:rPr>
              <a:t>Ai đã giúp </a:t>
            </a:r>
            <a:r>
              <a:rPr lang="en-US" sz="2400" smtClean="0">
                <a:solidFill>
                  <a:srgbClr val="7030A0"/>
                </a:solidFill>
                <a:latin typeface="Times New Roman" panose="02020603050405020304" pitchFamily="18" charset="0"/>
                <a:cs typeface="Times New Roman" panose="02020603050405020304" pitchFamily="18" charset="0"/>
              </a:rPr>
              <a:t>Bác Gấu </a:t>
            </a:r>
            <a:r>
              <a:rPr lang="en-US" sz="2400">
                <a:solidFill>
                  <a:srgbClr val="7030A0"/>
                </a:solidFill>
                <a:latin typeface="Times New Roman" panose="02020603050405020304" pitchFamily="18" charset="0"/>
                <a:cs typeface="Times New Roman" panose="02020603050405020304" pitchFamily="18" charset="0"/>
              </a:rPr>
              <a:t>Đen?</a:t>
            </a:r>
          </a:p>
        </p:txBody>
      </p:sp>
      <p:pic>
        <p:nvPicPr>
          <p:cNvPr id="6" name="Picture 5"/>
          <p:cNvPicPr>
            <a:picLocks noChangeAspect="1"/>
          </p:cNvPicPr>
          <p:nvPr/>
        </p:nvPicPr>
        <p:blipFill>
          <a:blip r:embed="rId6"/>
          <a:stretch>
            <a:fillRect/>
          </a:stretch>
        </p:blipFill>
        <p:spPr>
          <a:xfrm>
            <a:off x="5862167" y="1303242"/>
            <a:ext cx="6329833" cy="4268791"/>
          </a:xfrm>
          <a:prstGeom prst="rect">
            <a:avLst/>
          </a:prstGeom>
        </p:spPr>
      </p:pic>
      <p:pic>
        <p:nvPicPr>
          <p:cNvPr id="5" name="Picture 4"/>
          <p:cNvPicPr>
            <a:picLocks noChangeAspect="1"/>
          </p:cNvPicPr>
          <p:nvPr/>
        </p:nvPicPr>
        <p:blipFill>
          <a:blip r:embed="rId7"/>
          <a:stretch>
            <a:fillRect/>
          </a:stretch>
        </p:blipFill>
        <p:spPr>
          <a:xfrm>
            <a:off x="288131" y="1303242"/>
            <a:ext cx="5401866" cy="4268791"/>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59135238"/>
      </p:ext>
    </p:extLst>
  </p:cSld>
  <p:clrMapOvr>
    <a:masterClrMapping/>
  </p:clrMapOvr>
  <mc:AlternateContent xmlns:mc="http://schemas.openxmlformats.org/markup-compatibility/2006" xmlns:p14="http://schemas.microsoft.com/office/powerpoint/2010/main">
    <mc:Choice Requires="p14">
      <p:transition spd="slow" p14:dur="2000" advTm="33858"/>
    </mc:Choice>
    <mc:Fallback xmlns="">
      <p:transition spd="slow" advTm="33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5" name="AutoShape 2" descr="24 hình nền Powerpoint tuyệt đẹp dành cho các bé mầm 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24 hình nền Powerpoint tuyệt đẹp dành cho các bé mầm n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4"/>
          <a:stretch>
            <a:fillRect/>
          </a:stretch>
        </p:blipFill>
        <p:spPr>
          <a:xfrm>
            <a:off x="1084072" y="1070219"/>
            <a:ext cx="10023849" cy="5423855"/>
          </a:xfrm>
          <a:prstGeom prst="rect">
            <a:avLst/>
          </a:prstGeom>
        </p:spPr>
      </p:pic>
      <p:sp>
        <p:nvSpPr>
          <p:cNvPr id="10" name="Title 1"/>
          <p:cNvSpPr>
            <a:spLocks noGrp="1"/>
          </p:cNvSpPr>
          <p:nvPr>
            <p:ph type="title"/>
          </p:nvPr>
        </p:nvSpPr>
        <p:spPr>
          <a:xfrm>
            <a:off x="2292440" y="479066"/>
            <a:ext cx="7366715" cy="1465643"/>
          </a:xfrm>
        </p:spPr>
        <p:txBody>
          <a:bodyPr>
            <a:normAutofit fontScale="90000"/>
          </a:bodyPr>
          <a:lstStyle/>
          <a:p>
            <a:r>
              <a:rPr lang="en-US" sz="2700">
                <a:solidFill>
                  <a:srgbClr val="7030A0"/>
                </a:solidFill>
                <a:latin typeface="Times New Roman" panose="02020603050405020304" pitchFamily="18" charset="0"/>
                <a:cs typeface="Times New Roman" panose="02020603050405020304" pitchFamily="18" charset="0"/>
              </a:rPr>
              <a:t>4. Trong câu chuyện con thích nhất nhân vật nào? Vì sao?</a:t>
            </a:r>
            <a:br>
              <a:rPr lang="en-US" sz="2700">
                <a:solidFill>
                  <a:srgbClr val="7030A0"/>
                </a:solidFill>
                <a:latin typeface="Times New Roman" panose="02020603050405020304" pitchFamily="18" charset="0"/>
                <a:cs typeface="Times New Roman" panose="02020603050405020304" pitchFamily="18" charset="0"/>
              </a:rPr>
            </a:br>
            <a:r>
              <a:rPr lang="en-US" sz="2700">
                <a:latin typeface="Times New Roman" panose="02020603050405020304" pitchFamily="18" charset="0"/>
                <a:cs typeface="Times New Roman" panose="02020603050405020304" pitchFamily="18" charset="0"/>
              </a:rPr>
              <a:t/>
            </a:r>
            <a:br>
              <a:rPr lang="en-US" sz="2700">
                <a:latin typeface="Times New Roman" panose="02020603050405020304" pitchFamily="18" charset="0"/>
                <a:cs typeface="Times New Roman" panose="02020603050405020304" pitchFamily="18" charset="0"/>
              </a:rPr>
            </a:br>
            <a:r>
              <a:rPr lang="en-US"/>
              <a:t/>
            </a:r>
            <a:br>
              <a:rPr lang="en-US"/>
            </a:br>
            <a:endParaRPr lang="en-US"/>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54207"/>
      </p:ext>
    </p:extLst>
  </p:cSld>
  <p:clrMapOvr>
    <a:masterClrMapping/>
  </p:clrMapOvr>
  <mc:AlternateContent xmlns:mc="http://schemas.openxmlformats.org/markup-compatibility/2006" xmlns:p14="http://schemas.microsoft.com/office/powerpoint/2010/main">
    <mc:Choice Requires="p14">
      <p:transition spd="slow" p14:dur="2000" advTm="22931"/>
    </mc:Choice>
    <mc:Fallback xmlns="">
      <p:transition spd="slow" advTm="229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153952" cy="1320800"/>
          </a:xfrm>
        </p:spPr>
        <p:txBody>
          <a:bodyPr>
            <a:normAutofit/>
          </a:bodyPr>
          <a:lstStyle/>
          <a:p>
            <a:endParaRPr lang="en-US"/>
          </a:p>
        </p:txBody>
      </p:sp>
      <p:pic>
        <p:nvPicPr>
          <p:cNvPr id="5" name="Picture 6" descr="24 hình nền Powerpoint tuyệt đẹp dành cho các bé mầm n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1" cy="694675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en-US"/>
          </a:p>
        </p:txBody>
      </p:sp>
      <p:sp>
        <p:nvSpPr>
          <p:cNvPr id="6" name="Rectangle 1"/>
          <p:cNvSpPr txBox="1">
            <a:spLocks noChangeArrowheads="1"/>
          </p:cNvSpPr>
          <p:nvPr/>
        </p:nvSpPr>
        <p:spPr bwMode="auto">
          <a:xfrm>
            <a:off x="838200" y="2441345"/>
            <a:ext cx="10515600" cy="286232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0" fontAlgn="base" latinLnBrk="0" hangingPunct="0">
              <a:lnSpc>
                <a:spcPct val="90000"/>
              </a:lnSpc>
              <a:spcBef>
                <a:spcPct val="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0" fontAlgn="base" latinLnBrk="0" hangingPunct="0">
              <a:lnSpc>
                <a:spcPct val="90000"/>
              </a:lnSpc>
              <a:spcBef>
                <a:spcPct val="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r>
              <a:rPr lang="en-US" sz="2000" smtClean="0">
                <a:solidFill>
                  <a:srgbClr val="7030A0"/>
                </a:solidFill>
                <a:latin typeface="Times New Roman" panose="02020603050405020304" pitchFamily="18" charset="0"/>
                <a:cs typeface="Times New Roman" panose="02020603050405020304" pitchFamily="18" charset="0"/>
              </a:rPr>
              <a:t>GD: Qua câu chuyện này các con thấy hai bạn Thỏ Trắng và Thỏ Nâu thì bạn Thỏ nào ngoan hơn? Vì sao nhỉ? </a:t>
            </a:r>
          </a:p>
          <a:p>
            <a:r>
              <a:rPr lang="en-US" sz="2000" smtClean="0">
                <a:solidFill>
                  <a:srgbClr val="7030A0"/>
                </a:solidFill>
                <a:latin typeface="Times New Roman" panose="02020603050405020304" pitchFamily="18" charset="0"/>
                <a:cs typeface="Times New Roman" panose="02020603050405020304" pitchFamily="18" charset="0"/>
              </a:rPr>
              <a:t>Bạn Thỏ Trắng ngoan h</a:t>
            </a:r>
            <a:r>
              <a:rPr lang="vi-VN" sz="2000" smtClean="0">
                <a:solidFill>
                  <a:srgbClr val="7030A0"/>
                </a:solidFill>
                <a:latin typeface="Times New Roman" panose="02020603050405020304" pitchFamily="18" charset="0"/>
                <a:cs typeface="Times New Roman" panose="02020603050405020304" pitchFamily="18" charset="0"/>
              </a:rPr>
              <a:t>ơ</a:t>
            </a:r>
            <a:r>
              <a:rPr lang="en-US" sz="2000" smtClean="0">
                <a:solidFill>
                  <a:srgbClr val="7030A0"/>
                </a:solidFill>
                <a:latin typeface="Times New Roman" panose="02020603050405020304" pitchFamily="18" charset="0"/>
                <a:cs typeface="Times New Roman" panose="02020603050405020304" pitchFamily="18" charset="0"/>
              </a:rPr>
              <a:t>n bạn Thỏ Nâu vì bạn Thỏ Trắng biết giúp đỡ bác Gấu Đen trong lúc bác ấy gặp khó khăn. Còn bạn Thỏ Nâu cuối cùng bạn ấy cũng nhận ra lỗi của mình và đã sửa chữa lỗi kịp thời rồi đấy.</a:t>
            </a:r>
          </a:p>
          <a:p>
            <a:r>
              <a:rPr lang="en-US" sz="2000" smtClean="0">
                <a:solidFill>
                  <a:srgbClr val="7030A0"/>
                </a:solidFill>
                <a:latin typeface="Times New Roman" panose="02020603050405020304" pitchFamily="18" charset="0"/>
                <a:cs typeface="Times New Roman" panose="02020603050405020304" pitchFamily="18" charset="0"/>
              </a:rPr>
              <a:t>Vậy chúng mình phải học tập ai trong câu chuyện này? </a:t>
            </a:r>
          </a:p>
          <a:p>
            <a:r>
              <a:rPr lang="vi-VN" sz="2000" smtClean="0">
                <a:solidFill>
                  <a:srgbClr val="7030A0"/>
                </a:solidFill>
                <a:latin typeface="Times New Roman" panose="02020603050405020304" pitchFamily="18" charset="0"/>
                <a:cs typeface="Times New Roman" panose="02020603050405020304" pitchFamily="18" charset="0"/>
              </a:rPr>
              <a:t>Khi thấy người khác gặp khó khăn</a:t>
            </a:r>
            <a:r>
              <a:rPr lang="en-US" sz="2000" smtClean="0">
                <a:solidFill>
                  <a:srgbClr val="7030A0"/>
                </a:solidFill>
                <a:latin typeface="Times New Roman" panose="02020603050405020304" pitchFamily="18" charset="0"/>
                <a:cs typeface="Times New Roman" panose="02020603050405020304" pitchFamily="18" charset="0"/>
              </a:rPr>
              <a:t> thì các con phải làm gì? </a:t>
            </a:r>
          </a:p>
          <a:p>
            <a:r>
              <a:rPr lang="en-US" sz="2000" smtClean="0">
                <a:solidFill>
                  <a:srgbClr val="7030A0"/>
                </a:solidFill>
                <a:latin typeface="Times New Roman" panose="02020603050405020304" pitchFamily="18" charset="0"/>
                <a:cs typeface="Times New Roman" panose="02020603050405020304" pitchFamily="18" charset="0"/>
              </a:rPr>
              <a:t>GD:  Đúng rồi chúng ta học tập đức tính tốt của bạn Thỏ Trắng,</a:t>
            </a:r>
            <a:r>
              <a:rPr lang="vi-VN" sz="2000" smtClean="0">
                <a:solidFill>
                  <a:srgbClr val="7030A0"/>
                </a:solidFill>
                <a:latin typeface="Times New Roman" panose="02020603050405020304" pitchFamily="18" charset="0"/>
                <a:cs typeface="Times New Roman" panose="02020603050405020304" pitchFamily="18" charset="0"/>
              </a:rPr>
              <a:t> không được ích kỷ chỉ nghĩ cho riêng mình, mà chúng mình phải biết giúp đỡ mọi người</a:t>
            </a:r>
            <a:r>
              <a:rPr lang="en-US" sz="2000" smtClean="0">
                <a:solidFill>
                  <a:srgbClr val="7030A0"/>
                </a:solidFill>
                <a:latin typeface="Times New Roman" panose="02020603050405020304" pitchFamily="18" charset="0"/>
                <a:cs typeface="Times New Roman" panose="02020603050405020304" pitchFamily="18" charset="0"/>
              </a:rPr>
              <a:t>. K</a:t>
            </a:r>
            <a:r>
              <a:rPr lang="vi-VN" sz="2000" smtClean="0">
                <a:solidFill>
                  <a:srgbClr val="7030A0"/>
                </a:solidFill>
                <a:latin typeface="Times New Roman" panose="02020603050405020304" pitchFamily="18" charset="0"/>
                <a:cs typeface="Times New Roman" panose="02020603050405020304" pitchFamily="18" charset="0"/>
              </a:rPr>
              <a:t>hi người khác giúp mình thì mình phải biết nói lời cảm ơn</a:t>
            </a:r>
            <a:r>
              <a:rPr lang="en-US" sz="2000" smtClean="0">
                <a:solidFill>
                  <a:srgbClr val="7030A0"/>
                </a:solidFill>
                <a:latin typeface="Times New Roman" panose="02020603050405020304" pitchFamily="18" charset="0"/>
                <a:cs typeface="Times New Roman" panose="02020603050405020304" pitchFamily="18" charset="0"/>
              </a:rPr>
              <a:t> </a:t>
            </a:r>
            <a:r>
              <a:rPr lang="vi-VN" sz="2000" smtClean="0">
                <a:solidFill>
                  <a:srgbClr val="7030A0"/>
                </a:solidFill>
                <a:latin typeface="Times New Roman" panose="02020603050405020304" pitchFamily="18" charset="0"/>
                <a:cs typeface="Times New Roman" panose="02020603050405020304" pitchFamily="18" charset="0"/>
              </a:rPr>
              <a:t>và đặc biệt khi làm điều gì có lỗi chúng mình phải biết nhậ</a:t>
            </a:r>
            <a:r>
              <a:rPr lang="en-US" sz="2000" smtClean="0">
                <a:solidFill>
                  <a:srgbClr val="7030A0"/>
                </a:solidFill>
                <a:latin typeface="Times New Roman" panose="02020603050405020304" pitchFamily="18" charset="0"/>
                <a:cs typeface="Times New Roman" panose="02020603050405020304" pitchFamily="18" charset="0"/>
              </a:rPr>
              <a:t>n</a:t>
            </a:r>
            <a:r>
              <a:rPr lang="vi-VN" sz="2000" smtClean="0">
                <a:solidFill>
                  <a:srgbClr val="7030A0"/>
                </a:solidFill>
                <a:latin typeface="Times New Roman" panose="02020603050405020304" pitchFamily="18" charset="0"/>
                <a:cs typeface="Times New Roman" panose="02020603050405020304" pitchFamily="18" charset="0"/>
              </a:rPr>
              <a:t> lỗi và sửa </a:t>
            </a:r>
            <a:r>
              <a:rPr lang="en-US" sz="2000" smtClean="0">
                <a:solidFill>
                  <a:srgbClr val="7030A0"/>
                </a:solidFill>
                <a:latin typeface="Times New Roman" panose="02020603050405020304" pitchFamily="18" charset="0"/>
                <a:cs typeface="Times New Roman" panose="02020603050405020304" pitchFamily="18" charset="0"/>
              </a:rPr>
              <a:t>sai </a:t>
            </a:r>
            <a:r>
              <a:rPr lang="vi-VN" sz="2000" smtClean="0">
                <a:solidFill>
                  <a:srgbClr val="7030A0"/>
                </a:solidFill>
                <a:latin typeface="Times New Roman" panose="02020603050405020304" pitchFamily="18" charset="0"/>
                <a:cs typeface="Times New Roman" panose="02020603050405020304" pitchFamily="18" charset="0"/>
              </a:rPr>
              <a:t>nhé!</a:t>
            </a:r>
            <a:endParaRPr lang="en-US" sz="2000" smtClean="0">
              <a:solidFill>
                <a:srgbClr val="7030A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35216" y="127177"/>
            <a:ext cx="7842122" cy="1569660"/>
          </a:xfrm>
          <a:prstGeom prst="rect">
            <a:avLst/>
          </a:prstGeom>
          <a:noFill/>
        </p:spPr>
        <p:txBody>
          <a:bodyPr wrap="square" lIns="91440" tIns="45720" rIns="91440" bIns="45720">
            <a:spAutoFit/>
          </a:bodyPr>
          <a:lstStyle/>
          <a:p>
            <a:pPr algn="ctr"/>
            <a:r>
              <a:rPr lang="en-US" sz="96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Giáo </a:t>
            </a:r>
            <a:r>
              <a:rPr lang="en-US" sz="9600" b="1"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dục:</a:t>
            </a:r>
            <a:endParaRPr lang="en-US" sz="9600" b="1" cap="none" spc="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6609440"/>
      </p:ext>
    </p:extLst>
  </p:cSld>
  <p:clrMapOvr>
    <a:masterClrMapping/>
  </p:clrMapOvr>
  <mc:AlternateContent xmlns:mc="http://schemas.openxmlformats.org/markup-compatibility/2006" xmlns:p14="http://schemas.microsoft.com/office/powerpoint/2010/main">
    <mc:Choice Requires="p14">
      <p:transition spd="slow" p14:dur="2000" advTm="53434"/>
    </mc:Choice>
    <mc:Fallback xmlns="">
      <p:transition spd="slow" advTm="53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US"/>
          </a:p>
        </p:txBody>
      </p:sp>
      <p:pic>
        <p:nvPicPr>
          <p:cNvPr id="3078" name="Picture 6" descr="Kết quả hình ảnh cho hình nền mầm non | Hình ảnh, Hình nền,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43" y="1"/>
            <a:ext cx="1214115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p:nvPr>
        </p:nvSpPr>
        <p:spPr/>
        <p:txBody>
          <a:bodyPr/>
          <a:lstStyle/>
          <a:p>
            <a:endParaRPr lang="en-US"/>
          </a:p>
        </p:txBody>
      </p:sp>
      <p:sp>
        <p:nvSpPr>
          <p:cNvPr id="14" name="Title 8"/>
          <p:cNvSpPr txBox="1">
            <a:spLocks/>
          </p:cNvSpPr>
          <p:nvPr/>
        </p:nvSpPr>
        <p:spPr>
          <a:xfrm>
            <a:off x="2637685" y="1730865"/>
            <a:ext cx="6967472" cy="1754326"/>
          </a:xfrm>
          <a:prstGeom prst="rect">
            <a:avLst/>
          </a:prstGeom>
          <a:noFill/>
        </p:spPr>
        <p:txBody>
          <a:bodyPr vert="horz" wrap="square" lIns="91440" tIns="45720" rIns="91440" bIns="45720" rtlCol="0" anchor="t">
            <a:sp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b="1" smtClean="0">
                <a:ln w="12700">
                  <a:solidFill>
                    <a:schemeClr val="accent1"/>
                  </a:solid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XIN CHÀO</a:t>
            </a:r>
            <a:br>
              <a:rPr lang="en-US" sz="5400" b="1" smtClean="0">
                <a:ln w="12700">
                  <a:solidFill>
                    <a:schemeClr val="accent1"/>
                  </a:solid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br>
            <a:r>
              <a:rPr lang="en-US" sz="5400" b="1" smtClean="0">
                <a:ln w="12700">
                  <a:solidFill>
                    <a:schemeClr val="accent1"/>
                  </a:solid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VÀ HẸN GẶP LẠI</a:t>
            </a:r>
            <a:endParaRPr lang="en-US" sz="5400" b="1">
              <a:ln w="12700">
                <a:solidFill>
                  <a:schemeClr val="accent1"/>
                </a:solid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15" name="Picture 4" descr="Ánh Nắng Mặt Trời, Năng Lượng Mặt Trời, Heli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117" y="0"/>
            <a:ext cx="1649168" cy="1631045"/>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45727974"/>
      </p:ext>
    </p:extLst>
  </p:cSld>
  <p:clrMapOvr>
    <a:masterClrMapping/>
  </p:clrMapOvr>
  <mc:AlternateContent xmlns:mc="http://schemas.openxmlformats.org/markup-compatibility/2006" xmlns:p14="http://schemas.microsoft.com/office/powerpoint/2010/main">
    <mc:Choice Requires="p14">
      <p:transition spd="slow" p14:dur="2000" advTm="23270"/>
    </mc:Choice>
    <mc:Fallback xmlns="">
      <p:transition spd="slow" advTm="23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5"/>
          <a:stretch>
            <a:fillRect/>
          </a:stretch>
        </p:blipFill>
        <p:spPr>
          <a:xfrm>
            <a:off x="0" y="-158612"/>
            <a:ext cx="12192000" cy="7016612"/>
          </a:xfrm>
          <a:prstGeom prst="rect">
            <a:avLst/>
          </a:prstGeom>
        </p:spPr>
      </p:pic>
      <p:sp>
        <p:nvSpPr>
          <p:cNvPr id="7" name="Rectangle 6"/>
          <p:cNvSpPr/>
          <p:nvPr/>
        </p:nvSpPr>
        <p:spPr>
          <a:xfrm>
            <a:off x="403668" y="69671"/>
            <a:ext cx="4572000" cy="1323439"/>
          </a:xfrm>
          <a:prstGeom prst="rect">
            <a:avLst/>
          </a:prstGeom>
        </p:spPr>
        <p:txBody>
          <a:bodyPr>
            <a:spAutoFit/>
          </a:bodyPr>
          <a:lstStyle/>
          <a:p>
            <a:r>
              <a:rPr lang="en-US" sz="2000">
                <a:solidFill>
                  <a:srgbClr val="FFC000"/>
                </a:solidFill>
                <a:latin typeface="Times New Roman" panose="02020603050405020304" pitchFamily="18" charset="0"/>
                <a:cs typeface="Times New Roman" panose="02020603050405020304" pitchFamily="18" charset="0"/>
              </a:rPr>
              <a:t>Bác </a:t>
            </a:r>
            <a:r>
              <a:rPr lang="vi-VN" sz="2000">
                <a:solidFill>
                  <a:srgbClr val="FFC000"/>
                </a:solidFill>
                <a:latin typeface="Times New Roman" panose="02020603050405020304" pitchFamily="18" charset="0"/>
                <a:cs typeface="Times New Roman" panose="02020603050405020304" pitchFamily="18" charset="0"/>
              </a:rPr>
              <a:t>Gấu Đen đi chơi về bị ướt lướt thướt, nước mưa chảy ròng ròng xuống mặt Gấu. Gấu chạy mãi, chạy mãi trong rừng để tìm chỗ trú nhờ. </a:t>
            </a:r>
            <a:endParaRPr lang="en-US" sz="2000">
              <a:solidFill>
                <a:srgbClr val="FFC000"/>
              </a:solidFill>
              <a:latin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68669453"/>
      </p:ext>
    </p:extLst>
  </p:cSld>
  <p:clrMapOvr>
    <a:masterClrMapping/>
  </p:clrMapOvr>
  <mc:AlternateContent xmlns:mc="http://schemas.openxmlformats.org/markup-compatibility/2006" xmlns:p14="http://schemas.microsoft.com/office/powerpoint/2010/main">
    <mc:Choice Requires="p14">
      <p:transition spd="slow" p14:dur="2000" advTm="14108"/>
    </mc:Choice>
    <mc:Fallback xmlns="">
      <p:transition spd="slow" advTm="14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5"/>
          <a:srcRect/>
          <a:stretch>
            <a:fillRect/>
          </a:stretch>
        </p:blipFill>
        <p:spPr bwMode="auto">
          <a:xfrm>
            <a:off x="0" y="0"/>
            <a:ext cx="12192000" cy="7134628"/>
          </a:xfrm>
          <a:prstGeom prst="rect">
            <a:avLst/>
          </a:prstGeom>
          <a:noFill/>
          <a:ln w="9525">
            <a:noFill/>
            <a:miter lim="800000"/>
            <a:headEnd/>
            <a:tailEnd/>
          </a:ln>
          <a:effectLst/>
        </p:spPr>
      </p:pic>
      <p:sp>
        <p:nvSpPr>
          <p:cNvPr id="4" name="Rectangle 3"/>
          <p:cNvSpPr/>
          <p:nvPr/>
        </p:nvSpPr>
        <p:spPr>
          <a:xfrm>
            <a:off x="339144" y="69671"/>
            <a:ext cx="3809999" cy="1292662"/>
          </a:xfrm>
          <a:prstGeom prst="rect">
            <a:avLst/>
          </a:prstGeom>
        </p:spPr>
        <p:txBody>
          <a:bodyPr wrap="square">
            <a:spAutoFit/>
          </a:bodyPr>
          <a:lstStyle/>
          <a:p>
            <a:r>
              <a:rPr lang="vi-VN" sz="2000">
                <a:solidFill>
                  <a:srgbClr val="FFC000"/>
                </a:solidFill>
                <a:latin typeface="Times New Roman" panose="02020603050405020304" pitchFamily="18" charset="0"/>
                <a:cs typeface="Times New Roman" panose="02020603050405020304" pitchFamily="18" charset="0"/>
              </a:rPr>
              <a:t>May quá nhà của Thỏ Nâu đây rồi!</a:t>
            </a:r>
            <a:r>
              <a:rPr lang="en-US" sz="2000">
                <a:solidFill>
                  <a:srgbClr val="FFC000"/>
                </a:solidFill>
                <a:latin typeface="Times New Roman" panose="02020603050405020304" pitchFamily="18" charset="0"/>
                <a:cs typeface="Times New Roman" panose="02020603050405020304" pitchFamily="18" charset="0"/>
              </a:rPr>
              <a:t> -Bác Gấu đen lại gần và gõ cửa</a:t>
            </a:r>
          </a:p>
          <a:p>
            <a:r>
              <a:rPr lang="en-US" sz="2000">
                <a:solidFill>
                  <a:srgbClr val="FFC000"/>
                </a:solidFill>
                <a:latin typeface="Times New Roman" panose="02020603050405020304" pitchFamily="18" charset="0"/>
                <a:cs typeface="Times New Roman" panose="02020603050405020304" pitchFamily="18" charset="0"/>
              </a:rPr>
              <a:t>- Cốc, cốc, cốc.</a:t>
            </a:r>
          </a:p>
          <a:p>
            <a:endParaRPr lang="en-US">
              <a:solidFill>
                <a:srgbClr val="FFC00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89487576"/>
      </p:ext>
    </p:extLst>
  </p:cSld>
  <p:clrMapOvr>
    <a:masterClrMapping/>
  </p:clrMapOvr>
  <mc:AlternateContent xmlns:mc="http://schemas.openxmlformats.org/markup-compatibility/2006" xmlns:p14="http://schemas.microsoft.com/office/powerpoint/2010/main">
    <mc:Choice Requires="p14">
      <p:transition spd="slow" p14:dur="2000" advTm="9549"/>
    </mc:Choice>
    <mc:Fallback xmlns="">
      <p:transition spd="slow" advTm="9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5"/>
          <a:srcRect/>
          <a:stretch>
            <a:fillRect/>
          </a:stretch>
        </p:blipFill>
        <p:spPr bwMode="auto">
          <a:xfrm>
            <a:off x="0" y="0"/>
            <a:ext cx="12192000" cy="6858000"/>
          </a:xfrm>
          <a:prstGeom prst="rect">
            <a:avLst/>
          </a:prstGeom>
          <a:noFill/>
          <a:ln w="9525">
            <a:noFill/>
            <a:miter lim="800000"/>
            <a:headEnd/>
            <a:tailEnd/>
          </a:ln>
          <a:effectLst/>
        </p:spPr>
      </p:pic>
      <p:sp>
        <p:nvSpPr>
          <p:cNvPr id="4" name="Rectangle 3"/>
          <p:cNvSpPr/>
          <p:nvPr/>
        </p:nvSpPr>
        <p:spPr>
          <a:xfrm>
            <a:off x="345583" y="171340"/>
            <a:ext cx="5638800" cy="707886"/>
          </a:xfrm>
          <a:prstGeom prst="rect">
            <a:avLst/>
          </a:prstGeom>
        </p:spPr>
        <p:txBody>
          <a:bodyPr wrap="square">
            <a:spAutoFit/>
          </a:bodyPr>
          <a:lstStyle/>
          <a:p>
            <a:pPr algn="just" fontAlgn="base"/>
            <a:r>
              <a:rPr lang="vi-VN" sz="2000">
                <a:solidFill>
                  <a:srgbClr val="FFC000"/>
                </a:solidFill>
                <a:latin typeface="Times New Roman" panose="02020603050405020304" pitchFamily="18" charset="0"/>
                <a:cs typeface="Times New Roman" panose="02020603050405020304" pitchFamily="18" charset="0"/>
              </a:rPr>
              <a:t>Thỏ Nâu đang ngủ liền tỉnh dậy, gắt gỏng hỏi:</a:t>
            </a:r>
          </a:p>
          <a:p>
            <a:pPr algn="just" fontAlgn="base"/>
            <a:r>
              <a:rPr lang="vi-VN" sz="2000">
                <a:solidFill>
                  <a:srgbClr val="FFC000"/>
                </a:solidFill>
                <a:latin typeface="Times New Roman" panose="02020603050405020304" pitchFamily="18" charset="0"/>
                <a:cs typeface="Times New Roman" panose="02020603050405020304" pitchFamily="18" charset="0"/>
              </a:rPr>
              <a:t>- Ai đấy nửa đêm rồi phải để cho người ta ngủ chứ?</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52730962"/>
      </p:ext>
    </p:extLst>
  </p:cSld>
  <p:clrMapOvr>
    <a:masterClrMapping/>
  </p:clrMapOvr>
  <mc:AlternateContent xmlns:mc="http://schemas.openxmlformats.org/markup-compatibility/2006" xmlns:p14="http://schemas.microsoft.com/office/powerpoint/2010/main">
    <mc:Choice Requires="p14">
      <p:transition spd="slow" p14:dur="2000" advTm="9589"/>
    </mc:Choice>
    <mc:Fallback xmlns="">
      <p:transition spd="slow" advTm="9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5"/>
          <a:stretch>
            <a:fillRect/>
          </a:stretch>
        </p:blipFill>
        <p:spPr>
          <a:xfrm>
            <a:off x="-1" y="-13648"/>
            <a:ext cx="12994783" cy="6871648"/>
          </a:xfrm>
          <a:prstGeom prst="rect">
            <a:avLst/>
          </a:prstGeom>
        </p:spPr>
      </p:pic>
      <p:sp>
        <p:nvSpPr>
          <p:cNvPr id="5" name="Rectangle 4"/>
          <p:cNvSpPr/>
          <p:nvPr/>
        </p:nvSpPr>
        <p:spPr>
          <a:xfrm>
            <a:off x="403668" y="379411"/>
            <a:ext cx="4572000" cy="707886"/>
          </a:xfrm>
          <a:prstGeom prst="rect">
            <a:avLst/>
          </a:prstGeom>
        </p:spPr>
        <p:txBody>
          <a:bodyPr>
            <a:spAutoFit/>
          </a:bodyPr>
          <a:lstStyle/>
          <a:p>
            <a:pPr algn="just" fontAlgn="base"/>
            <a:r>
              <a:rPr lang="en-US" sz="2000" smtClean="0">
                <a:solidFill>
                  <a:srgbClr val="FFC000"/>
                </a:solidFill>
                <a:latin typeface="Times New Roman" panose="02020603050405020304" pitchFamily="18" charset="0"/>
                <a:cs typeface="Times New Roman" panose="02020603050405020304" pitchFamily="18" charset="0"/>
              </a:rPr>
              <a:t>-</a:t>
            </a:r>
            <a:r>
              <a:rPr lang="vi-VN" sz="2000" smtClean="0">
                <a:solidFill>
                  <a:srgbClr val="FFC000"/>
                </a:solidFill>
                <a:latin typeface="Times New Roman" panose="02020603050405020304" pitchFamily="18" charset="0"/>
                <a:cs typeface="Times New Roman" panose="02020603050405020304" pitchFamily="18" charset="0"/>
              </a:rPr>
              <a:t>Bác </a:t>
            </a:r>
            <a:r>
              <a:rPr lang="vi-VN" sz="2000">
                <a:solidFill>
                  <a:srgbClr val="FFC000"/>
                </a:solidFill>
                <a:latin typeface="Times New Roman" panose="02020603050405020304" pitchFamily="18" charset="0"/>
                <a:cs typeface="Times New Roman" panose="02020603050405020304" pitchFamily="18" charset="0"/>
              </a:rPr>
              <a:t>Gấu Đen đây! Mưa to quá, </a:t>
            </a:r>
            <a:endParaRPr lang="en-US" sz="2000" smtClean="0">
              <a:solidFill>
                <a:srgbClr val="FFC000"/>
              </a:solidFill>
              <a:latin typeface="Times New Roman" panose="02020603050405020304" pitchFamily="18" charset="0"/>
              <a:cs typeface="Times New Roman" panose="02020603050405020304" pitchFamily="18" charset="0"/>
            </a:endParaRPr>
          </a:p>
          <a:p>
            <a:pPr algn="just" fontAlgn="base"/>
            <a:r>
              <a:rPr lang="en-US" sz="2000" smtClean="0">
                <a:solidFill>
                  <a:srgbClr val="FFC000"/>
                </a:solidFill>
                <a:latin typeface="Times New Roman" panose="02020603050405020304" pitchFamily="18" charset="0"/>
                <a:cs typeface="Times New Roman" panose="02020603050405020304" pitchFamily="18" charset="0"/>
              </a:rPr>
              <a:t>  </a:t>
            </a:r>
            <a:r>
              <a:rPr lang="vi-VN" sz="2000" smtClean="0">
                <a:solidFill>
                  <a:srgbClr val="FFC000"/>
                </a:solidFill>
                <a:latin typeface="Times New Roman" panose="02020603050405020304" pitchFamily="18" charset="0"/>
                <a:cs typeface="Times New Roman" panose="02020603050405020304" pitchFamily="18" charset="0"/>
              </a:rPr>
              <a:t>cho </a:t>
            </a:r>
            <a:r>
              <a:rPr lang="vi-VN" sz="2000">
                <a:solidFill>
                  <a:srgbClr val="FFC000"/>
                </a:solidFill>
                <a:latin typeface="Times New Roman" panose="02020603050405020304" pitchFamily="18" charset="0"/>
                <a:cs typeface="Times New Roman" panose="02020603050405020304" pitchFamily="18" charset="0"/>
              </a:rPr>
              <a:t>bác trú nhờ một đêm với.</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98225143"/>
      </p:ext>
    </p:extLst>
  </p:cSld>
  <p:clrMapOvr>
    <a:masterClrMapping/>
  </p:clrMapOvr>
  <mc:AlternateContent xmlns:mc="http://schemas.openxmlformats.org/markup-compatibility/2006" xmlns:p14="http://schemas.microsoft.com/office/powerpoint/2010/main">
    <mc:Choice Requires="p14">
      <p:transition spd="slow" p14:dur="2000" advTm="11358"/>
    </mc:Choice>
    <mc:Fallback xmlns="">
      <p:transition spd="slow" advTm="11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5"/>
          <a:stretch>
            <a:fillRect/>
          </a:stretch>
        </p:blipFill>
        <p:spPr>
          <a:xfrm>
            <a:off x="0" y="0"/>
            <a:ext cx="12192000" cy="6858000"/>
          </a:xfrm>
          <a:prstGeom prst="rect">
            <a:avLst/>
          </a:prstGeom>
        </p:spPr>
      </p:pic>
      <p:sp>
        <p:nvSpPr>
          <p:cNvPr id="5" name="Rectangle 4"/>
          <p:cNvSpPr/>
          <p:nvPr/>
        </p:nvSpPr>
        <p:spPr>
          <a:xfrm>
            <a:off x="403668" y="346670"/>
            <a:ext cx="4572000" cy="1015663"/>
          </a:xfrm>
          <a:prstGeom prst="rect">
            <a:avLst/>
          </a:prstGeom>
        </p:spPr>
        <p:txBody>
          <a:bodyPr>
            <a:spAutoFit/>
          </a:bodyPr>
          <a:lstStyle/>
          <a:p>
            <a:pPr algn="just" fontAlgn="base"/>
            <a:r>
              <a:rPr lang="vi-VN" sz="2000">
                <a:solidFill>
                  <a:srgbClr val="FFC000"/>
                </a:solidFill>
                <a:latin typeface="Times New Roman" panose="02020603050405020304" pitchFamily="18" charset="0"/>
                <a:cs typeface="Times New Roman" panose="02020603050405020304" pitchFamily="18" charset="0"/>
              </a:rPr>
              <a:t>Thỏ Nâu không mở cửa, nó càu nhàu:</a:t>
            </a:r>
          </a:p>
          <a:p>
            <a:pPr algn="just" fontAlgn="base"/>
            <a:r>
              <a:rPr lang="en-US" sz="2000" smtClean="0">
                <a:solidFill>
                  <a:srgbClr val="FFC000"/>
                </a:solidFill>
                <a:latin typeface="Times New Roman" panose="02020603050405020304" pitchFamily="18" charset="0"/>
                <a:cs typeface="Times New Roman" panose="02020603050405020304" pitchFamily="18" charset="0"/>
              </a:rPr>
              <a:t>-</a:t>
            </a:r>
            <a:r>
              <a:rPr lang="vi-VN" sz="2000" smtClean="0">
                <a:solidFill>
                  <a:srgbClr val="FFC000"/>
                </a:solidFill>
                <a:latin typeface="Times New Roman" panose="02020603050405020304" pitchFamily="18" charset="0"/>
                <a:cs typeface="Times New Roman" panose="02020603050405020304" pitchFamily="18" charset="0"/>
              </a:rPr>
              <a:t>Không </a:t>
            </a:r>
            <a:r>
              <a:rPr lang="vi-VN" sz="2000">
                <a:solidFill>
                  <a:srgbClr val="FFC000"/>
                </a:solidFill>
                <a:latin typeface="Times New Roman" panose="02020603050405020304" pitchFamily="18" charset="0"/>
                <a:cs typeface="Times New Roman" panose="02020603050405020304" pitchFamily="18" charset="0"/>
              </a:rPr>
              <a:t>trú nhờ được đâu. Bác to quá, </a:t>
            </a:r>
            <a:endParaRPr lang="en-US" sz="2000" smtClean="0">
              <a:solidFill>
                <a:srgbClr val="FFC000"/>
              </a:solidFill>
              <a:latin typeface="Times New Roman" panose="02020603050405020304" pitchFamily="18" charset="0"/>
              <a:cs typeface="Times New Roman" panose="02020603050405020304" pitchFamily="18" charset="0"/>
            </a:endParaRPr>
          </a:p>
          <a:p>
            <a:pPr algn="just" fontAlgn="base"/>
            <a:r>
              <a:rPr lang="vi-VN" sz="2000" smtClean="0">
                <a:solidFill>
                  <a:srgbClr val="FFC000"/>
                </a:solidFill>
                <a:latin typeface="Times New Roman" panose="02020603050405020304" pitchFamily="18" charset="0"/>
                <a:cs typeface="Times New Roman" panose="02020603050405020304" pitchFamily="18" charset="0"/>
              </a:rPr>
              <a:t>bác </a:t>
            </a:r>
            <a:r>
              <a:rPr lang="vi-VN" sz="2000">
                <a:solidFill>
                  <a:srgbClr val="FFC000"/>
                </a:solidFill>
                <a:latin typeface="Times New Roman" panose="02020603050405020304" pitchFamily="18" charset="0"/>
                <a:cs typeface="Times New Roman" panose="02020603050405020304" pitchFamily="18" charset="0"/>
              </a:rPr>
              <a:t>làm đổ nhà của cháu mất!</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20222626"/>
      </p:ext>
    </p:extLst>
  </p:cSld>
  <p:clrMapOvr>
    <a:masterClrMapping/>
  </p:clrMapOvr>
  <mc:AlternateContent xmlns:mc="http://schemas.openxmlformats.org/markup-compatibility/2006" xmlns:p14="http://schemas.microsoft.com/office/powerpoint/2010/main">
    <mc:Choice Requires="p14">
      <p:transition spd="slow" p14:dur="2000" advTm="11074"/>
    </mc:Choice>
    <mc:Fallback xmlns="">
      <p:transition spd="slow" advTm="11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5"/>
          <a:srcRect/>
          <a:stretch>
            <a:fillRect/>
          </a:stretch>
        </p:blipFill>
        <p:spPr bwMode="auto">
          <a:xfrm>
            <a:off x="0" y="0"/>
            <a:ext cx="12191999" cy="6858000"/>
          </a:xfrm>
          <a:prstGeom prst="rect">
            <a:avLst/>
          </a:prstGeom>
          <a:noFill/>
          <a:ln w="9525">
            <a:noFill/>
            <a:miter lim="800000"/>
            <a:headEnd/>
            <a:tailEnd/>
          </a:ln>
          <a:effectLst/>
        </p:spPr>
      </p:pic>
      <p:sp>
        <p:nvSpPr>
          <p:cNvPr id="4" name="Rectangle 3"/>
          <p:cNvSpPr/>
          <p:nvPr/>
        </p:nvSpPr>
        <p:spPr>
          <a:xfrm>
            <a:off x="476518" y="379411"/>
            <a:ext cx="4778062" cy="1015663"/>
          </a:xfrm>
          <a:prstGeom prst="rect">
            <a:avLst/>
          </a:prstGeom>
        </p:spPr>
        <p:txBody>
          <a:bodyPr wrap="square">
            <a:spAutoFit/>
          </a:bodyPr>
          <a:lstStyle/>
          <a:p>
            <a:pPr algn="just" fontAlgn="base"/>
            <a:r>
              <a:rPr lang="vi-VN" sz="2000">
                <a:solidFill>
                  <a:srgbClr val="FFC000"/>
                </a:solidFill>
                <a:latin typeface="Times New Roman" panose="02020603050405020304" pitchFamily="18" charset="0"/>
                <a:cs typeface="Times New Roman" panose="02020603050405020304" pitchFamily="18" charset="0"/>
              </a:rPr>
              <a:t>Gấu Đen van nài:</a:t>
            </a:r>
          </a:p>
          <a:p>
            <a:pPr marL="285750" indent="-285750" algn="just" fontAlgn="base">
              <a:buFontTx/>
              <a:buChar char="-"/>
            </a:pPr>
            <a:r>
              <a:rPr lang="vi-VN" sz="2000" smtClean="0">
                <a:solidFill>
                  <a:srgbClr val="FFC000"/>
                </a:solidFill>
                <a:latin typeface="Times New Roman" panose="02020603050405020304" pitchFamily="18" charset="0"/>
                <a:cs typeface="Times New Roman" panose="02020603050405020304" pitchFamily="18" charset="0"/>
              </a:rPr>
              <a:t>Bác </a:t>
            </a:r>
            <a:r>
              <a:rPr lang="vi-VN" sz="2000">
                <a:solidFill>
                  <a:srgbClr val="FFC000"/>
                </a:solidFill>
                <a:latin typeface="Times New Roman" panose="02020603050405020304" pitchFamily="18" charset="0"/>
                <a:cs typeface="Times New Roman" panose="02020603050405020304" pitchFamily="18" charset="0"/>
              </a:rPr>
              <a:t>không làm đổ nhà của cháu đâu mà</a:t>
            </a:r>
            <a:r>
              <a:rPr lang="vi-VN" sz="2000" smtClean="0">
                <a:solidFill>
                  <a:srgbClr val="FFC000"/>
                </a:solidFill>
                <a:latin typeface="Times New Roman" panose="02020603050405020304" pitchFamily="18" charset="0"/>
                <a:cs typeface="Times New Roman" panose="02020603050405020304" pitchFamily="18" charset="0"/>
              </a:rPr>
              <a:t>.</a:t>
            </a:r>
            <a:endParaRPr lang="en-US" sz="2000" smtClean="0">
              <a:solidFill>
                <a:srgbClr val="FFC000"/>
              </a:solidFill>
              <a:latin typeface="Times New Roman" panose="02020603050405020304" pitchFamily="18" charset="0"/>
              <a:cs typeface="Times New Roman" panose="02020603050405020304" pitchFamily="18" charset="0"/>
            </a:endParaRPr>
          </a:p>
          <a:p>
            <a:pPr algn="just" fontAlgn="base"/>
            <a:r>
              <a:rPr lang="vi-VN" sz="2000" smtClean="0">
                <a:solidFill>
                  <a:srgbClr val="FFC000"/>
                </a:solidFill>
                <a:latin typeface="Times New Roman" panose="02020603050405020304" pitchFamily="18" charset="0"/>
                <a:cs typeface="Times New Roman" panose="02020603050405020304" pitchFamily="18" charset="0"/>
              </a:rPr>
              <a:t> </a:t>
            </a:r>
            <a:r>
              <a:rPr lang="vi-VN" sz="2000">
                <a:solidFill>
                  <a:srgbClr val="FFC000"/>
                </a:solidFill>
                <a:latin typeface="Times New Roman" panose="02020603050405020304" pitchFamily="18" charset="0"/>
                <a:cs typeface="Times New Roman" panose="02020603050405020304" pitchFamily="18" charset="0"/>
              </a:rPr>
              <a:t>Cho bác vào đi. </a:t>
            </a:r>
            <a:r>
              <a:rPr lang="vi-VN" sz="2000" smtClean="0">
                <a:solidFill>
                  <a:srgbClr val="FFC000"/>
                </a:solidFill>
                <a:latin typeface="Times New Roman" panose="02020603050405020304" pitchFamily="18" charset="0"/>
                <a:cs typeface="Times New Roman" panose="02020603050405020304" pitchFamily="18" charset="0"/>
              </a:rPr>
              <a:t>Bác </a:t>
            </a:r>
            <a:r>
              <a:rPr lang="vi-VN" sz="2000">
                <a:solidFill>
                  <a:srgbClr val="FFC000"/>
                </a:solidFill>
                <a:latin typeface="Times New Roman" panose="02020603050405020304" pitchFamily="18" charset="0"/>
                <a:cs typeface="Times New Roman" panose="02020603050405020304" pitchFamily="18" charset="0"/>
              </a:rPr>
              <a:t>vào rất nhẹ nhàng thôi!</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79760180"/>
      </p:ext>
    </p:extLst>
  </p:cSld>
  <p:clrMapOvr>
    <a:masterClrMapping/>
  </p:clrMapOvr>
  <mc:AlternateContent xmlns:mc="http://schemas.openxmlformats.org/markup-compatibility/2006" xmlns:p14="http://schemas.microsoft.com/office/powerpoint/2010/main">
    <mc:Choice Requires="p14">
      <p:transition spd="slow" p14:dur="2000" advTm="12678"/>
    </mc:Choice>
    <mc:Fallback xmlns="">
      <p:transition spd="slow" advTm="12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5"/>
          <a:stretch>
            <a:fillRect/>
          </a:stretch>
        </p:blipFill>
        <p:spPr>
          <a:xfrm>
            <a:off x="0" y="0"/>
            <a:ext cx="12192000" cy="6858000"/>
          </a:xfrm>
          <a:prstGeom prst="rect">
            <a:avLst/>
          </a:prstGeom>
        </p:spPr>
      </p:pic>
      <p:sp>
        <p:nvSpPr>
          <p:cNvPr id="6" name="Rectangle 5"/>
          <p:cNvSpPr/>
          <p:nvPr/>
        </p:nvSpPr>
        <p:spPr>
          <a:xfrm>
            <a:off x="403668" y="245001"/>
            <a:ext cx="4572000" cy="1323439"/>
          </a:xfrm>
          <a:prstGeom prst="rect">
            <a:avLst/>
          </a:prstGeom>
        </p:spPr>
        <p:txBody>
          <a:bodyPr>
            <a:spAutoFit/>
          </a:bodyPr>
          <a:lstStyle/>
          <a:p>
            <a:pPr marL="285750" indent="-285750" algn="just" fontAlgn="base">
              <a:buFontTx/>
              <a:buChar char="-"/>
            </a:pPr>
            <a:r>
              <a:rPr lang="vi-VN" sz="2000">
                <a:solidFill>
                  <a:srgbClr val="FFC000"/>
                </a:solidFill>
                <a:latin typeface="Times New Roman" panose="02020603050405020304" pitchFamily="18" charset="0"/>
                <a:cs typeface="Times New Roman" panose="02020603050405020304" pitchFamily="18" charset="0"/>
              </a:rPr>
              <a:t>Nhẹ cũng đổ, không nhẹ cũng đổ. Bác đi đi!</a:t>
            </a:r>
            <a:r>
              <a:rPr lang="en-US" sz="2000">
                <a:latin typeface="Times New Roman" panose="02020603050405020304" pitchFamily="18" charset="0"/>
                <a:cs typeface="Times New Roman" panose="02020603050405020304" pitchFamily="18" charset="0"/>
              </a:rPr>
              <a:t> </a:t>
            </a:r>
          </a:p>
          <a:p>
            <a:pPr marL="285750" indent="-285750" algn="just" fontAlgn="base">
              <a:buFontTx/>
              <a:buChar char="-"/>
            </a:pPr>
            <a:r>
              <a:rPr lang="en-US" sz="2000" smtClean="0">
                <a:solidFill>
                  <a:srgbClr val="FFC000"/>
                </a:solidFill>
                <a:latin typeface="Times New Roman" panose="02020603050405020304" pitchFamily="18" charset="0"/>
                <a:cs typeface="Times New Roman" panose="02020603050405020304" pitchFamily="18" charset="0"/>
              </a:rPr>
              <a:t>Thỏ </a:t>
            </a:r>
            <a:r>
              <a:rPr lang="en-US" sz="2000">
                <a:solidFill>
                  <a:srgbClr val="FFC000"/>
                </a:solidFill>
                <a:latin typeface="Times New Roman" panose="02020603050405020304" pitchFamily="18" charset="0"/>
                <a:cs typeface="Times New Roman" panose="02020603050405020304" pitchFamily="18" charset="0"/>
              </a:rPr>
              <a:t>Nâu vẫn nằm trong nhà nói vọng ra, nó nhất định không ra mở cửa.</a:t>
            </a:r>
            <a:endParaRPr lang="vi-VN" sz="2000">
              <a:solidFill>
                <a:srgbClr val="FFC000"/>
              </a:solidFill>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84015111"/>
      </p:ext>
    </p:extLst>
  </p:cSld>
  <p:clrMapOvr>
    <a:masterClrMapping/>
  </p:clrMapOvr>
  <mc:AlternateContent xmlns:mc="http://schemas.openxmlformats.org/markup-compatibility/2006" xmlns:p14="http://schemas.microsoft.com/office/powerpoint/2010/main">
    <mc:Choice Requires="p14">
      <p:transition spd="slow" p14:dur="2000" advTm="12044"/>
    </mc:Choice>
    <mc:Fallback xmlns="">
      <p:transition spd="slow" advTm="12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0.7"/>
</p:tagLst>
</file>

<file path=ppt/tags/tag10.xml><?xml version="1.0" encoding="utf-8"?>
<p:tagLst xmlns:a="http://schemas.openxmlformats.org/drawingml/2006/main" xmlns:r="http://schemas.openxmlformats.org/officeDocument/2006/relationships" xmlns:p="http://schemas.openxmlformats.org/presentationml/2006/main">
  <p:tag name="TIMING" val="|0.8"/>
</p:tagLst>
</file>

<file path=ppt/tags/tag11.xml><?xml version="1.0" encoding="utf-8"?>
<p:tagLst xmlns:a="http://schemas.openxmlformats.org/drawingml/2006/main" xmlns:r="http://schemas.openxmlformats.org/officeDocument/2006/relationships" xmlns:p="http://schemas.openxmlformats.org/presentationml/2006/main">
  <p:tag name="TIMING" val="|0.8"/>
</p:tagLst>
</file>

<file path=ppt/tags/tag12.xml><?xml version="1.0" encoding="utf-8"?>
<p:tagLst xmlns:a="http://schemas.openxmlformats.org/drawingml/2006/main" xmlns:r="http://schemas.openxmlformats.org/officeDocument/2006/relationships" xmlns:p="http://schemas.openxmlformats.org/presentationml/2006/main">
  <p:tag name="TIMING" val="|0.5|9"/>
</p:tagLst>
</file>

<file path=ppt/tags/tag13.xml><?xml version="1.0" encoding="utf-8"?>
<p:tagLst xmlns:a="http://schemas.openxmlformats.org/drawingml/2006/main" xmlns:r="http://schemas.openxmlformats.org/officeDocument/2006/relationships" xmlns:p="http://schemas.openxmlformats.org/presentationml/2006/main">
  <p:tag name="TIMING" val="|0.8|23.9"/>
</p:tagLst>
</file>

<file path=ppt/tags/tag14.xml><?xml version="1.0" encoding="utf-8"?>
<p:tagLst xmlns:a="http://schemas.openxmlformats.org/drawingml/2006/main" xmlns:r="http://schemas.openxmlformats.org/officeDocument/2006/relationships" xmlns:p="http://schemas.openxmlformats.org/presentationml/2006/main">
  <p:tag name="TIMING" val="|0.9"/>
</p:tagLst>
</file>

<file path=ppt/tags/tag15.xml><?xml version="1.0" encoding="utf-8"?>
<p:tagLst xmlns:a="http://schemas.openxmlformats.org/drawingml/2006/main" xmlns:r="http://schemas.openxmlformats.org/officeDocument/2006/relationships" xmlns:p="http://schemas.openxmlformats.org/presentationml/2006/main">
  <p:tag name="TIMING" val="|0.8"/>
</p:tagLst>
</file>

<file path=ppt/tags/tag16.xml><?xml version="1.0" encoding="utf-8"?>
<p:tagLst xmlns:a="http://schemas.openxmlformats.org/drawingml/2006/main" xmlns:r="http://schemas.openxmlformats.org/officeDocument/2006/relationships" xmlns:p="http://schemas.openxmlformats.org/presentationml/2006/main">
  <p:tag name="TIMING" val="|0.6|26.3"/>
</p:tagLst>
</file>

<file path=ppt/tags/tag17.xml><?xml version="1.0" encoding="utf-8"?>
<p:tagLst xmlns:a="http://schemas.openxmlformats.org/drawingml/2006/main" xmlns:r="http://schemas.openxmlformats.org/officeDocument/2006/relationships" xmlns:p="http://schemas.openxmlformats.org/presentationml/2006/main">
  <p:tag name="TIMING" val="|0.9"/>
</p:tagLst>
</file>

<file path=ppt/tags/tag18.xml><?xml version="1.0" encoding="utf-8"?>
<p:tagLst xmlns:a="http://schemas.openxmlformats.org/drawingml/2006/main" xmlns:r="http://schemas.openxmlformats.org/officeDocument/2006/relationships" xmlns:p="http://schemas.openxmlformats.org/presentationml/2006/main">
  <p:tag name="TIMING" val="|74.5"/>
</p:tagLst>
</file>

<file path=ppt/tags/tag19.xml><?xml version="1.0" encoding="utf-8"?>
<p:tagLst xmlns:a="http://schemas.openxmlformats.org/drawingml/2006/main" xmlns:r="http://schemas.openxmlformats.org/officeDocument/2006/relationships" xmlns:p="http://schemas.openxmlformats.org/presentationml/2006/main">
  <p:tag name="TIMING" val="|14.8"/>
</p:tagLst>
</file>

<file path=ppt/tags/tag2.xml><?xml version="1.0" encoding="utf-8"?>
<p:tagLst xmlns:a="http://schemas.openxmlformats.org/drawingml/2006/main" xmlns:r="http://schemas.openxmlformats.org/officeDocument/2006/relationships" xmlns:p="http://schemas.openxmlformats.org/presentationml/2006/main">
  <p:tag name="TIMING" val="|2.7"/>
</p:tagLst>
</file>

<file path=ppt/tags/tag20.xml><?xml version="1.0" encoding="utf-8"?>
<p:tagLst xmlns:a="http://schemas.openxmlformats.org/drawingml/2006/main" xmlns:r="http://schemas.openxmlformats.org/officeDocument/2006/relationships" xmlns:p="http://schemas.openxmlformats.org/presentationml/2006/main">
  <p:tag name="TIMING" val="|14.9"/>
</p:tagLst>
</file>

<file path=ppt/tags/tag21.xml><?xml version="1.0" encoding="utf-8"?>
<p:tagLst xmlns:a="http://schemas.openxmlformats.org/drawingml/2006/main" xmlns:r="http://schemas.openxmlformats.org/officeDocument/2006/relationships" xmlns:p="http://schemas.openxmlformats.org/presentationml/2006/main">
  <p:tag name="TIMING" val="|18.1|9.8"/>
</p:tagLst>
</file>

<file path=ppt/tags/tag3.xml><?xml version="1.0" encoding="utf-8"?>
<p:tagLst xmlns:a="http://schemas.openxmlformats.org/drawingml/2006/main" xmlns:r="http://schemas.openxmlformats.org/officeDocument/2006/relationships" xmlns:p="http://schemas.openxmlformats.org/presentationml/2006/main">
  <p:tag name="TIMING" val="|1.1"/>
</p:tagLst>
</file>

<file path=ppt/tags/tag4.xml><?xml version="1.0" encoding="utf-8"?>
<p:tagLst xmlns:a="http://schemas.openxmlformats.org/drawingml/2006/main" xmlns:r="http://schemas.openxmlformats.org/officeDocument/2006/relationships" xmlns:p="http://schemas.openxmlformats.org/presentationml/2006/main">
  <p:tag name="TIMING" val="|0.9"/>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8"/>
</p:tagLst>
</file>

<file path=ppt/tags/tag7.xml><?xml version="1.0" encoding="utf-8"?>
<p:tagLst xmlns:a="http://schemas.openxmlformats.org/drawingml/2006/main" xmlns:r="http://schemas.openxmlformats.org/officeDocument/2006/relationships" xmlns:p="http://schemas.openxmlformats.org/presentationml/2006/main">
  <p:tag name="TIMING" val="|1.4"/>
</p:tagLst>
</file>

<file path=ppt/tags/tag8.xml><?xml version="1.0" encoding="utf-8"?>
<p:tagLst xmlns:a="http://schemas.openxmlformats.org/drawingml/2006/main" xmlns:r="http://schemas.openxmlformats.org/officeDocument/2006/relationships" xmlns:p="http://schemas.openxmlformats.org/presentationml/2006/main">
  <p:tag name="TIMING" val="|0.6"/>
</p:tagLst>
</file>

<file path=ppt/tags/tag9.xml><?xml version="1.0" encoding="utf-8"?>
<p:tagLst xmlns:a="http://schemas.openxmlformats.org/drawingml/2006/main" xmlns:r="http://schemas.openxmlformats.org/officeDocument/2006/relationships" xmlns:p="http://schemas.openxmlformats.org/presentationml/2006/main">
  <p:tag name="TIMING" val="|0.8"/>
</p:tagLst>
</file>

<file path=ppt/theme/theme1.xml><?xml version="1.0" encoding="utf-8"?>
<a:theme xmlns:a="http://schemas.openxmlformats.org/drawingml/2006/main" name="Office Theme">
  <a:themeElements>
    <a:clrScheme name="Office">
      <a:dk1>
        <a:sysClr val="windowText" lastClr="1F1F1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1F1F1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886</Words>
  <Application>Microsoft Office PowerPoint</Application>
  <PresentationFormat>Widescreen</PresentationFormat>
  <Paragraphs>63</Paragraphs>
  <Slides>25</Slides>
  <Notes>2</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Trong câu chuyện con thích nhất nhân vật nào? Vì sao?   </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31</cp:revision>
  <dcterms:created xsi:type="dcterms:W3CDTF">2020-04-12T23:22:00Z</dcterms:created>
  <dcterms:modified xsi:type="dcterms:W3CDTF">2020-04-13T13:22:10Z</dcterms:modified>
</cp:coreProperties>
</file>