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wma" ContentType="audio/x-ms-wma"/>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9"/>
  </p:notesMasterIdLst>
  <p:sldIdLst>
    <p:sldId id="257" r:id="rId2"/>
    <p:sldId id="287" r:id="rId3"/>
    <p:sldId id="288" r:id="rId4"/>
    <p:sldId id="289" r:id="rId5"/>
    <p:sldId id="290" r:id="rId6"/>
    <p:sldId id="291" r:id="rId7"/>
    <p:sldId id="292" r:id="rId8"/>
    <p:sldId id="305" r:id="rId9"/>
    <p:sldId id="294" r:id="rId10"/>
    <p:sldId id="295" r:id="rId11"/>
    <p:sldId id="296" r:id="rId12"/>
    <p:sldId id="297" r:id="rId13"/>
    <p:sldId id="298" r:id="rId14"/>
    <p:sldId id="299" r:id="rId15"/>
    <p:sldId id="300" r:id="rId16"/>
    <p:sldId id="301" r:id="rId17"/>
    <p:sldId id="302" r:id="rId18"/>
    <p:sldId id="303" r:id="rId19"/>
    <p:sldId id="275" r:id="rId20"/>
    <p:sldId id="276" r:id="rId21"/>
    <p:sldId id="277" r:id="rId22"/>
    <p:sldId id="278" r:id="rId23"/>
    <p:sldId id="279" r:id="rId24"/>
    <p:sldId id="280" r:id="rId25"/>
    <p:sldId id="304" r:id="rId26"/>
    <p:sldId id="309" r:id="rId27"/>
    <p:sldId id="30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0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065A"/>
    <a:srgbClr val="B9CC04"/>
    <a:srgbClr val="77A8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53" autoAdjust="0"/>
    <p:restoredTop sz="94434" autoAdjust="0"/>
  </p:normalViewPr>
  <p:slideViewPr>
    <p:cSldViewPr snapToGrid="0">
      <p:cViewPr varScale="1">
        <p:scale>
          <a:sx n="70" d="100"/>
          <a:sy n="70" d="100"/>
        </p:scale>
        <p:origin x="174" y="72"/>
      </p:cViewPr>
      <p:guideLst>
        <p:guide pos="3840"/>
        <p:guide orient="horz" pos="20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20B19A-ED4E-4829-9412-92289F069B56}" type="datetimeFigureOut">
              <a:rPr lang="en-US" smtClean="0"/>
              <a:t>21/4/2020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ABE2CD-3668-4AF1-BC11-9E25B29B5C02}" type="slidenum">
              <a:rPr lang="en-US" smtClean="0"/>
              <a:t>‹#›</a:t>
            </a:fld>
            <a:endParaRPr lang="en-US"/>
          </a:p>
        </p:txBody>
      </p:sp>
    </p:spTree>
    <p:extLst>
      <p:ext uri="{BB962C8B-B14F-4D97-AF65-F5344CB8AC3E}">
        <p14:creationId xmlns:p14="http://schemas.microsoft.com/office/powerpoint/2010/main" val="2320584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53278-EC96-46AC-8E87-43DE16A33AC8}" type="slidenum">
              <a:rPr lang="en-US" smtClean="0"/>
              <a:t>11</a:t>
            </a:fld>
            <a:endParaRPr lang="en-US"/>
          </a:p>
        </p:txBody>
      </p:sp>
    </p:spTree>
    <p:extLst>
      <p:ext uri="{BB962C8B-B14F-4D97-AF65-F5344CB8AC3E}">
        <p14:creationId xmlns:p14="http://schemas.microsoft.com/office/powerpoint/2010/main" val="3101865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F53278-EC96-46AC-8E87-43DE16A33AC8}" type="slidenum">
              <a:rPr lang="en-US" smtClean="0"/>
              <a:t>12</a:t>
            </a:fld>
            <a:endParaRPr lang="en-US"/>
          </a:p>
        </p:txBody>
      </p:sp>
    </p:spTree>
    <p:extLst>
      <p:ext uri="{BB962C8B-B14F-4D97-AF65-F5344CB8AC3E}">
        <p14:creationId xmlns:p14="http://schemas.microsoft.com/office/powerpoint/2010/main" val="3937067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ABE2CD-3668-4AF1-BC11-9E25B29B5C02}" type="slidenum">
              <a:rPr lang="en-US" smtClean="0"/>
              <a:t>22</a:t>
            </a:fld>
            <a:endParaRPr lang="en-US"/>
          </a:p>
        </p:txBody>
      </p:sp>
    </p:spTree>
    <p:extLst>
      <p:ext uri="{BB962C8B-B14F-4D97-AF65-F5344CB8AC3E}">
        <p14:creationId xmlns:p14="http://schemas.microsoft.com/office/powerpoint/2010/main" val="37703628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CBC05B4-D877-4A39-8D54-4BFB601323A2}" type="datetimeFigureOut">
              <a:rPr lang="en-US" smtClean="0"/>
              <a:t>21/4/2020</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E1B59CB8-C046-4232-8F28-CD2734514B5C}"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2732284"/>
      </p:ext>
    </p:extLst>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BC05B4-D877-4A39-8D54-4BFB601323A2}" type="datetimeFigureOut">
              <a:rPr lang="en-US" smtClean="0"/>
              <a:t>21/4/2020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409416075"/>
      </p:ext>
    </p:extLst>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BC05B4-D877-4A39-8D54-4BFB601323A2}" type="datetimeFigureOut">
              <a:rPr lang="en-US" smtClean="0"/>
              <a:t>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59CB8-C046-4232-8F28-CD2734514B5C}"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5365768"/>
      </p:ext>
    </p:extLst>
  </p:cSld>
  <p:clrMapOvr>
    <a:masterClrMapping/>
  </p:clrMapOvr>
  <p:transition spd="slow">
    <p:push dir="u"/>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BC05B4-D877-4A39-8D54-4BFB601323A2}" type="datetimeFigureOut">
              <a:rPr lang="en-US" smtClean="0"/>
              <a:t>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59CB8-C046-4232-8F28-CD2734514B5C}"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9975381"/>
      </p:ext>
    </p:extLst>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BC05B4-D877-4A39-8D54-4BFB601323A2}" type="datetimeFigureOut">
              <a:rPr lang="en-US" smtClean="0"/>
              <a:t>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4261849149"/>
      </p:ext>
    </p:extLst>
  </p:cSld>
  <p:clrMapOvr>
    <a:masterClrMapping/>
  </p:clrMapOvr>
  <p:transition spd="slow">
    <p:push dir="u"/>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BC05B4-D877-4A39-8D54-4BFB601323A2}" type="datetimeFigureOut">
              <a:rPr lang="en-US" smtClean="0"/>
              <a:t>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59CB8-C046-4232-8F28-CD2734514B5C}"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27011"/>
      </p:ext>
    </p:extLst>
  </p:cSld>
  <p:clrMapOvr>
    <a:masterClrMapping/>
  </p:clrMapOvr>
  <p:transition spd="slow">
    <p:push dir="u"/>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BC05B4-D877-4A39-8D54-4BFB601323A2}" type="datetimeFigureOut">
              <a:rPr lang="en-US" smtClean="0"/>
              <a:t>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59CB8-C046-4232-8F28-CD2734514B5C}"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5626594"/>
      </p:ext>
    </p:extLst>
  </p:cSld>
  <p:clrMapOvr>
    <a:masterClrMapping/>
  </p:clrMapOvr>
  <p:transition spd="slow">
    <p:push dir="u"/>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BC05B4-D877-4A39-8D54-4BFB601323A2}" type="datetimeFigureOut">
              <a:rPr lang="en-US" smtClean="0"/>
              <a:t>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59CB8-C046-4232-8F28-CD2734514B5C}"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6488873"/>
      </p:ext>
    </p:extLst>
  </p:cSld>
  <p:clrMapOvr>
    <a:masterClrMapping/>
  </p:clrMapOvr>
  <p:transition spd="slow">
    <p:push dir="u"/>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BC05B4-D877-4A39-8D54-4BFB601323A2}" type="datetimeFigureOut">
              <a:rPr lang="en-US" smtClean="0"/>
              <a:t>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59CB8-C046-4232-8F28-CD2734514B5C}"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368123"/>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BC05B4-D877-4A39-8D54-4BFB601323A2}" type="datetimeFigureOut">
              <a:rPr lang="en-US" smtClean="0"/>
              <a:t>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9883829"/>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BC05B4-D877-4A39-8D54-4BFB601323A2}" type="datetimeFigureOut">
              <a:rPr lang="en-US" smtClean="0"/>
              <a:t>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59CB8-C046-4232-8F28-CD2734514B5C}"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178013"/>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CBC05B4-D877-4A39-8D54-4BFB601323A2}" type="datetimeFigureOut">
              <a:rPr lang="en-US" smtClean="0"/>
              <a:t>21/4/2020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3906656039"/>
      </p:ext>
    </p:extLst>
  </p:cSld>
  <p:clrMapOvr>
    <a:masterClrMapping/>
  </p:clrMapOvr>
  <p:transition spd="slow">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CBC05B4-D877-4A39-8D54-4BFB601323A2}" type="datetimeFigureOut">
              <a:rPr lang="en-US" smtClean="0"/>
              <a:t>21/4/2020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B59CB8-C046-4232-8F28-CD2734514B5C}"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4108103"/>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CBC05B4-D877-4A39-8D54-4BFB601323A2}" type="datetimeFigureOut">
              <a:rPr lang="en-US" smtClean="0"/>
              <a:t>21/4/2020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B59CB8-C046-4232-8F28-CD2734514B5C}"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5163613"/>
      </p:ext>
    </p:extLst>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BC05B4-D877-4A39-8D54-4BFB601323A2}" type="datetimeFigureOut">
              <a:rPr lang="en-US" smtClean="0"/>
              <a:t>21/4/2020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1774020802"/>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BC05B4-D877-4A39-8D54-4BFB601323A2}" type="datetimeFigureOut">
              <a:rPr lang="en-US" smtClean="0"/>
              <a:t>21/4/2020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B59CB8-C046-4232-8F28-CD2734514B5C}"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4402636"/>
      </p:ext>
    </p:extLst>
  </p:cSld>
  <p:clrMapOvr>
    <a:masterClrMapping/>
  </p:clrMapOvr>
  <p:transition spd="slow">
    <p:push dir="u"/>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BC05B4-D877-4A39-8D54-4BFB601323A2}" type="datetimeFigureOut">
              <a:rPr lang="en-US" smtClean="0"/>
              <a:t>21/4/2020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B59CB8-C046-4232-8F28-CD2734514B5C}" type="slidenum">
              <a:rPr lang="en-US" smtClean="0"/>
              <a:t>‹#›</a:t>
            </a:fld>
            <a:endParaRPr lang="en-US"/>
          </a:p>
        </p:txBody>
      </p:sp>
    </p:spTree>
    <p:extLst>
      <p:ext uri="{BB962C8B-B14F-4D97-AF65-F5344CB8AC3E}">
        <p14:creationId xmlns:p14="http://schemas.microsoft.com/office/powerpoint/2010/main" val="1372567132"/>
      </p:ext>
    </p:extLst>
  </p:cSld>
  <p:clrMapOvr>
    <a:masterClrMapping/>
  </p:clrMapOvr>
  <p:transition spd="slow">
    <p:push dir="u"/>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CBC05B4-D877-4A39-8D54-4BFB601323A2}" type="datetimeFigureOut">
              <a:rPr lang="en-US" smtClean="0"/>
              <a:t>21/4/2020</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1B59CB8-C046-4232-8F28-CD2734514B5C}" type="slidenum">
              <a:rPr lang="en-US" smtClean="0"/>
              <a:t>‹#›</a:t>
            </a:fld>
            <a:endParaRPr lang="en-US"/>
          </a:p>
        </p:txBody>
      </p:sp>
    </p:spTree>
    <p:extLst>
      <p:ext uri="{BB962C8B-B14F-4D97-AF65-F5344CB8AC3E}">
        <p14:creationId xmlns:p14="http://schemas.microsoft.com/office/powerpoint/2010/main" val="7418427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ransition spd="slow">
    <p:push dir="u"/>
  </p:transition>
  <p:timing>
    <p:tnLst>
      <p:par>
        <p:cTn id="1" dur="indefinite" restart="never" nodeType="tmRoot"/>
      </p:par>
    </p:tnLst>
  </p:timing>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audio" Target="../media/media1.m4a"/><Relationship Id="rId7" Type="http://schemas.openxmlformats.org/officeDocument/2006/relationships/image" Target="../media/image7.jp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slideLayout" Target="../slideLayouts/slideLayout2.xml"/><Relationship Id="rId5" Type="http://schemas.microsoft.com/office/2007/relationships/media" Target="../media/media2.mp3"/><Relationship Id="rId10" Type="http://schemas.openxmlformats.org/officeDocument/2006/relationships/image" Target="../media/image10.png"/><Relationship Id="rId4" Type="http://schemas.openxmlformats.org/officeDocument/2006/relationships/audio" Target="NULL" TargetMode="External"/><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8.jpe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audio" Target="../media/media13.m4a"/><Relationship Id="rId7" Type="http://schemas.openxmlformats.org/officeDocument/2006/relationships/image" Target="../media/image18.png"/><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audio" Target="../media/media14.m4a"/><Relationship Id="rId7" Type="http://schemas.openxmlformats.org/officeDocument/2006/relationships/image" Target="../media/image19.png"/><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10.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8.jpeg"/><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jpeg"/><Relationship Id="rId5" Type="http://schemas.openxmlformats.org/officeDocument/2006/relationships/image" Target="../media/image2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audio" Target="../media/media17.m4a"/><Relationship Id="rId7" Type="http://schemas.openxmlformats.org/officeDocument/2006/relationships/image" Target="../media/image23.png"/><Relationship Id="rId2" Type="http://schemas.microsoft.com/office/2007/relationships/media" Target="../media/media17.m4a"/><Relationship Id="rId1" Type="http://schemas.openxmlformats.org/officeDocument/2006/relationships/tags" Target="../tags/tag14.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8.jpeg"/><Relationship Id="rId2" Type="http://schemas.microsoft.com/office/2007/relationships/media" Target="../media/media18.m4a"/><Relationship Id="rId1" Type="http://schemas.openxmlformats.org/officeDocument/2006/relationships/tags" Target="../tags/tag15.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8.jpeg"/><Relationship Id="rId2" Type="http://schemas.microsoft.com/office/2007/relationships/media" Target="../media/media19.m4a"/><Relationship Id="rId1" Type="http://schemas.openxmlformats.org/officeDocument/2006/relationships/tags" Target="../tags/tag16.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8.jpeg"/><Relationship Id="rId2" Type="http://schemas.microsoft.com/office/2007/relationships/media" Target="../media/media20.m4a"/><Relationship Id="rId1" Type="http://schemas.openxmlformats.org/officeDocument/2006/relationships/tags" Target="../tags/tag17.xml"/><Relationship Id="rId6" Type="http://schemas.openxmlformats.org/officeDocument/2006/relationships/image" Target="../media/image26.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8.jpeg"/><Relationship Id="rId2" Type="http://schemas.microsoft.com/office/2007/relationships/media" Target="../media/media21.m4a"/><Relationship Id="rId1" Type="http://schemas.openxmlformats.org/officeDocument/2006/relationships/tags" Target="../tags/tag18.xml"/><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3.m4a"/><Relationship Id="rId7" Type="http://schemas.openxmlformats.org/officeDocument/2006/relationships/image" Target="../media/image10.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slideLayout" Target="../slideLayouts/slideLayout2.xml"/><Relationship Id="rId5" Type="http://schemas.microsoft.com/office/2007/relationships/media" Target="../media/media4.mp3"/><Relationship Id="rId4" Type="http://schemas.openxmlformats.org/officeDocument/2006/relationships/audio" Target="NULL" TargetMode="External"/><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audio" Target="../media/media22.m4a"/><Relationship Id="rId7" Type="http://schemas.openxmlformats.org/officeDocument/2006/relationships/image" Target="../media/image10.png"/><Relationship Id="rId2" Type="http://schemas.microsoft.com/office/2007/relationships/media" Target="../media/media22.m4a"/><Relationship Id="rId1" Type="http://schemas.openxmlformats.org/officeDocument/2006/relationships/tags" Target="../tags/tag19.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media23.m4a"/><Relationship Id="rId7" Type="http://schemas.openxmlformats.org/officeDocument/2006/relationships/image" Target="../media/image32.png"/><Relationship Id="rId2" Type="http://schemas.microsoft.com/office/2007/relationships/media" Target="../media/media23.m4a"/><Relationship Id="rId1" Type="http://schemas.openxmlformats.org/officeDocument/2006/relationships/tags" Target="../tags/tag20.xml"/><Relationship Id="rId6" Type="http://schemas.openxmlformats.org/officeDocument/2006/relationships/image" Target="../media/image31.png"/><Relationship Id="rId5" Type="http://schemas.openxmlformats.org/officeDocument/2006/relationships/image" Target="../media/image30.jpeg"/><Relationship Id="rId10"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8.jpe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media24.m4a"/><Relationship Id="rId7" Type="http://schemas.openxmlformats.org/officeDocument/2006/relationships/image" Target="../media/image20.png"/><Relationship Id="rId2" Type="http://schemas.microsoft.com/office/2007/relationships/media" Target="../media/media24.m4a"/><Relationship Id="rId1" Type="http://schemas.openxmlformats.org/officeDocument/2006/relationships/tags" Target="../tags/tag21.xml"/><Relationship Id="rId6" Type="http://schemas.openxmlformats.org/officeDocument/2006/relationships/image" Target="../media/image28.jpeg"/><Relationship Id="rId5" Type="http://schemas.openxmlformats.org/officeDocument/2006/relationships/notesSlide" Target="../notesSlides/notesSlide3.xml"/><Relationship Id="rId10"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jpeg"/><Relationship Id="rId5" Type="http://schemas.openxmlformats.org/officeDocument/2006/relationships/image" Target="../media/image25.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8.jpeg"/><Relationship Id="rId5" Type="http://schemas.openxmlformats.org/officeDocument/2006/relationships/image" Target="../media/image10.png"/><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0.png"/><Relationship Id="rId5" Type="http://schemas.openxmlformats.org/officeDocument/2006/relationships/image" Target="../media/image8.jpe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8.mp4"/><Relationship Id="rId1" Type="http://schemas.microsoft.com/office/2007/relationships/media" Target="../media/media28.mp4"/><Relationship Id="rId5" Type="http://schemas.openxmlformats.org/officeDocument/2006/relationships/image" Target="../media/image8.jpe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30.wma"/><Relationship Id="rId7" Type="http://schemas.openxmlformats.org/officeDocument/2006/relationships/image" Target="../media/image38.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0.png"/><Relationship Id="rId5" Type="http://schemas.openxmlformats.org/officeDocument/2006/relationships/slideLayout" Target="../slideLayouts/slideLayout2.xml"/><Relationship Id="rId4" Type="http://schemas.openxmlformats.org/officeDocument/2006/relationships/audio" Target="../media/media30.wma"/><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8.jpe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8.jpe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8.jpe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8.jpe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8.jpe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15.pn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8.jpe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8.jpe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rot="5400000">
            <a:off x="2525657" y="-2891664"/>
            <a:ext cx="7192548" cy="12243862"/>
          </a:xfrm>
        </p:spPr>
      </p:pic>
      <p:pic>
        <p:nvPicPr>
          <p:cNvPr id="1026" name="Picture 2" descr="logo hoa s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05075" y="1343397"/>
            <a:ext cx="2561657" cy="148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540579" y="2862080"/>
            <a:ext cx="8690647" cy="584775"/>
          </a:xfrm>
          <a:prstGeom prst="rect">
            <a:avLst/>
          </a:prstGeom>
          <a:noFill/>
        </p:spPr>
        <p:txBody>
          <a:bodyPr wrap="square" lIns="91440" tIns="45720" rIns="91440" bIns="45720">
            <a:spAutoFit/>
          </a:bodyPr>
          <a:lstStyle/>
          <a:p>
            <a:pPr algn="ctr"/>
            <a:r>
              <a:rPr lang="en-US" sz="3200" b="1" cap="none" spc="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GIÁO ÁN: LÀM QUEN VĂN HỌC</a:t>
            </a:r>
            <a:endParaRPr lang="en-US" sz="32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1540579" y="3564929"/>
            <a:ext cx="8815808"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smtClean="0">
                <a:ln/>
                <a:solidFill>
                  <a:schemeClr val="accent3"/>
                </a:solidFill>
                <a:effectLst/>
                <a:latin typeface="Times New Roman" panose="02020603050405020304" pitchFamily="18" charset="0"/>
                <a:cs typeface="Times New Roman" panose="02020603050405020304" pitchFamily="18" charset="0"/>
              </a:rPr>
              <a:t>Lĩnh vực: Phát triển ngôn ngữ</a:t>
            </a:r>
            <a:endParaRPr lang="en-US" sz="3600" b="1" cap="none" spc="0">
              <a:ln/>
              <a:solidFill>
                <a:schemeClr val="accent3"/>
              </a:solidFill>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1759193" y="4253812"/>
            <a:ext cx="8140756" cy="461665"/>
          </a:xfrm>
          <a:prstGeom prst="rect">
            <a:avLst/>
          </a:prstGeom>
          <a:noFill/>
        </p:spPr>
        <p:txBody>
          <a:bodyPr wrap="square" lIns="91440" tIns="45720" rIns="91440" bIns="45720">
            <a:spAutoFit/>
          </a:bodyPr>
          <a:lstStyle/>
          <a:p>
            <a:pPr algn="ctr"/>
            <a:r>
              <a:rPr lang="en-US" sz="2400" b="1" cap="none" spc="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ĐỀ TÀI: TRUYỆN: BÁC GẤU ĐEN VÀ HAI CHÚ THỎ</a:t>
            </a:r>
            <a:endParaRPr lang="en-US" sz="2400" b="1" cap="none" spc="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13" name="Rectangle 12"/>
          <p:cNvSpPr/>
          <p:nvPr/>
        </p:nvSpPr>
        <p:spPr>
          <a:xfrm>
            <a:off x="4235396" y="5546973"/>
            <a:ext cx="3887603" cy="400110"/>
          </a:xfrm>
          <a:prstGeom prst="rect">
            <a:avLst/>
          </a:prstGeom>
          <a:noFill/>
        </p:spPr>
        <p:txBody>
          <a:bodyPr wrap="none" lIns="91440" tIns="45720" rIns="91440" bIns="45720">
            <a:spAutoFit/>
          </a:bodyPr>
          <a:lstStyle/>
          <a:p>
            <a:pPr algn="ctr"/>
            <a:r>
              <a:rPr lang="en-US" sz="2000" b="1" smtClean="0">
                <a:ln w="12700" cmpd="sng">
                  <a:solidFill>
                    <a:schemeClr val="accent4"/>
                  </a:solidFill>
                  <a:prstDash val="solid"/>
                </a:ln>
                <a:solidFill>
                  <a:srgbClr val="002060"/>
                </a:solidFill>
              </a:rPr>
              <a:t>Giáo viên: Phạm Thị Minh Ph</a:t>
            </a:r>
            <a:r>
              <a:rPr lang="vi-VN" sz="2000" b="1" smtClean="0">
                <a:ln w="12700" cmpd="sng">
                  <a:solidFill>
                    <a:schemeClr val="accent4"/>
                  </a:solidFill>
                  <a:prstDash val="solid"/>
                </a:ln>
                <a:solidFill>
                  <a:srgbClr val="002060"/>
                </a:solidFill>
              </a:rPr>
              <a:t>ươ</a:t>
            </a:r>
            <a:r>
              <a:rPr lang="en-US" sz="2000" b="1" smtClean="0">
                <a:ln w="12700" cmpd="sng">
                  <a:solidFill>
                    <a:schemeClr val="accent4"/>
                  </a:solidFill>
                  <a:prstDash val="solid"/>
                </a:ln>
                <a:solidFill>
                  <a:srgbClr val="002060"/>
                </a:solidFill>
              </a:rPr>
              <a:t>ng</a:t>
            </a:r>
            <a:endParaRPr lang="en-US" sz="2000" b="1" cap="none" spc="0">
              <a:ln w="12700" cmpd="sng">
                <a:solidFill>
                  <a:schemeClr val="accent4"/>
                </a:solidFill>
                <a:prstDash val="solid"/>
              </a:ln>
              <a:solidFill>
                <a:srgbClr val="002060"/>
              </a:solidFill>
              <a:effectLst/>
            </a:endParaRPr>
          </a:p>
        </p:txBody>
      </p:sp>
      <p:sp>
        <p:nvSpPr>
          <p:cNvPr id="15" name="Rectangle 14"/>
          <p:cNvSpPr/>
          <p:nvPr/>
        </p:nvSpPr>
        <p:spPr>
          <a:xfrm>
            <a:off x="4398903" y="5036166"/>
            <a:ext cx="3560590" cy="400110"/>
          </a:xfrm>
          <a:prstGeom prst="rect">
            <a:avLst/>
          </a:prstGeom>
          <a:noFill/>
        </p:spPr>
        <p:txBody>
          <a:bodyPr wrap="none" lIns="91440" tIns="45720" rIns="91440" bIns="45720">
            <a:spAutoFit/>
          </a:bodyPr>
          <a:lstStyle/>
          <a:p>
            <a:pPr algn="ctr"/>
            <a:r>
              <a:rPr lang="en-US" sz="2000" b="1">
                <a:ln w="12700" cmpd="sng">
                  <a:solidFill>
                    <a:schemeClr val="accent4"/>
                  </a:solidFill>
                  <a:prstDash val="solid"/>
                </a:ln>
                <a:solidFill>
                  <a:schemeClr val="accent4">
                    <a:lumMod val="75000"/>
                  </a:schemeClr>
                </a:solidFill>
              </a:rPr>
              <a:t>Lứa tuổi: Mẫu giáo bé (3-4 </a:t>
            </a:r>
            <a:r>
              <a:rPr lang="en-US" sz="2000" b="1" smtClean="0">
                <a:ln w="12700" cmpd="sng">
                  <a:solidFill>
                    <a:schemeClr val="accent4"/>
                  </a:solidFill>
                  <a:prstDash val="solid"/>
                </a:ln>
                <a:solidFill>
                  <a:schemeClr val="accent4">
                    <a:lumMod val="75000"/>
                  </a:schemeClr>
                </a:solidFill>
              </a:rPr>
              <a:t>tuổi)</a:t>
            </a:r>
            <a:endParaRPr lang="en-US" sz="2000" b="1" cap="none" spc="0">
              <a:ln w="12700" cmpd="sng">
                <a:solidFill>
                  <a:schemeClr val="accent4"/>
                </a:solidFill>
                <a:prstDash val="solid"/>
              </a:ln>
              <a:solidFill>
                <a:schemeClr val="accent4">
                  <a:lumMod val="75000"/>
                </a:schemeClr>
              </a:solidFill>
              <a:effectLst/>
            </a:endParaRPr>
          </a:p>
        </p:txBody>
      </p:sp>
      <p:pic>
        <p:nvPicPr>
          <p:cNvPr id="22" name="Picture 21"/>
          <p:cNvPicPr>
            <a:picLocks noChangeAspect="1"/>
          </p:cNvPicPr>
          <p:nvPr/>
        </p:nvPicPr>
        <p:blipFill rotWithShape="1">
          <a:blip r:embed="rId9" cstate="print">
            <a:extLst>
              <a:ext uri="{28A0092B-C50C-407E-A947-70E740481C1C}">
                <a14:useLocalDpi xmlns:a14="http://schemas.microsoft.com/office/drawing/2010/main" val="0"/>
              </a:ext>
            </a:extLst>
          </a:blip>
          <a:srcRect r="8489" b="22388"/>
          <a:stretch/>
        </p:blipFill>
        <p:spPr>
          <a:xfrm>
            <a:off x="10297582" y="3913565"/>
            <a:ext cx="1788575" cy="26967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1" name="Rectangle 20"/>
          <p:cNvSpPr/>
          <p:nvPr/>
        </p:nvSpPr>
        <p:spPr>
          <a:xfrm>
            <a:off x="2104228" y="477852"/>
            <a:ext cx="7563353" cy="830997"/>
          </a:xfrm>
          <a:prstGeom prst="rect">
            <a:avLst/>
          </a:prstGeom>
          <a:noFill/>
        </p:spPr>
        <p:txBody>
          <a:bodyPr wrap="none" lIns="91440" tIns="45720" rIns="91440" bIns="45720">
            <a:spAutoFit/>
          </a:bodyPr>
          <a:lstStyle/>
          <a:p>
            <a:pPr algn="ctr"/>
            <a:r>
              <a:rPr lang="en-US" sz="24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PHÒNG GIÁO DỤC </a:t>
            </a:r>
            <a:r>
              <a:rPr lang="en-US" sz="240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 BIÊN </a:t>
            </a:r>
            <a:r>
              <a:rPr lang="en-US" sz="24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ĐÀO TẠO </a:t>
            </a:r>
            <a:r>
              <a:rPr lang="en-US" sz="240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QUẬN LONG </a:t>
            </a:r>
            <a:endParaRPr lang="en-US" sz="24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2400" b="0" cap="none" spc="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t>
            </a:r>
            <a:r>
              <a:rPr lang="vi-VN" sz="2400" b="0" cap="none" spc="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ƯỜNG</a:t>
            </a:r>
            <a:r>
              <a:rPr lang="en-US" sz="2400" b="0" cap="none" spc="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MẦM NON HOA SEN</a:t>
            </a:r>
            <a:endParaRPr lang="en-US" sz="2400" b="0"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4" name="Ngách 97-54 Đường Gia Thượng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85869" y="5633667"/>
            <a:ext cx="609600" cy="609600"/>
          </a:xfrm>
          <a:prstGeom prst="rect">
            <a:avLst/>
          </a:prstGeom>
        </p:spPr>
      </p:pic>
      <p:pic>
        <p:nvPicPr>
          <p:cNvPr id="23" name="Nhac Khong Loi Background Ke Chuyen 3">
            <a:hlinkClick r:id="" action="ppaction://media"/>
          </p:cNvPr>
          <p:cNvPicPr>
            <a:picLocks noChangeAspect="1"/>
          </p:cNvPicPr>
          <p:nvPr>
            <a:audioFile r:link="rId4"/>
            <p:extLst>
              <p:ext uri="{DAA4B4D4-6D71-4841-9C94-3DE7FCFB9230}">
                <p14:media xmlns:p14="http://schemas.microsoft.com/office/powerpoint/2010/main" r:embed="rId5">
                  <p14:trim end="172020.0625"/>
                </p14:media>
              </p:ext>
            </p:extLst>
          </p:nvPr>
        </p:nvPicPr>
        <p:blipFill>
          <a:blip r:embed="rId10"/>
          <a:stretch>
            <a:fillRect/>
          </a:stretch>
        </p:blipFill>
        <p:spPr>
          <a:xfrm>
            <a:off x="-1007233" y="4504776"/>
            <a:ext cx="609600" cy="609600"/>
          </a:xfrm>
          <a:prstGeom prst="rect">
            <a:avLst/>
          </a:prstGeom>
        </p:spPr>
      </p:pic>
    </p:spTree>
    <p:custDataLst>
      <p:tags r:id="rId1"/>
    </p:custDataLst>
    <p:extLst>
      <p:ext uri="{BB962C8B-B14F-4D97-AF65-F5344CB8AC3E}">
        <p14:creationId xmlns:p14="http://schemas.microsoft.com/office/powerpoint/2010/main" val="2833961854"/>
      </p:ext>
    </p:extLst>
  </p:cSld>
  <p:clrMapOvr>
    <a:masterClrMapping/>
  </p:clrMapOvr>
  <p:transition spd="slow" advTm="27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268" fill="hold"/>
                                        <p:tgtEl>
                                          <p:spTgt spid="23"/>
                                        </p:tgtEl>
                                      </p:cBhvr>
                                    </p:cmd>
                                  </p:childTnLst>
                                </p:cTn>
                              </p:par>
                              <p:par>
                                <p:cTn id="7" presetID="1" presetClass="mediacall" presetSubtype="0" fill="hold" nodeType="withEffect">
                                  <p:stCondLst>
                                    <p:cond delay="0"/>
                                  </p:stCondLst>
                                  <p:childTnLst>
                                    <p:cmd type="call" cmd="playFrom(0.0)">
                                      <p:cBhvr>
                                        <p:cTn id="8" dur="25829"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StopAudio" delay="0">
                      <p:tgtEl>
                        <p:sldTgt/>
                      </p:tgtEl>
                    </p:cond>
                  </p:endCondLst>
                </p:cTn>
                <p:tgtEl>
                  <p:spTgt spid="24"/>
                </p:tgtEl>
              </p:cMediaNode>
            </p:audio>
            <p:audio>
              <p:cMediaNode vol="13636">
                <p:cTn id="10"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gau buon rau di">
            <a:hlinkClick r:id="" action="ppaction://media"/>
          </p:cNvPr>
          <p:cNvPicPr>
            <a:picLocks noGrp="1" noChangeAspect="1"/>
          </p:cNvPicPr>
          <p:nvPr>
            <p:ph idx="1"/>
            <a:audioFile r:link="rId3"/>
            <p:extLst>
              <p:ext uri="{DAA4B4D4-6D71-4841-9C94-3DE7FCFB9230}">
                <p14:media xmlns:p14="http://schemas.microsoft.com/office/powerpoint/2010/main" r:embed="rId2"/>
              </p:ext>
            </p:extLst>
          </p:nvPr>
        </p:nvPicPr>
        <p:blipFill>
          <a:blip r:embed="rId5"/>
          <a:stretch>
            <a:fillRect/>
          </a:stretch>
        </p:blipFill>
        <p:spPr>
          <a:xfrm>
            <a:off x="-614363" y="4567238"/>
            <a:ext cx="609600" cy="609600"/>
          </a:xfrm>
        </p:spPr>
      </p:pic>
      <p:pic>
        <p:nvPicPr>
          <p:cNvPr id="8194" name="Picture 2"/>
          <p:cNvPicPr>
            <a:picLocks noChangeAspect="1" noChangeArrowheads="1"/>
          </p:cNvPicPr>
          <p:nvPr/>
        </p:nvPicPr>
        <p:blipFill>
          <a:blip r:embed="rId6"/>
          <a:srcRect/>
          <a:stretch>
            <a:fillRect/>
          </a:stretch>
        </p:blipFill>
        <p:spPr bwMode="auto">
          <a:xfrm>
            <a:off x="1" y="-274638"/>
            <a:ext cx="12191999" cy="7132638"/>
          </a:xfrm>
          <a:prstGeom prst="rect">
            <a:avLst/>
          </a:prstGeom>
          <a:noFill/>
          <a:ln w="9525">
            <a:noFill/>
            <a:miter lim="800000"/>
            <a:headEnd/>
            <a:tailEnd/>
          </a:ln>
          <a:effectLst/>
        </p:spPr>
      </p:pic>
      <p:sp>
        <p:nvSpPr>
          <p:cNvPr id="4" name="Rectangle 3"/>
          <p:cNvSpPr/>
          <p:nvPr/>
        </p:nvSpPr>
        <p:spPr>
          <a:xfrm>
            <a:off x="588575" y="220039"/>
            <a:ext cx="7022840" cy="830997"/>
          </a:xfrm>
          <a:prstGeom prst="rect">
            <a:avLst/>
          </a:prstGeom>
        </p:spPr>
        <p:txBody>
          <a:bodyPr wrap="square">
            <a:spAutoFit/>
          </a:bodyPr>
          <a:lstStyle/>
          <a:p>
            <a:r>
              <a:rPr lang="vi-VN" sz="2400">
                <a:solidFill>
                  <a:srgbClr val="FFC000"/>
                </a:solidFill>
                <a:latin typeface="Times New Roman" panose="02020603050405020304" pitchFamily="18" charset="0"/>
                <a:cs typeface="Times New Roman" panose="02020603050405020304" pitchFamily="18" charset="0"/>
              </a:rPr>
              <a:t>Gấu Đen buồn rầu đi. Nước mưa chảy ròng ròng xuống cổ Gấu Đen. Gấu Đen đi mãi, đi mãi, vừa mệt vừa rét.</a:t>
            </a:r>
            <a:endParaRPr lang="en-US" sz="2400">
              <a:solidFill>
                <a:srgbClr val="FFC000"/>
              </a:solidFill>
              <a:latin typeface="Times New Roman" panose="02020603050405020304" pitchFamily="18" charset="0"/>
              <a:cs typeface="Times New Roman" panose="02020603050405020304" pitchFamily="18" charset="0"/>
            </a:endParaRPr>
          </a:p>
        </p:txBody>
      </p:sp>
      <p:pic>
        <p:nvPicPr>
          <p:cNvPr id="9" name="Picture 2" descr="logo hoa s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8566" y="20375"/>
            <a:ext cx="1683434"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20183521"/>
      </p:ext>
    </p:extLst>
  </p:cSld>
  <p:clrMapOvr>
    <a:masterClrMapping/>
  </p:clrMapOvr>
  <p:transition spd="slow" advTm="11747">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353" fill="hold"/>
                                        <p:tgtEl>
                                          <p:spTgt spid="5"/>
                                        </p:tgtEl>
                                      </p:cBhvr>
                                    </p:cmd>
                                  </p:childTnLst>
                                </p:cTn>
                              </p:par>
                              <p:par>
                                <p:cTn id="7" presetID="2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bong nhien 2">
            <a:hlinkClick r:id="" action="ppaction://media"/>
          </p:cNvPr>
          <p:cNvPicPr>
            <a:picLocks noGrp="1" noChangeAspect="1"/>
          </p:cNvPicPr>
          <p:nvPr>
            <p:ph idx="1"/>
            <a:audioFile r:link="rId3"/>
            <p:extLst>
              <p:ext uri="{DAA4B4D4-6D71-4841-9C94-3DE7FCFB9230}">
                <p14:media xmlns:p14="http://schemas.microsoft.com/office/powerpoint/2010/main" r:embed="rId2"/>
              </p:ext>
            </p:extLst>
          </p:nvPr>
        </p:nvPicPr>
        <p:blipFill>
          <a:blip r:embed="rId6"/>
          <a:stretch>
            <a:fillRect/>
          </a:stretch>
        </p:blipFill>
        <p:spPr>
          <a:xfrm>
            <a:off x="-554038" y="5100638"/>
            <a:ext cx="609601" cy="609600"/>
          </a:xfrm>
        </p:spPr>
      </p:pic>
      <p:pic>
        <p:nvPicPr>
          <p:cNvPr id="9218" name="Picture 2"/>
          <p:cNvPicPr>
            <a:picLocks noChangeAspect="1" noChangeArrowheads="1"/>
          </p:cNvPicPr>
          <p:nvPr/>
        </p:nvPicPr>
        <p:blipFill>
          <a:blip r:embed="rId7"/>
          <a:srcRect/>
          <a:stretch>
            <a:fillRect/>
          </a:stretch>
        </p:blipFill>
        <p:spPr bwMode="auto">
          <a:xfrm>
            <a:off x="0" y="-12109"/>
            <a:ext cx="12191999" cy="6870109"/>
          </a:xfrm>
          <a:prstGeom prst="rect">
            <a:avLst/>
          </a:prstGeom>
          <a:noFill/>
          <a:ln w="9525">
            <a:noFill/>
            <a:miter lim="800000"/>
            <a:headEnd/>
            <a:tailEnd/>
          </a:ln>
          <a:effectLst/>
        </p:spPr>
      </p:pic>
      <p:sp>
        <p:nvSpPr>
          <p:cNvPr id="4" name="Rectangle 3"/>
          <p:cNvSpPr/>
          <p:nvPr/>
        </p:nvSpPr>
        <p:spPr>
          <a:xfrm>
            <a:off x="592428" y="255965"/>
            <a:ext cx="7655417" cy="1569660"/>
          </a:xfrm>
          <a:prstGeom prst="rect">
            <a:avLst/>
          </a:prstGeom>
        </p:spPr>
        <p:txBody>
          <a:bodyPr wrap="square">
            <a:spAutoFit/>
          </a:bodyPr>
          <a:lstStyle/>
          <a:p>
            <a:pPr algn="just" fontAlgn="base"/>
            <a:r>
              <a:rPr lang="vi-VN" sz="2400">
                <a:solidFill>
                  <a:srgbClr val="FFC000"/>
                </a:solidFill>
                <a:latin typeface="Times New Roman" panose="02020603050405020304" pitchFamily="18" charset="0"/>
                <a:cs typeface="Times New Roman" panose="02020603050405020304" pitchFamily="18" charset="0"/>
              </a:rPr>
              <a:t>Bỗng nhiên Gấu Đen nhìn thấy có một ngôi nhà. Trong nhà thắp đèn sáng trưng. Có tiếng thỏ trắng khe khẽ hát “Là lá </a:t>
            </a:r>
            <a:r>
              <a:rPr lang="vi-VN" sz="2400" smtClean="0">
                <a:solidFill>
                  <a:srgbClr val="FFC000"/>
                </a:solidFill>
                <a:latin typeface="Times New Roman" panose="02020603050405020304" pitchFamily="18" charset="0"/>
                <a:cs typeface="Times New Roman" panose="02020603050405020304" pitchFamily="18" charset="0"/>
              </a:rPr>
              <a:t>la</a:t>
            </a:r>
            <a:r>
              <a:rPr lang="en-US" sz="2400" smtClean="0">
                <a:solidFill>
                  <a:srgbClr val="FFC000"/>
                </a:solidFill>
                <a:latin typeface="Times New Roman" panose="02020603050405020304" pitchFamily="18" charset="0"/>
                <a:cs typeface="Times New Roman" panose="02020603050405020304" pitchFamily="18" charset="0"/>
              </a:rPr>
              <a:t>,là </a:t>
            </a:r>
            <a:r>
              <a:rPr lang="en-US" sz="2400">
                <a:solidFill>
                  <a:srgbClr val="FFC000"/>
                </a:solidFill>
                <a:latin typeface="Times New Roman" panose="02020603050405020304" pitchFamily="18" charset="0"/>
                <a:cs typeface="Times New Roman" panose="02020603050405020304" pitchFamily="18" charset="0"/>
              </a:rPr>
              <a:t>lá la la</a:t>
            </a:r>
            <a:r>
              <a:rPr lang="vi-VN" sz="2400" smtClean="0">
                <a:solidFill>
                  <a:srgbClr val="FFC000"/>
                </a:solidFill>
                <a:latin typeface="Times New Roman" panose="02020603050405020304" pitchFamily="18" charset="0"/>
                <a:cs typeface="Times New Roman" panose="02020603050405020304" pitchFamily="18" charset="0"/>
              </a:rPr>
              <a:t>..</a:t>
            </a:r>
            <a:r>
              <a:rPr lang="en-US" sz="2400" smtClean="0">
                <a:solidFill>
                  <a:srgbClr val="FFC000"/>
                </a:solidFill>
                <a:latin typeface="Times New Roman" panose="02020603050405020304" pitchFamily="18" charset="0"/>
                <a:cs typeface="Times New Roman" panose="02020603050405020304" pitchFamily="18" charset="0"/>
              </a:rPr>
              <a:t>.</a:t>
            </a:r>
            <a:r>
              <a:rPr lang="vi-VN" sz="2400" smtClean="0">
                <a:solidFill>
                  <a:srgbClr val="FFC000"/>
                </a:solidFill>
                <a:latin typeface="Times New Roman" panose="02020603050405020304" pitchFamily="18" charset="0"/>
                <a:cs typeface="Times New Roman" panose="02020603050405020304" pitchFamily="18" charset="0"/>
              </a:rPr>
              <a:t>”. </a:t>
            </a:r>
            <a:r>
              <a:rPr lang="en-US" sz="2400" smtClean="0">
                <a:solidFill>
                  <a:srgbClr val="FFC000"/>
                </a:solidFill>
                <a:latin typeface="Times New Roman" panose="02020603050405020304" pitchFamily="18" charset="0"/>
                <a:cs typeface="Times New Roman" panose="02020603050405020304" pitchFamily="18" charset="0"/>
              </a:rPr>
              <a:t>Bác </a:t>
            </a:r>
            <a:r>
              <a:rPr lang="vi-VN" sz="2400" smtClean="0">
                <a:solidFill>
                  <a:srgbClr val="FFC000"/>
                </a:solidFill>
                <a:latin typeface="Times New Roman" panose="02020603050405020304" pitchFamily="18" charset="0"/>
                <a:cs typeface="Times New Roman" panose="02020603050405020304" pitchFamily="18" charset="0"/>
              </a:rPr>
              <a:t>Gấu </a:t>
            </a:r>
            <a:r>
              <a:rPr lang="vi-VN" sz="2400">
                <a:solidFill>
                  <a:srgbClr val="FFC000"/>
                </a:solidFill>
                <a:latin typeface="Times New Roman" panose="02020603050405020304" pitchFamily="18" charset="0"/>
                <a:cs typeface="Times New Roman" panose="02020603050405020304" pitchFamily="18" charset="0"/>
              </a:rPr>
              <a:t>Đen lại gần và rụt </a:t>
            </a:r>
            <a:r>
              <a:rPr lang="en-US" sz="2400" smtClean="0">
                <a:solidFill>
                  <a:srgbClr val="FFC000"/>
                </a:solidFill>
                <a:latin typeface="Times New Roman" panose="02020603050405020304" pitchFamily="18" charset="0"/>
                <a:cs typeface="Times New Roman" panose="02020603050405020304" pitchFamily="18" charset="0"/>
              </a:rPr>
              <a:t>rè</a:t>
            </a:r>
            <a:r>
              <a:rPr lang="vi-VN" sz="2400" smtClean="0">
                <a:solidFill>
                  <a:srgbClr val="FFC000"/>
                </a:solidFill>
                <a:latin typeface="Times New Roman" panose="02020603050405020304" pitchFamily="18" charset="0"/>
                <a:cs typeface="Times New Roman" panose="02020603050405020304" pitchFamily="18" charset="0"/>
              </a:rPr>
              <a:t> </a:t>
            </a:r>
            <a:r>
              <a:rPr lang="vi-VN" sz="2400">
                <a:solidFill>
                  <a:srgbClr val="FFC000"/>
                </a:solidFill>
                <a:latin typeface="Times New Roman" panose="02020603050405020304" pitchFamily="18" charset="0"/>
                <a:cs typeface="Times New Roman" panose="02020603050405020304" pitchFamily="18" charset="0"/>
              </a:rPr>
              <a:t>gõ cửa:</a:t>
            </a:r>
          </a:p>
          <a:p>
            <a:pPr algn="just" fontAlgn="base"/>
            <a:r>
              <a:rPr lang="vi-VN" sz="2400">
                <a:solidFill>
                  <a:srgbClr val="FFC000"/>
                </a:solidFill>
                <a:latin typeface="Times New Roman" panose="02020603050405020304" pitchFamily="18" charset="0"/>
                <a:cs typeface="Times New Roman" panose="02020603050405020304" pitchFamily="18" charset="0"/>
              </a:rPr>
              <a:t>- Cốc, cốc, cốc.</a:t>
            </a:r>
          </a:p>
        </p:txBody>
      </p:sp>
      <p:pic>
        <p:nvPicPr>
          <p:cNvPr id="9" name="Picture 2" descr="logo hoa s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08565" y="255965"/>
            <a:ext cx="1683434"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87618258"/>
      </p:ext>
    </p:extLst>
  </p:cSld>
  <p:clrMapOvr>
    <a:masterClrMapping/>
  </p:clrMapOvr>
  <mc:AlternateContent xmlns:mc="http://schemas.openxmlformats.org/markup-compatibility/2006" xmlns:p14="http://schemas.microsoft.com/office/powerpoint/2010/main">
    <mc:Choice Requires="p14">
      <p:transition spd="slow" p14:dur="1500" advTm="11747">
        <p:split orient="vert"/>
      </p:transition>
    </mc:Choice>
    <mc:Fallback xmlns="">
      <p:transition spd="slow" advTm="1174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43" fill="hold"/>
                                        <p:tgtEl>
                                          <p:spTgt spid="5"/>
                                        </p:tgtEl>
                                      </p:cBhvr>
                                    </p:cmd>
                                  </p:childTnLst>
                                </p:cTn>
                              </p:par>
                              <p:par>
                                <p:cTn id="7" presetID="2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ai day a 1">
            <a:hlinkClick r:id="" action="ppaction://media"/>
          </p:cNvPr>
          <p:cNvPicPr>
            <a:picLocks noGrp="1" noChangeAspect="1"/>
          </p:cNvPicPr>
          <p:nvPr>
            <p:ph idx="1"/>
            <a:audioFile r:link="rId3"/>
            <p:extLst>
              <p:ext uri="{DAA4B4D4-6D71-4841-9C94-3DE7FCFB9230}">
                <p14:media xmlns:p14="http://schemas.microsoft.com/office/powerpoint/2010/main" r:embed="rId2"/>
              </p:ext>
            </p:extLst>
          </p:nvPr>
        </p:nvPicPr>
        <p:blipFill>
          <a:blip r:embed="rId6"/>
          <a:stretch>
            <a:fillRect/>
          </a:stretch>
        </p:blipFill>
        <p:spPr>
          <a:xfrm>
            <a:off x="-609600" y="3978275"/>
            <a:ext cx="609600" cy="609600"/>
          </a:xfrm>
        </p:spPr>
      </p:pic>
      <p:pic>
        <p:nvPicPr>
          <p:cNvPr id="10242" name="Picture 2"/>
          <p:cNvPicPr>
            <a:picLocks noChangeAspect="1" noChangeArrowheads="1"/>
          </p:cNvPicPr>
          <p:nvPr/>
        </p:nvPicPr>
        <p:blipFill>
          <a:blip r:embed="rId7"/>
          <a:srcRect/>
          <a:stretch>
            <a:fillRect/>
          </a:stretch>
        </p:blipFill>
        <p:spPr bwMode="auto">
          <a:xfrm>
            <a:off x="1" y="-133113"/>
            <a:ext cx="12191999" cy="7105374"/>
          </a:xfrm>
          <a:prstGeom prst="rect">
            <a:avLst/>
          </a:prstGeom>
          <a:noFill/>
          <a:ln w="9525">
            <a:noFill/>
            <a:miter lim="800000"/>
            <a:headEnd/>
            <a:tailEnd/>
          </a:ln>
          <a:effectLst/>
        </p:spPr>
      </p:pic>
      <p:sp>
        <p:nvSpPr>
          <p:cNvPr id="4" name="Rectangle 3"/>
          <p:cNvSpPr/>
          <p:nvPr/>
        </p:nvSpPr>
        <p:spPr>
          <a:xfrm>
            <a:off x="342120" y="74459"/>
            <a:ext cx="8871044" cy="1835416"/>
          </a:xfrm>
          <a:prstGeom prst="rect">
            <a:avLst/>
          </a:prstGeom>
        </p:spPr>
        <p:txBody>
          <a:bodyPr wrap="square">
            <a:spAutoFit/>
          </a:bodyPr>
          <a:lstStyle/>
          <a:p>
            <a:pPr algn="just" fontAlgn="base"/>
            <a:r>
              <a:rPr lang="vi-VN" sz="2400">
                <a:solidFill>
                  <a:srgbClr val="FFC000"/>
                </a:solidFill>
                <a:latin typeface="Times New Roman" panose="02020603050405020304" pitchFamily="18" charset="0"/>
                <a:cs typeface="Times New Roman" panose="02020603050405020304" pitchFamily="18" charset="0"/>
              </a:rPr>
              <a:t>- Ai đấy ạ?</a:t>
            </a:r>
          </a:p>
          <a:p>
            <a:pPr algn="just" fontAlgn="base"/>
            <a:r>
              <a:rPr lang="en-US" sz="2400" smtClean="0">
                <a:solidFill>
                  <a:srgbClr val="FFC000"/>
                </a:solidFill>
                <a:latin typeface="Times New Roman" panose="02020603050405020304" pitchFamily="18" charset="0"/>
                <a:cs typeface="Times New Roman" panose="02020603050405020304" pitchFamily="18" charset="0"/>
              </a:rPr>
              <a:t>-</a:t>
            </a:r>
            <a:r>
              <a:rPr lang="vi-VN" sz="2400" smtClean="0">
                <a:solidFill>
                  <a:srgbClr val="FFC000"/>
                </a:solidFill>
                <a:latin typeface="Times New Roman" panose="02020603050405020304" pitchFamily="18" charset="0"/>
                <a:cs typeface="Times New Roman" panose="02020603050405020304" pitchFamily="18" charset="0"/>
              </a:rPr>
              <a:t>Bác </a:t>
            </a:r>
            <a:r>
              <a:rPr lang="vi-VN" sz="2400">
                <a:solidFill>
                  <a:srgbClr val="FFC000"/>
                </a:solidFill>
                <a:latin typeface="Times New Roman" panose="02020603050405020304" pitchFamily="18" charset="0"/>
                <a:cs typeface="Times New Roman" panose="02020603050405020304" pitchFamily="18" charset="0"/>
              </a:rPr>
              <a:t>Gấu Đen đây! Cho bác </a:t>
            </a:r>
            <a:r>
              <a:rPr lang="vi-VN" sz="2400" smtClean="0">
                <a:solidFill>
                  <a:srgbClr val="FFC000"/>
                </a:solidFill>
                <a:latin typeface="Times New Roman" panose="02020603050405020304" pitchFamily="18" charset="0"/>
                <a:cs typeface="Times New Roman" panose="02020603050405020304" pitchFamily="18" charset="0"/>
              </a:rPr>
              <a:t>vào</a:t>
            </a:r>
            <a:endParaRPr lang="en-US" sz="2400" smtClean="0">
              <a:solidFill>
                <a:srgbClr val="FFC000"/>
              </a:solidFill>
              <a:latin typeface="Times New Roman" panose="02020603050405020304" pitchFamily="18" charset="0"/>
              <a:cs typeface="Times New Roman" panose="02020603050405020304" pitchFamily="18" charset="0"/>
            </a:endParaRPr>
          </a:p>
          <a:p>
            <a:pPr algn="just" fontAlgn="base"/>
            <a:r>
              <a:rPr lang="vi-VN" sz="2400" smtClean="0">
                <a:solidFill>
                  <a:srgbClr val="FFC000"/>
                </a:solidFill>
                <a:latin typeface="Times New Roman" panose="02020603050405020304" pitchFamily="18" charset="0"/>
                <a:cs typeface="Times New Roman" panose="02020603050405020304" pitchFamily="18" charset="0"/>
              </a:rPr>
              <a:t> </a:t>
            </a:r>
            <a:r>
              <a:rPr lang="vi-VN" sz="2400">
                <a:solidFill>
                  <a:srgbClr val="FFC000"/>
                </a:solidFill>
                <a:latin typeface="Times New Roman" panose="02020603050405020304" pitchFamily="18" charset="0"/>
                <a:cs typeface="Times New Roman" panose="02020603050405020304" pitchFamily="18" charset="0"/>
              </a:rPr>
              <a:t>trú nhờ có được không? Thỏ trắn</a:t>
            </a:r>
            <a:r>
              <a:rPr lang="en-US" sz="2400">
                <a:solidFill>
                  <a:srgbClr val="FFC000"/>
                </a:solidFill>
                <a:latin typeface="Times New Roman" panose="02020603050405020304" pitchFamily="18" charset="0"/>
                <a:cs typeface="Times New Roman" panose="02020603050405020304" pitchFamily="18" charset="0"/>
              </a:rPr>
              <a:t>g</a:t>
            </a:r>
            <a:r>
              <a:rPr lang="vi-VN" sz="2400">
                <a:solidFill>
                  <a:srgbClr val="FFC000"/>
                </a:solidFill>
                <a:latin typeface="Times New Roman" panose="02020603050405020304" pitchFamily="18" charset="0"/>
                <a:cs typeface="Times New Roman" panose="02020603050405020304" pitchFamily="18" charset="0"/>
              </a:rPr>
              <a:t> bước ra mở cửa.</a:t>
            </a:r>
            <a:endParaRPr lang="en-US" sz="2400">
              <a:solidFill>
                <a:srgbClr val="FFC000"/>
              </a:solidFill>
              <a:latin typeface="Times New Roman" panose="02020603050405020304" pitchFamily="18" charset="0"/>
              <a:cs typeface="Times New Roman" panose="02020603050405020304" pitchFamily="18" charset="0"/>
            </a:endParaRPr>
          </a:p>
          <a:p>
            <a:pPr algn="just" fontAlgn="base"/>
            <a:r>
              <a:rPr lang="en-US" sz="2400">
                <a:solidFill>
                  <a:srgbClr val="FFC000"/>
                </a:solidFill>
                <a:latin typeface="Times New Roman" panose="02020603050405020304" pitchFamily="18" charset="0"/>
                <a:cs typeface="Times New Roman" panose="02020603050405020304" pitchFamily="18" charset="0"/>
              </a:rPr>
              <a:t>-Ồ</a:t>
            </a:r>
            <a:r>
              <a:rPr lang="vi-VN" sz="2400" smtClean="0">
                <a:solidFill>
                  <a:srgbClr val="FFC000"/>
                </a:solidFill>
                <a:latin typeface="Times New Roman" panose="02020603050405020304" pitchFamily="18" charset="0"/>
                <a:cs typeface="Times New Roman" panose="02020603050405020304" pitchFamily="18" charset="0"/>
              </a:rPr>
              <a:t>! </a:t>
            </a:r>
            <a:r>
              <a:rPr lang="vi-VN" sz="2400">
                <a:solidFill>
                  <a:srgbClr val="FFC000"/>
                </a:solidFill>
                <a:latin typeface="Times New Roman" panose="02020603050405020304" pitchFamily="18" charset="0"/>
                <a:cs typeface="Times New Roman" panose="02020603050405020304" pitchFamily="18" charset="0"/>
              </a:rPr>
              <a:t>Chào bác Gấu Đen, mời bác vào đây, bác ướt </a:t>
            </a:r>
            <a:r>
              <a:rPr lang="vi-VN" sz="2400" smtClean="0">
                <a:solidFill>
                  <a:srgbClr val="FFC000"/>
                </a:solidFill>
                <a:latin typeface="Times New Roman" panose="02020603050405020304" pitchFamily="18" charset="0"/>
                <a:cs typeface="Times New Roman" panose="02020603050405020304" pitchFamily="18" charset="0"/>
              </a:rPr>
              <a:t>hết</a:t>
            </a:r>
            <a:r>
              <a:rPr lang="en-US" sz="2400">
                <a:solidFill>
                  <a:srgbClr val="FFC000"/>
                </a:solidFill>
                <a:latin typeface="Times New Roman" panose="02020603050405020304" pitchFamily="18" charset="0"/>
                <a:cs typeface="Times New Roman" panose="02020603050405020304" pitchFamily="18" charset="0"/>
              </a:rPr>
              <a:t> </a:t>
            </a:r>
            <a:r>
              <a:rPr lang="en-US" sz="2400" smtClean="0">
                <a:solidFill>
                  <a:srgbClr val="FFC000"/>
                </a:solidFill>
                <a:latin typeface="Times New Roman" panose="02020603050405020304" pitchFamily="18" charset="0"/>
                <a:cs typeface="Times New Roman" panose="02020603050405020304" pitchFamily="18" charset="0"/>
              </a:rPr>
              <a:t>cả ng</a:t>
            </a:r>
            <a:r>
              <a:rPr lang="vi-VN" sz="2400">
                <a:solidFill>
                  <a:srgbClr val="FFC000"/>
                </a:solidFill>
                <a:latin typeface="Times New Roman" panose="02020603050405020304" pitchFamily="18" charset="0"/>
                <a:cs typeface="Times New Roman" panose="02020603050405020304" pitchFamily="18" charset="0"/>
              </a:rPr>
              <a:t>ười</a:t>
            </a:r>
            <a:r>
              <a:rPr lang="vi-VN" sz="2400" smtClean="0">
                <a:solidFill>
                  <a:srgbClr val="FFC000"/>
                </a:solidFill>
                <a:latin typeface="Times New Roman" panose="02020603050405020304" pitchFamily="18" charset="0"/>
                <a:cs typeface="Times New Roman" panose="02020603050405020304" pitchFamily="18" charset="0"/>
              </a:rPr>
              <a:t> </a:t>
            </a:r>
            <a:r>
              <a:rPr lang="vi-VN" sz="2400">
                <a:solidFill>
                  <a:srgbClr val="FFC000"/>
                </a:solidFill>
                <a:latin typeface="Times New Roman" panose="02020603050405020304" pitchFamily="18" charset="0"/>
                <a:cs typeface="Times New Roman" panose="02020603050405020304" pitchFamily="18" charset="0"/>
              </a:rPr>
              <a:t>rồi!</a:t>
            </a:r>
          </a:p>
          <a:p>
            <a:pPr algn="just" fontAlgn="base"/>
            <a:endParaRPr lang="vi-VN">
              <a:solidFill>
                <a:srgbClr val="FFC000"/>
              </a:solidFill>
              <a:latin typeface="Times New Roman" panose="02020603050405020304" pitchFamily="18" charset="0"/>
              <a:cs typeface="Times New Roman" panose="02020603050405020304" pitchFamily="18" charset="0"/>
            </a:endParaRPr>
          </a:p>
        </p:txBody>
      </p:sp>
      <p:pic>
        <p:nvPicPr>
          <p:cNvPr id="10" name="Picture 2" descr="logo hoa s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08566" y="364363"/>
            <a:ext cx="1683434"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95331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747">
        <p15:prstTrans prst="peelOff"/>
      </p:transition>
    </mc:Choice>
    <mc:Fallback xmlns="">
      <p:transition spd="slow" advTm="117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71" fill="hold"/>
                                        <p:tgtEl>
                                          <p:spTgt spid="6"/>
                                        </p:tgtEl>
                                      </p:cBhvr>
                                    </p:cmd>
                                  </p:childTnLst>
                                </p:cTn>
                              </p:par>
                              <p:par>
                                <p:cTn id="7" presetID="2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5"/>
          <a:stretch>
            <a:fillRect/>
          </a:stretch>
        </p:blipFill>
        <p:spPr>
          <a:xfrm>
            <a:off x="0" y="-504967"/>
            <a:ext cx="12419392" cy="7362967"/>
          </a:xfrm>
          <a:prstGeom prst="rect">
            <a:avLst/>
          </a:prstGeom>
        </p:spPr>
      </p:pic>
      <p:sp>
        <p:nvSpPr>
          <p:cNvPr id="8" name="Rectangle 7"/>
          <p:cNvSpPr/>
          <p:nvPr/>
        </p:nvSpPr>
        <p:spPr>
          <a:xfrm>
            <a:off x="3013657" y="82800"/>
            <a:ext cx="7252892" cy="1200329"/>
          </a:xfrm>
          <a:prstGeom prst="rect">
            <a:avLst/>
          </a:prstGeom>
        </p:spPr>
        <p:txBody>
          <a:bodyPr wrap="square">
            <a:spAutoFit/>
          </a:bodyPr>
          <a:lstStyle/>
          <a:p>
            <a:pPr algn="just" fontAlgn="base"/>
            <a:r>
              <a:rPr lang="vi-VN" sz="2400">
                <a:solidFill>
                  <a:srgbClr val="FFFF00"/>
                </a:solidFill>
              </a:rPr>
              <a:t>Thỏ trắng dắt bác Gấu Đen vào nhà, kéo ghế mời bác </a:t>
            </a:r>
            <a:r>
              <a:rPr lang="vi-VN" sz="2400" smtClean="0">
                <a:solidFill>
                  <a:srgbClr val="FFFF00"/>
                </a:solidFill>
              </a:rPr>
              <a:t> </a:t>
            </a:r>
            <a:r>
              <a:rPr lang="vi-VN" sz="2400">
                <a:solidFill>
                  <a:srgbClr val="FFFF00"/>
                </a:solidFill>
              </a:rPr>
              <a:t>ngồi. Gấu Đen hơ người một lúc, nước mưa trên mặt cũng khô, trên cổ cũng khô</a:t>
            </a:r>
            <a:r>
              <a:rPr lang="vi-VN" sz="2400" smtClean="0">
                <a:solidFill>
                  <a:srgbClr val="FFFF00"/>
                </a:solidFill>
              </a:rPr>
              <a:t>.</a:t>
            </a:r>
            <a:endParaRPr lang="vi-VN" sz="2400">
              <a:solidFill>
                <a:srgbClr val="FFFF00"/>
              </a:solidFill>
            </a:endParaRPr>
          </a:p>
        </p:txBody>
      </p:sp>
      <p:sp>
        <p:nvSpPr>
          <p:cNvPr id="3" name="Rectangle 2"/>
          <p:cNvSpPr/>
          <p:nvPr/>
        </p:nvSpPr>
        <p:spPr>
          <a:xfrm>
            <a:off x="291453" y="5412306"/>
            <a:ext cx="6096000" cy="1200329"/>
          </a:xfrm>
          <a:prstGeom prst="rect">
            <a:avLst/>
          </a:prstGeom>
        </p:spPr>
        <p:txBody>
          <a:bodyPr>
            <a:spAutoFit/>
          </a:bodyPr>
          <a:lstStyle/>
          <a:p>
            <a:pPr algn="just" fontAlgn="base"/>
            <a:r>
              <a:rPr lang="vi-VN" sz="2400">
                <a:solidFill>
                  <a:srgbClr val="FFFF00"/>
                </a:solidFill>
              </a:rPr>
              <a:t>Trong khi bác Gấu Đen sưởi ấm. Thỏ Trắng bưng ra một đĩa bánh mời bác Gấu Đen ăn. Gấu Đen cảm động nói:</a:t>
            </a:r>
          </a:p>
        </p:txBody>
      </p:sp>
      <p:pic>
        <p:nvPicPr>
          <p:cNvPr id="9" name="tho trang dat bac vao nha 43 ">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6548" y="3433689"/>
            <a:ext cx="609600" cy="609600"/>
          </a:xfrm>
          <a:prstGeom prst="rect">
            <a:avLst/>
          </a:prstGeom>
        </p:spPr>
      </p:pic>
      <p:pic>
        <p:nvPicPr>
          <p:cNvPr id="11" name="Picture 2" descr="logo hoa s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8566" y="20375"/>
            <a:ext cx="1683434"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Callout 3"/>
          <p:cNvSpPr/>
          <p:nvPr/>
        </p:nvSpPr>
        <p:spPr>
          <a:xfrm rot="20735620" flipH="1">
            <a:off x="549870" y="-52120"/>
            <a:ext cx="1913917" cy="1525874"/>
          </a:xfrm>
          <a:prstGeom prst="wedgeEllipse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FFF00"/>
                </a:solidFill>
                <a:effectLst>
                  <a:outerShdw blurRad="50800" dist="50800" dir="5400000" algn="ctr" rotWithShape="0">
                    <a:schemeClr val="accent4">
                      <a:lumMod val="20000"/>
                      <a:lumOff val="80000"/>
                    </a:schemeClr>
                  </a:outerShdw>
                </a:effectLst>
                <a:latin typeface="Times New Roman" panose="02020603050405020304" pitchFamily="18" charset="0"/>
                <a:cs typeface="Times New Roman" panose="02020603050405020304" pitchFamily="18" charset="0"/>
              </a:rPr>
              <a:t>Bác.. Bác cảm </a:t>
            </a:r>
            <a:r>
              <a:rPr lang="vi-VN" sz="2000">
                <a:solidFill>
                  <a:srgbClr val="FFFF00"/>
                </a:solidFill>
                <a:effectLst>
                  <a:outerShdw blurRad="50800" dist="50800" dir="5400000" algn="ctr" rotWithShape="0">
                    <a:schemeClr val="accent4">
                      <a:lumMod val="20000"/>
                      <a:lumOff val="80000"/>
                    </a:schemeClr>
                  </a:outerShdw>
                </a:effectLst>
                <a:cs typeface="Times New Roman" panose="02020603050405020304" pitchFamily="18" charset="0"/>
              </a:rPr>
              <a:t>ơ</a:t>
            </a:r>
            <a:r>
              <a:rPr lang="en-US" sz="2000">
                <a:solidFill>
                  <a:srgbClr val="FFFF00"/>
                </a:solidFill>
                <a:effectLst>
                  <a:outerShdw blurRad="50800" dist="50800" dir="5400000" algn="ctr" rotWithShape="0">
                    <a:schemeClr val="accent4">
                      <a:lumMod val="20000"/>
                      <a:lumOff val="80000"/>
                    </a:schemeClr>
                  </a:outerShdw>
                </a:effectLst>
                <a:latin typeface="Times New Roman" panose="02020603050405020304" pitchFamily="18" charset="0"/>
                <a:cs typeface="Times New Roman" panose="02020603050405020304" pitchFamily="18" charset="0"/>
              </a:rPr>
              <a:t>n Thỏ Trắng</a:t>
            </a:r>
            <a:r>
              <a:rPr lang="en-US" sz="2000">
                <a:effectLst>
                  <a:outerShdw blurRad="50800" dist="50800" dir="5400000" algn="ctr" rotWithShape="0">
                    <a:schemeClr val="accent4">
                      <a:lumMod val="20000"/>
                      <a:lumOff val="80000"/>
                    </a:schemeClr>
                  </a:outerShdw>
                </a:effectLst>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449699507"/>
      </p:ext>
    </p:extLst>
  </p:cSld>
  <p:clrMapOvr>
    <a:masterClrMapping/>
  </p:clrMapOvr>
  <mc:AlternateContent xmlns:mc="http://schemas.openxmlformats.org/markup-compatibility/2006" xmlns:p14="http://schemas.microsoft.com/office/powerpoint/2010/main">
    <mc:Choice Requires="p14">
      <p:transition spd="slow" p14:dur="1200" advTm="11747">
        <p:dissolve/>
      </p:transition>
    </mc:Choice>
    <mc:Fallback xmlns="">
      <p:transition spd="slow" advTm="11747">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36" fill="hold"/>
                                        <p:tgtEl>
                                          <p:spTgt spid="9"/>
                                        </p:tgtEl>
                                      </p:cBhvr>
                                    </p:cmd>
                                  </p:childTnLst>
                                </p:cTn>
                              </p:par>
                              <p:par>
                                <p:cTn id="7" presetID="10" presetClass="entr" presetSubtype="0" fill="hold" nodeType="withEffect">
                                  <p:stCondLst>
                                    <p:cond delay="135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par>
                                <p:cTn id="10" presetID="1" presetClass="entr" presetSubtype="0" fill="hold" grpId="0" nodeType="withEffect">
                                  <p:stCondLst>
                                    <p:cond delay="2450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gau den an xong">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1046328" y="3712282"/>
            <a:ext cx="609600" cy="609600"/>
          </a:xfrm>
        </p:spPr>
      </p:pic>
      <p:pic>
        <p:nvPicPr>
          <p:cNvPr id="6" name="Picture 5"/>
          <p:cNvPicPr>
            <a:picLocks noChangeAspect="1"/>
          </p:cNvPicPr>
          <p:nvPr/>
        </p:nvPicPr>
        <p:blipFill>
          <a:blip r:embed="rId5"/>
          <a:stretch>
            <a:fillRect/>
          </a:stretch>
        </p:blipFill>
        <p:spPr>
          <a:xfrm>
            <a:off x="0" y="-2339"/>
            <a:ext cx="12192000" cy="6860339"/>
          </a:xfrm>
          <a:prstGeom prst="rect">
            <a:avLst/>
          </a:prstGeom>
        </p:spPr>
      </p:pic>
      <p:sp>
        <p:nvSpPr>
          <p:cNvPr id="8" name="Rectangle 7"/>
          <p:cNvSpPr/>
          <p:nvPr/>
        </p:nvSpPr>
        <p:spPr>
          <a:xfrm>
            <a:off x="1233874" y="241508"/>
            <a:ext cx="8384146" cy="1200329"/>
          </a:xfrm>
          <a:prstGeom prst="rect">
            <a:avLst/>
          </a:prstGeom>
        </p:spPr>
        <p:txBody>
          <a:bodyPr wrap="square">
            <a:spAutoFit/>
          </a:bodyPr>
          <a:lstStyle/>
          <a:p>
            <a:pPr algn="just" fontAlgn="base"/>
            <a:r>
              <a:rPr lang="en-US" sz="2400" b="0" i="0" smtClean="0">
                <a:solidFill>
                  <a:srgbClr val="FFFF00"/>
                </a:solidFill>
                <a:effectLst/>
                <a:latin typeface="Times New Roman" panose="02020603050405020304" pitchFamily="18" charset="0"/>
                <a:cs typeface="Times New Roman" panose="02020603050405020304" pitchFamily="18" charset="0"/>
              </a:rPr>
              <a:t>Gấu Đen ăn xong, Thỏ Trắng và bác Gấu Đen cùng đi ngủ.</a:t>
            </a:r>
          </a:p>
          <a:p>
            <a:pPr algn="just" fontAlgn="base"/>
            <a:r>
              <a:rPr lang="en-US" sz="2400" b="0" i="0" smtClean="0">
                <a:solidFill>
                  <a:srgbClr val="FFFF00"/>
                </a:solidFill>
                <a:effectLst/>
                <a:latin typeface="Times New Roman" panose="02020603050405020304" pitchFamily="18" charset="0"/>
                <a:cs typeface="Times New Roman" panose="02020603050405020304" pitchFamily="18" charset="0"/>
              </a:rPr>
              <a:t>Nửa đêm bão nổi lên ầm ầm. Cành cây gẫy kêu răng rắc. </a:t>
            </a:r>
          </a:p>
          <a:p>
            <a:pPr algn="just" fontAlgn="base"/>
            <a:r>
              <a:rPr lang="en-US" sz="2400" b="0" i="0" smtClean="0">
                <a:solidFill>
                  <a:srgbClr val="FFFF00"/>
                </a:solidFill>
                <a:effectLst/>
                <a:latin typeface="Times New Roman" panose="02020603050405020304" pitchFamily="18" charset="0"/>
                <a:cs typeface="Times New Roman" panose="02020603050405020304" pitchFamily="18" charset="0"/>
              </a:rPr>
              <a:t>Có tiếng đập của thình thình:</a:t>
            </a:r>
            <a:endParaRPr lang="en-US" sz="2400" b="0" i="0">
              <a:solidFill>
                <a:srgbClr val="FFFF00"/>
              </a:solidFill>
              <a:effectLst/>
              <a:latin typeface="Times New Roman" panose="02020603050405020304" pitchFamily="18" charset="0"/>
              <a:cs typeface="Times New Roman" panose="02020603050405020304" pitchFamily="18" charset="0"/>
            </a:endParaRPr>
          </a:p>
        </p:txBody>
      </p:sp>
      <p:pic>
        <p:nvPicPr>
          <p:cNvPr id="9" name="Picture 2" descr="logo hoa s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08566" y="20375"/>
            <a:ext cx="1683434"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281518"/>
      </p:ext>
    </p:extLst>
  </p:cSld>
  <p:clrMapOvr>
    <a:masterClrMapping/>
  </p:clrMapOvr>
  <p:transition spd="slow" advTm="6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250"/>
                                  </p:stCondLst>
                                  <p:childTnLst>
                                    <p:cmd type="call" cmd="playFrom(0.0)">
                                      <p:cBhvr>
                                        <p:cTn id="11" dur="156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tho trang cho toi tru nho">
            <a:hlinkClick r:id="" action="ppaction://media"/>
          </p:cNvPr>
          <p:cNvPicPr>
            <a:picLocks noGrp="1" noChangeAspect="1"/>
          </p:cNvPicPr>
          <p:nvPr>
            <p:ph idx="1"/>
            <a:audioFile r:link="rId3"/>
            <p:extLst>
              <p:ext uri="{DAA4B4D4-6D71-4841-9C94-3DE7FCFB9230}">
                <p14:media xmlns:p14="http://schemas.microsoft.com/office/powerpoint/2010/main" r:embed="rId2"/>
              </p:ext>
            </p:extLst>
          </p:nvPr>
        </p:nvPicPr>
        <p:blipFill>
          <a:blip r:embed="rId5"/>
          <a:stretch>
            <a:fillRect/>
          </a:stretch>
        </p:blipFill>
        <p:spPr>
          <a:xfrm>
            <a:off x="-609600" y="4108450"/>
            <a:ext cx="609600" cy="609600"/>
          </a:xfrm>
        </p:spPr>
      </p:pic>
      <p:pic>
        <p:nvPicPr>
          <p:cNvPr id="14338" name="Picture 2"/>
          <p:cNvPicPr>
            <a:picLocks noChangeAspect="1" noChangeArrowheads="1"/>
          </p:cNvPicPr>
          <p:nvPr/>
        </p:nvPicPr>
        <p:blipFill>
          <a:blip r:embed="rId6"/>
          <a:srcRect/>
          <a:stretch>
            <a:fillRect/>
          </a:stretch>
        </p:blipFill>
        <p:spPr bwMode="auto">
          <a:xfrm>
            <a:off x="1" y="0"/>
            <a:ext cx="12191999" cy="6924675"/>
          </a:xfrm>
          <a:prstGeom prst="rect">
            <a:avLst/>
          </a:prstGeom>
          <a:noFill/>
          <a:ln w="9525">
            <a:noFill/>
            <a:miter lim="800000"/>
            <a:headEnd/>
            <a:tailEnd/>
          </a:ln>
          <a:effectLst/>
        </p:spPr>
      </p:pic>
      <p:sp>
        <p:nvSpPr>
          <p:cNvPr id="4" name="Rectangle 3"/>
          <p:cNvSpPr/>
          <p:nvPr/>
        </p:nvSpPr>
        <p:spPr>
          <a:xfrm>
            <a:off x="1147770" y="281449"/>
            <a:ext cx="5799786" cy="830997"/>
          </a:xfrm>
          <a:prstGeom prst="rect">
            <a:avLst/>
          </a:prstGeom>
        </p:spPr>
        <p:txBody>
          <a:bodyPr wrap="square">
            <a:spAutoFit/>
          </a:bodyPr>
          <a:lstStyle/>
          <a:p>
            <a:pPr marL="285750" indent="-285750" algn="just" fontAlgn="base">
              <a:buFontTx/>
              <a:buChar char="-"/>
            </a:pPr>
            <a:r>
              <a:rPr lang="vi-VN" sz="2400" smtClean="0">
                <a:solidFill>
                  <a:srgbClr val="FFFF00"/>
                </a:solidFill>
                <a:latin typeface="Times New Roman" panose="02020603050405020304" pitchFamily="18" charset="0"/>
                <a:cs typeface="Times New Roman" panose="02020603050405020304" pitchFamily="18" charset="0"/>
              </a:rPr>
              <a:t>Bạn </a:t>
            </a:r>
            <a:r>
              <a:rPr lang="vi-VN" sz="2400">
                <a:solidFill>
                  <a:srgbClr val="FFFF00"/>
                </a:solidFill>
                <a:latin typeface="Times New Roman" panose="02020603050405020304" pitchFamily="18" charset="0"/>
                <a:cs typeface="Times New Roman" panose="02020603050405020304" pitchFamily="18" charset="0"/>
              </a:rPr>
              <a:t>Thỏ Trắng ơi! Cho tôi vào trú </a:t>
            </a:r>
            <a:endParaRPr lang="en-US" sz="2400" smtClean="0">
              <a:solidFill>
                <a:srgbClr val="FFFF00"/>
              </a:solidFill>
              <a:latin typeface="Times New Roman" panose="02020603050405020304" pitchFamily="18" charset="0"/>
              <a:cs typeface="Times New Roman" panose="02020603050405020304" pitchFamily="18" charset="0"/>
            </a:endParaRPr>
          </a:p>
          <a:p>
            <a:pPr algn="just" fontAlgn="base"/>
            <a:r>
              <a:rPr lang="en-US" sz="2400" smtClean="0">
                <a:solidFill>
                  <a:srgbClr val="FFFF00"/>
                </a:solidFill>
                <a:latin typeface="Times New Roman" panose="02020603050405020304" pitchFamily="18" charset="0"/>
                <a:cs typeface="Times New Roman" panose="02020603050405020304" pitchFamily="18" charset="0"/>
              </a:rPr>
              <a:t>     </a:t>
            </a:r>
            <a:r>
              <a:rPr lang="vi-VN" sz="2400" smtClean="0">
                <a:solidFill>
                  <a:srgbClr val="FFFF00"/>
                </a:solidFill>
                <a:latin typeface="Times New Roman" panose="02020603050405020304" pitchFamily="18" charset="0"/>
                <a:cs typeface="Times New Roman" panose="02020603050405020304" pitchFamily="18" charset="0"/>
              </a:rPr>
              <a:t>nhờ với</a:t>
            </a:r>
            <a:r>
              <a:rPr lang="vi-VN" sz="2400">
                <a:solidFill>
                  <a:srgbClr val="FFFF00"/>
                </a:solidFill>
                <a:latin typeface="Times New Roman" panose="02020603050405020304" pitchFamily="18" charset="0"/>
                <a:cs typeface="Times New Roman" panose="02020603050405020304" pitchFamily="18" charset="0"/>
              </a:rPr>
              <a:t>, </a:t>
            </a:r>
            <a:r>
              <a:rPr lang="en-US" sz="2400" smtClean="0">
                <a:solidFill>
                  <a:srgbClr val="FFFF00"/>
                </a:solidFill>
                <a:latin typeface="Times New Roman" panose="02020603050405020304" pitchFamily="18" charset="0"/>
                <a:cs typeface="Times New Roman" panose="02020603050405020304" pitchFamily="18" charset="0"/>
              </a:rPr>
              <a:t> </a:t>
            </a:r>
            <a:r>
              <a:rPr lang="vi-VN" sz="2400" smtClean="0">
                <a:solidFill>
                  <a:srgbClr val="FFFF00"/>
                </a:solidFill>
                <a:latin typeface="Times New Roman" panose="02020603050405020304" pitchFamily="18" charset="0"/>
                <a:cs typeface="Times New Roman" panose="02020603050405020304" pitchFamily="18" charset="0"/>
              </a:rPr>
              <a:t>nhà </a:t>
            </a:r>
            <a:r>
              <a:rPr lang="vi-VN" sz="2400">
                <a:solidFill>
                  <a:srgbClr val="FFFF00"/>
                </a:solidFill>
                <a:latin typeface="Times New Roman" panose="02020603050405020304" pitchFamily="18" charset="0"/>
                <a:cs typeface="Times New Roman" panose="02020603050405020304" pitchFamily="18" charset="0"/>
              </a:rPr>
              <a:t>của tôi đổ mất rồi</a:t>
            </a:r>
            <a:r>
              <a:rPr lang="vi-VN" sz="2400" smtClean="0">
                <a:solidFill>
                  <a:srgbClr val="FFFF00"/>
                </a:solidFill>
                <a:latin typeface="Times New Roman" panose="02020603050405020304" pitchFamily="18" charset="0"/>
                <a:cs typeface="Times New Roman" panose="02020603050405020304" pitchFamily="18" charset="0"/>
              </a:rPr>
              <a:t>!</a:t>
            </a:r>
            <a:endParaRPr lang="vi-VN" sz="2400">
              <a:solidFill>
                <a:srgbClr val="FFFF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7"/>
          <a:stretch>
            <a:fillRect/>
          </a:stretch>
        </p:blipFill>
        <p:spPr>
          <a:xfrm>
            <a:off x="10090529" y="156386"/>
            <a:ext cx="2101469" cy="3068604"/>
          </a:xfrm>
          <a:prstGeom prst="rect">
            <a:avLst/>
          </a:prstGeom>
        </p:spPr>
      </p:pic>
      <p:pic>
        <p:nvPicPr>
          <p:cNvPr id="10" name="Picture 2" descr="logo hoa s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08566" y="20375"/>
            <a:ext cx="1683434"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1023318"/>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50"/>
                                  </p:stCondLst>
                                  <p:childTnLst>
                                    <p:cmd type="call" cmd="playFrom(0.0)">
                                      <p:cBhvr>
                                        <p:cTn id="6" dur="6363" fill="hold"/>
                                        <p:tgtEl>
                                          <p:spTgt spid="6"/>
                                        </p:tgtEl>
                                      </p:cBhvr>
                                    </p:cmd>
                                  </p:childTnLst>
                                </p:cTn>
                              </p:par>
                              <p:par>
                                <p:cTn id="7" presetID="2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tho trang choang day">
            <a:hlinkClick r:id="" action="ppaction://media"/>
          </p:cNvPr>
          <p:cNvPicPr>
            <a:picLocks noGrp="1" noChangeAspect="1"/>
          </p:cNvPicPr>
          <p:nvPr>
            <p:ph idx="1"/>
            <a:audioFile r:link="rId3"/>
            <p:extLst>
              <p:ext uri="{DAA4B4D4-6D71-4841-9C94-3DE7FCFB9230}">
                <p14:media xmlns:p14="http://schemas.microsoft.com/office/powerpoint/2010/main" r:embed="rId2"/>
              </p:ext>
            </p:extLst>
          </p:nvPr>
        </p:nvPicPr>
        <p:blipFill>
          <a:blip r:embed="rId5"/>
          <a:stretch>
            <a:fillRect/>
          </a:stretch>
        </p:blipFill>
        <p:spPr>
          <a:xfrm>
            <a:off x="-609600" y="4032250"/>
            <a:ext cx="609600" cy="609600"/>
          </a:xfrm>
        </p:spPr>
      </p:pic>
      <p:pic>
        <p:nvPicPr>
          <p:cNvPr id="15362" name="Picture 2"/>
          <p:cNvPicPr>
            <a:picLocks noChangeAspect="1" noChangeArrowheads="1"/>
          </p:cNvPicPr>
          <p:nvPr/>
        </p:nvPicPr>
        <p:blipFill>
          <a:blip r:embed="rId6"/>
          <a:srcRect/>
          <a:stretch>
            <a:fillRect/>
          </a:stretch>
        </p:blipFill>
        <p:spPr bwMode="auto">
          <a:xfrm>
            <a:off x="0" y="9525"/>
            <a:ext cx="12192000" cy="6848475"/>
          </a:xfrm>
          <a:prstGeom prst="rect">
            <a:avLst/>
          </a:prstGeom>
          <a:noFill/>
          <a:ln w="9525">
            <a:noFill/>
            <a:miter lim="800000"/>
            <a:headEnd/>
            <a:tailEnd/>
          </a:ln>
          <a:effectLst/>
        </p:spPr>
      </p:pic>
      <p:sp>
        <p:nvSpPr>
          <p:cNvPr id="4" name="Rectangle 3"/>
          <p:cNvSpPr/>
          <p:nvPr/>
        </p:nvSpPr>
        <p:spPr>
          <a:xfrm>
            <a:off x="1120462" y="365125"/>
            <a:ext cx="6096000" cy="461665"/>
          </a:xfrm>
          <a:prstGeom prst="rect">
            <a:avLst/>
          </a:prstGeom>
        </p:spPr>
        <p:txBody>
          <a:bodyPr>
            <a:spAutoFit/>
          </a:bodyPr>
          <a:lstStyle/>
          <a:p>
            <a:pPr algn="just" fontAlgn="base"/>
            <a:r>
              <a:rPr lang="en-US" sz="2400" smtClean="0">
                <a:solidFill>
                  <a:srgbClr val="FFFF00"/>
                </a:solidFill>
                <a:latin typeface="Times New Roman" panose="02020603050405020304" pitchFamily="18" charset="0"/>
                <a:cs typeface="Times New Roman" panose="02020603050405020304" pitchFamily="18" charset="0"/>
              </a:rPr>
              <a:t>Thỏ Trắng</a:t>
            </a:r>
            <a:r>
              <a:rPr lang="vi-VN" sz="2400" smtClean="0">
                <a:solidFill>
                  <a:srgbClr val="FFFF00"/>
                </a:solidFill>
                <a:latin typeface="Times New Roman" panose="02020603050405020304" pitchFamily="18" charset="0"/>
                <a:cs typeface="Times New Roman" panose="02020603050405020304" pitchFamily="18" charset="0"/>
              </a:rPr>
              <a:t> vội choàng dậy, chạy ra mở cửa. </a:t>
            </a:r>
            <a:endParaRPr lang="vi-VN" sz="2400">
              <a:solidFill>
                <a:srgbClr val="FFFF00"/>
              </a:solidFill>
              <a:latin typeface="Times New Roman" panose="02020603050405020304" pitchFamily="18" charset="0"/>
              <a:cs typeface="Times New Roman" panose="02020603050405020304" pitchFamily="18" charset="0"/>
            </a:endParaRPr>
          </a:p>
        </p:txBody>
      </p:sp>
      <p:pic>
        <p:nvPicPr>
          <p:cNvPr id="9" name="Picture 2" descr="logo hoa s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8566" y="191939"/>
            <a:ext cx="1683434"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47538898"/>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50"/>
                                  </p:stCondLst>
                                  <p:childTnLst>
                                    <p:cmd type="call" cmd="playFrom(0.0)">
                                      <p:cBhvr>
                                        <p:cTn id="6" dur="3916" fill="hold"/>
                                        <p:tgtEl>
                                          <p:spTgt spid="5"/>
                                        </p:tgtEl>
                                      </p:cBhvr>
                                    </p:cmd>
                                  </p:childTnLst>
                                </p:cTn>
                              </p:par>
                              <p:par>
                                <p:cTn id="7" presetID="2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 name="tho nau vua khoc">
            <a:hlinkClick r:id="" action="ppaction://media"/>
          </p:cNvPr>
          <p:cNvPicPr>
            <a:picLocks noGrp="1" noChangeAspect="1"/>
          </p:cNvPicPr>
          <p:nvPr>
            <p:ph idx="1"/>
            <a:audioFile r:link="rId3"/>
            <p:extLst>
              <p:ext uri="{DAA4B4D4-6D71-4841-9C94-3DE7FCFB9230}">
                <p14:media xmlns:p14="http://schemas.microsoft.com/office/powerpoint/2010/main" r:embed="rId2"/>
              </p:ext>
            </p:extLst>
          </p:nvPr>
        </p:nvPicPr>
        <p:blipFill>
          <a:blip r:embed="rId5"/>
          <a:stretch>
            <a:fillRect/>
          </a:stretch>
        </p:blipFill>
        <p:spPr>
          <a:xfrm>
            <a:off x="-609600" y="3570288"/>
            <a:ext cx="609600" cy="609600"/>
          </a:xfrm>
        </p:spPr>
      </p:pic>
      <p:pic>
        <p:nvPicPr>
          <p:cNvPr id="4" name="Picture 3"/>
          <p:cNvPicPr>
            <a:picLocks noChangeAspect="1"/>
          </p:cNvPicPr>
          <p:nvPr/>
        </p:nvPicPr>
        <p:blipFill>
          <a:blip r:embed="rId6"/>
          <a:stretch>
            <a:fillRect/>
          </a:stretch>
        </p:blipFill>
        <p:spPr>
          <a:xfrm>
            <a:off x="0" y="-234496"/>
            <a:ext cx="12192000" cy="7092496"/>
          </a:xfrm>
          <a:prstGeom prst="rect">
            <a:avLst/>
          </a:prstGeom>
        </p:spPr>
      </p:pic>
      <p:sp>
        <p:nvSpPr>
          <p:cNvPr id="6" name="Rectangle 5"/>
          <p:cNvSpPr/>
          <p:nvPr/>
        </p:nvSpPr>
        <p:spPr>
          <a:xfrm>
            <a:off x="599053" y="150154"/>
            <a:ext cx="9667144" cy="1938992"/>
          </a:xfrm>
          <a:prstGeom prst="rect">
            <a:avLst/>
          </a:prstGeom>
        </p:spPr>
        <p:txBody>
          <a:bodyPr wrap="square">
            <a:spAutoFit/>
          </a:bodyPr>
          <a:lstStyle/>
          <a:p>
            <a:pPr marL="285750" indent="-285750">
              <a:buFontTx/>
              <a:buChar char="-"/>
            </a:pPr>
            <a:r>
              <a:rPr lang="vi-VN" sz="2400" smtClean="0">
                <a:solidFill>
                  <a:srgbClr val="7030A0"/>
                </a:solidFill>
                <a:latin typeface="Times New Roman" panose="02020603050405020304" pitchFamily="18" charset="0"/>
                <a:cs typeface="Times New Roman" panose="02020603050405020304" pitchFamily="18" charset="0"/>
              </a:rPr>
              <a:t>Thỏ Nâu vừa khóc vừa kể với bác Gấu Đen và Thỏ Trắng</a:t>
            </a:r>
            <a:r>
              <a:rPr lang="en-US" sz="2400" smtClean="0">
                <a:solidFill>
                  <a:srgbClr val="7030A0"/>
                </a:solidFill>
                <a:latin typeface="Times New Roman" panose="02020603050405020304" pitchFamily="18" charset="0"/>
                <a:cs typeface="Times New Roman" panose="02020603050405020304" pitchFamily="18" charset="0"/>
              </a:rPr>
              <a:t>.</a:t>
            </a:r>
          </a:p>
          <a:p>
            <a:pPr marL="285750" indent="-285750">
              <a:buFontTx/>
              <a:buChar char="-"/>
            </a:pPr>
            <a:r>
              <a:rPr lang="en-US" sz="2400" b="0" i="0" smtClean="0">
                <a:solidFill>
                  <a:srgbClr val="7030A0"/>
                </a:solidFill>
                <a:effectLst/>
                <a:latin typeface="Times New Roman" panose="02020603050405020304" pitchFamily="18" charset="0"/>
                <a:cs typeface="Times New Roman" panose="02020603050405020304" pitchFamily="18" charset="0"/>
              </a:rPr>
              <a:t>Hu, hu, hu, nhà của tôi đổ mất rồi. Làm thế nào bây giờ? </a:t>
            </a:r>
            <a:r>
              <a:rPr lang="vi-VN" sz="2400" smtClean="0">
                <a:solidFill>
                  <a:srgbClr val="7030A0"/>
                </a:solidFill>
                <a:latin typeface="Times New Roman" panose="02020603050405020304" pitchFamily="18" charset="0"/>
                <a:cs typeface="Times New Roman" panose="02020603050405020304" pitchFamily="18" charset="0"/>
              </a:rPr>
              <a:t>Gấu Đen</a:t>
            </a:r>
            <a:r>
              <a:rPr lang="en-US" sz="2400" smtClean="0">
                <a:solidFill>
                  <a:srgbClr val="7030A0"/>
                </a:solidFill>
                <a:latin typeface="Times New Roman" panose="02020603050405020304" pitchFamily="18" charset="0"/>
                <a:cs typeface="Times New Roman" panose="02020603050405020304" pitchFamily="18" charset="0"/>
              </a:rPr>
              <a:t> </a:t>
            </a:r>
            <a:r>
              <a:rPr lang="vi-VN" sz="2400" smtClean="0">
                <a:solidFill>
                  <a:srgbClr val="7030A0"/>
                </a:solidFill>
                <a:latin typeface="Times New Roman" panose="02020603050405020304" pitchFamily="18" charset="0"/>
                <a:cs typeface="Times New Roman" panose="02020603050405020304" pitchFamily="18" charset="0"/>
              </a:rPr>
              <a:t>kéo Thỏ Nâu đến bên đống lửa an ủi Thỏ Nâu:</a:t>
            </a:r>
          </a:p>
          <a:p>
            <a:pPr marL="285750" indent="-285750" algn="just" fontAlgn="base">
              <a:buFontTx/>
              <a:buChar char="-"/>
            </a:pPr>
            <a:r>
              <a:rPr lang="vi-VN" sz="2400" smtClean="0">
                <a:solidFill>
                  <a:srgbClr val="7030A0"/>
                </a:solidFill>
                <a:latin typeface="Times New Roman" panose="02020603050405020304" pitchFamily="18" charset="0"/>
                <a:cs typeface="Times New Roman" panose="02020603050405020304" pitchFamily="18" charset="0"/>
              </a:rPr>
              <a:t>Đừng khóc nữa Thỏ Nâu ơi! Cháu sưởi cho ấm người đi! Nhà bị đổ chứ gì? Sáng mai bác và Thỏ Trắng sẽ làm lại nhà cho cháu.</a:t>
            </a:r>
            <a:r>
              <a:rPr lang="en-US" sz="2400" smtClean="0">
                <a:solidFill>
                  <a:srgbClr val="7030A0"/>
                </a:solidFill>
                <a:latin typeface="Times New Roman" panose="02020603050405020304" pitchFamily="18" charset="0"/>
                <a:cs typeface="Times New Roman" panose="02020603050405020304" pitchFamily="18" charset="0"/>
              </a:rPr>
              <a:t>.</a:t>
            </a:r>
            <a:r>
              <a:rPr lang="vi-VN" sz="2400" smtClean="0">
                <a:solidFill>
                  <a:srgbClr val="7030A0"/>
                </a:solidFill>
                <a:latin typeface="Times New Roman" panose="02020603050405020304" pitchFamily="18" charset="0"/>
                <a:cs typeface="Times New Roman" panose="02020603050405020304" pitchFamily="18" charset="0"/>
              </a:rPr>
              <a:t> </a:t>
            </a:r>
            <a:endParaRPr lang="en-US" sz="2400">
              <a:solidFill>
                <a:srgbClr val="7030A0"/>
              </a:solidFill>
            </a:endParaRPr>
          </a:p>
        </p:txBody>
      </p:sp>
      <p:sp>
        <p:nvSpPr>
          <p:cNvPr id="8" name="Oval Callout 7"/>
          <p:cNvSpPr/>
          <p:nvPr/>
        </p:nvSpPr>
        <p:spPr>
          <a:xfrm>
            <a:off x="9459919" y="2572161"/>
            <a:ext cx="2572304" cy="1168387"/>
          </a:xfrm>
          <a:prstGeom prst="wedgeEllipseCallout">
            <a:avLst>
              <a:gd name="adj1" fmla="val -32705"/>
              <a:gd name="adj2" fmla="val 107763"/>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rgbClr val="7030A0"/>
                </a:solidFill>
                <a:latin typeface="Times New Roman" panose="02020603050405020304" pitchFamily="18" charset="0"/>
                <a:cs typeface="Times New Roman" panose="02020603050405020304" pitchFamily="18" charset="0"/>
              </a:rPr>
              <a:t>Bạn đừng lo, sáng mai tôi cũng giúp bạn làm lại nhà!</a:t>
            </a:r>
            <a:endParaRPr lang="en-US">
              <a:solidFill>
                <a:srgbClr val="7030A0"/>
              </a:solidFill>
              <a:latin typeface="Times New Roman" panose="02020603050405020304" pitchFamily="18" charset="0"/>
              <a:cs typeface="Times New Roman" panose="02020603050405020304" pitchFamily="18" charset="0"/>
            </a:endParaRPr>
          </a:p>
        </p:txBody>
      </p:sp>
      <p:sp>
        <p:nvSpPr>
          <p:cNvPr id="5" name="Rectangle 4"/>
          <p:cNvSpPr/>
          <p:nvPr/>
        </p:nvSpPr>
        <p:spPr>
          <a:xfrm>
            <a:off x="8749163" y="2050231"/>
            <a:ext cx="3374257" cy="461665"/>
          </a:xfrm>
          <a:prstGeom prst="rect">
            <a:avLst/>
          </a:prstGeom>
        </p:spPr>
        <p:txBody>
          <a:bodyPr wrap="none">
            <a:spAutoFit/>
          </a:bodyPr>
          <a:lstStyle/>
          <a:p>
            <a:r>
              <a:rPr lang="en-US" sz="2400">
                <a:solidFill>
                  <a:srgbClr val="7030A0"/>
                </a:solidFill>
                <a:latin typeface="Times New Roman" panose="02020603050405020304" pitchFamily="18" charset="0"/>
                <a:cs typeface="Times New Roman" panose="02020603050405020304" pitchFamily="18" charset="0"/>
              </a:rPr>
              <a:t>Thỏ Trắng cũng nói thêm</a:t>
            </a:r>
            <a:r>
              <a:rPr lang="en-US">
                <a:solidFill>
                  <a:srgbClr val="7030A0"/>
                </a:solidFill>
                <a:latin typeface="Times New Roman" panose="02020603050405020304" pitchFamily="18" charset="0"/>
                <a:cs typeface="Times New Roman" panose="02020603050405020304" pitchFamily="18" charset="0"/>
              </a:rPr>
              <a:t>:</a:t>
            </a:r>
            <a:endParaRPr lang="en-US"/>
          </a:p>
        </p:txBody>
      </p:sp>
      <p:pic>
        <p:nvPicPr>
          <p:cNvPr id="11" name="Picture 2" descr="logo hoa s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8566" y="20375"/>
            <a:ext cx="1683434"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84644688"/>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50"/>
                                  </p:stCondLst>
                                  <p:childTnLst>
                                    <p:cmd type="call" cmd="playFrom(0.0)">
                                      <p:cBhvr>
                                        <p:cTn id="6" dur="38271" fill="hold"/>
                                        <p:tgtEl>
                                          <p:spTgt spid="13"/>
                                        </p:tgtEl>
                                      </p:cBhvr>
                                    </p:cmd>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3150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0" presetClass="entr" presetSubtype="0" fill="hold" grpId="0" nodeType="withEffect">
                                  <p:stCondLst>
                                    <p:cond delay="32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13"/>
                </p:tgtEl>
              </p:cMediaNode>
            </p:audio>
          </p:childTnLst>
        </p:cTn>
      </p:par>
    </p:tnLst>
    <p:bldLst>
      <p:bldP spid="6"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dem hom ay tho nau trang ôm bac">
            <a:hlinkClick r:id="" action="ppaction://media"/>
          </p:cNvPr>
          <p:cNvPicPr>
            <a:picLocks noGrp="1" noChangeAspect="1"/>
          </p:cNvPicPr>
          <p:nvPr>
            <p:ph idx="1"/>
            <a:audioFile r:link="rId3"/>
            <p:extLst>
              <p:ext uri="{DAA4B4D4-6D71-4841-9C94-3DE7FCFB9230}">
                <p14:media xmlns:p14="http://schemas.microsoft.com/office/powerpoint/2010/main" r:embed="rId2"/>
              </p:ext>
            </p:extLst>
          </p:nvPr>
        </p:nvPicPr>
        <p:blipFill>
          <a:blip r:embed="rId5"/>
          <a:stretch>
            <a:fillRect/>
          </a:stretch>
        </p:blipFill>
        <p:spPr>
          <a:xfrm>
            <a:off x="-609600" y="3449638"/>
            <a:ext cx="609600" cy="609600"/>
          </a:xfrm>
        </p:spPr>
      </p:pic>
      <p:pic>
        <p:nvPicPr>
          <p:cNvPr id="4" name="Picture 3"/>
          <p:cNvPicPr>
            <a:picLocks noChangeAspect="1"/>
          </p:cNvPicPr>
          <p:nvPr/>
        </p:nvPicPr>
        <p:blipFill>
          <a:blip r:embed="rId6"/>
          <a:stretch>
            <a:fillRect/>
          </a:stretch>
        </p:blipFill>
        <p:spPr>
          <a:xfrm>
            <a:off x="0" y="20375"/>
            <a:ext cx="12383620" cy="6858000"/>
          </a:xfrm>
          <a:prstGeom prst="rect">
            <a:avLst/>
          </a:prstGeom>
        </p:spPr>
      </p:pic>
      <p:sp>
        <p:nvSpPr>
          <p:cNvPr id="5" name="Rectangle 4"/>
          <p:cNvSpPr/>
          <p:nvPr/>
        </p:nvSpPr>
        <p:spPr>
          <a:xfrm>
            <a:off x="852584" y="278736"/>
            <a:ext cx="5339226" cy="830997"/>
          </a:xfrm>
          <a:prstGeom prst="rect">
            <a:avLst/>
          </a:prstGeom>
        </p:spPr>
        <p:txBody>
          <a:bodyPr wrap="square">
            <a:spAutoFit/>
          </a:bodyPr>
          <a:lstStyle/>
          <a:p>
            <a:r>
              <a:rPr lang="en-US" sz="2400" b="0" i="0" smtClean="0">
                <a:solidFill>
                  <a:srgbClr val="FFFF00"/>
                </a:solidFill>
                <a:effectLst/>
                <a:latin typeface="Times New Roman" panose="02020603050405020304" pitchFamily="18" charset="0"/>
                <a:cs typeface="Times New Roman" panose="02020603050405020304" pitchFamily="18" charset="0"/>
              </a:rPr>
              <a:t>Đêm hôm ấy, Thỏ Nâu và Thỏ Trắng ôm</a:t>
            </a:r>
          </a:p>
          <a:p>
            <a:r>
              <a:rPr lang="en-US" sz="2400" b="0" i="0" smtClean="0">
                <a:solidFill>
                  <a:srgbClr val="FFFF00"/>
                </a:solidFill>
                <a:effectLst/>
                <a:latin typeface="Times New Roman" panose="02020603050405020304" pitchFamily="18" charset="0"/>
                <a:cs typeface="Times New Roman" panose="02020603050405020304" pitchFamily="18" charset="0"/>
              </a:rPr>
              <a:t> bác Gấu Đen ngủ thật ngon lành</a:t>
            </a:r>
            <a:r>
              <a:rPr lang="en-US" sz="2000" b="0" i="0" smtClean="0">
                <a:solidFill>
                  <a:srgbClr val="FFFF00"/>
                </a:solidFill>
                <a:effectLst/>
                <a:latin typeface="Times New Roman" panose="02020603050405020304" pitchFamily="18" charset="0"/>
                <a:cs typeface="Times New Roman" panose="02020603050405020304" pitchFamily="18" charset="0"/>
              </a:rPr>
              <a:t>.</a:t>
            </a:r>
            <a:endParaRPr lang="en-US" sz="2000">
              <a:solidFill>
                <a:srgbClr val="FFFF00"/>
              </a:solidFill>
              <a:latin typeface="Times New Roman" panose="02020603050405020304" pitchFamily="18" charset="0"/>
              <a:cs typeface="Times New Roman" panose="02020603050405020304" pitchFamily="18" charset="0"/>
            </a:endParaRPr>
          </a:p>
        </p:txBody>
      </p:sp>
      <p:pic>
        <p:nvPicPr>
          <p:cNvPr id="9" name="Picture 2" descr="logo hoa s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8566" y="20375"/>
            <a:ext cx="1683434"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91466264"/>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88" fill="hold"/>
                                        <p:tgtEl>
                                          <p:spTgt spid="11"/>
                                        </p:tgtEl>
                                      </p:cBhvr>
                                    </p:cmd>
                                  </p:childTnLst>
                                </p:cTn>
                              </p:par>
                              <p:par>
                                <p:cTn id="7" presetID="42"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92765"/>
            <a:ext cx="12192000" cy="6950765"/>
          </a:xfrm>
          <a:prstGeom prst="rect">
            <a:avLst/>
          </a:prstGeom>
        </p:spPr>
      </p:pic>
      <p:sp>
        <p:nvSpPr>
          <p:cNvPr id="5" name="Rectangle 4"/>
          <p:cNvSpPr/>
          <p:nvPr/>
        </p:nvSpPr>
        <p:spPr>
          <a:xfrm>
            <a:off x="1893549" y="965234"/>
            <a:ext cx="7842122" cy="3046988"/>
          </a:xfrm>
          <a:prstGeom prst="rect">
            <a:avLst/>
          </a:prstGeom>
          <a:noFill/>
        </p:spPr>
        <p:txBody>
          <a:bodyPr wrap="square" lIns="91440" tIns="45720" rIns="91440" bIns="45720">
            <a:spAutoFit/>
          </a:bodyPr>
          <a:lstStyle/>
          <a:p>
            <a:pPr algn="ctr"/>
            <a:r>
              <a:rPr lang="en-US" sz="96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Câu </a:t>
            </a:r>
            <a:r>
              <a:rPr lang="en-US" sz="9600" b="1"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hỏi</a:t>
            </a:r>
          </a:p>
          <a:p>
            <a:pPr algn="ctr"/>
            <a:r>
              <a:rPr lang="en-US" sz="9600" b="1"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96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dành cho </a:t>
            </a:r>
            <a:r>
              <a:rPr lang="en-US" sz="9600" b="1"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bé!</a:t>
            </a:r>
            <a:endParaRPr lang="en-US" sz="9600" b="1" cap="none" spc="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7" name="cau hoi cho be 1 sua ">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12764" y="2643472"/>
            <a:ext cx="609600" cy="609600"/>
          </a:xfrm>
          <a:prstGeom prst="rect">
            <a:avLst/>
          </a:prstGeom>
        </p:spPr>
      </p:pic>
      <p:pic>
        <p:nvPicPr>
          <p:cNvPr id="8" name="Picture 2" descr="logo hoa s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8566" y="20375"/>
            <a:ext cx="1683434"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58919220"/>
      </p:ext>
    </p:extLst>
  </p:cSld>
  <p:clrMapOvr>
    <a:masterClrMapping/>
  </p:clrMapOvr>
  <p:transition spd="slow" advTm="14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par>
                                <p:cTn id="10" presetID="1" presetClass="entr" presetSubtype="0" fill="hold" grpId="0" nodeType="withEffect">
                                  <p:stCondLst>
                                    <p:cond delay="700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2"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troi mua to">
            <a:hlinkClick r:id="" action="ppaction://media"/>
          </p:cNvPr>
          <p:cNvPicPr>
            <a:picLocks noGrp="1" noChangeAspect="1"/>
          </p:cNvPicPr>
          <p:nvPr>
            <p:ph idx="1"/>
            <a:audioFile r:link="rId3"/>
            <p:extLst>
              <p:ext uri="{DAA4B4D4-6D71-4841-9C94-3DE7FCFB9230}">
                <p14:media xmlns:p14="http://schemas.microsoft.com/office/powerpoint/2010/main" r:embed="rId2"/>
              </p:ext>
            </p:extLst>
          </p:nvPr>
        </p:nvPicPr>
        <p:blipFill>
          <a:blip r:embed="rId7"/>
          <a:stretch>
            <a:fillRect/>
          </a:stretch>
        </p:blipFill>
        <p:spPr>
          <a:xfrm>
            <a:off x="-304800" y="5284788"/>
            <a:ext cx="609600" cy="609600"/>
          </a:xfrm>
        </p:spPr>
      </p:pic>
      <p:pic>
        <p:nvPicPr>
          <p:cNvPr id="4" name="Picture 3"/>
          <p:cNvPicPr>
            <a:picLocks noChangeAspect="1"/>
          </p:cNvPicPr>
          <p:nvPr/>
        </p:nvPicPr>
        <p:blipFill>
          <a:blip r:embed="rId8"/>
          <a:stretch>
            <a:fillRect/>
          </a:stretch>
        </p:blipFill>
        <p:spPr>
          <a:xfrm>
            <a:off x="27365" y="0"/>
            <a:ext cx="12192000" cy="6858000"/>
          </a:xfrm>
          <a:prstGeom prst="rect">
            <a:avLst/>
          </a:prstGeom>
        </p:spPr>
      </p:pic>
      <p:sp>
        <p:nvSpPr>
          <p:cNvPr id="5" name="Rectangle 4"/>
          <p:cNvSpPr/>
          <p:nvPr/>
        </p:nvSpPr>
        <p:spPr>
          <a:xfrm>
            <a:off x="1322767" y="415009"/>
            <a:ext cx="4572000" cy="830997"/>
          </a:xfrm>
          <a:prstGeom prst="rect">
            <a:avLst/>
          </a:prstGeom>
        </p:spPr>
        <p:txBody>
          <a:bodyPr>
            <a:spAutoFit/>
          </a:bodyPr>
          <a:lstStyle/>
          <a:p>
            <a:r>
              <a:rPr lang="vi-VN" sz="2400">
                <a:solidFill>
                  <a:srgbClr val="FFC000"/>
                </a:solidFill>
                <a:latin typeface="Times New Roman" panose="02020603050405020304" pitchFamily="18" charset="0"/>
                <a:cs typeface="Times New Roman" panose="02020603050405020304" pitchFamily="18" charset="0"/>
              </a:rPr>
              <a:t>Trời mưa to như trút nước. Gió thổi ào ào… bẻ gẫy cả cành cây</a:t>
            </a:r>
            <a:endParaRPr lang="en-US" sz="2400">
              <a:latin typeface="Times New Roman" panose="02020603050405020304" pitchFamily="18" charset="0"/>
              <a:cs typeface="Times New Roman" panose="02020603050405020304" pitchFamily="18" charset="0"/>
            </a:endParaRPr>
          </a:p>
        </p:txBody>
      </p:sp>
      <p:pic>
        <p:nvPicPr>
          <p:cNvPr id="9" name="Picture 2" descr="logo hoa s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78905" y="225085"/>
            <a:ext cx="1551182" cy="121084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nhac nen bac gau den và hai con tho">
            <a:hlinkClick r:id="" action="ppaction://media"/>
          </p:cNvPr>
          <p:cNvPicPr>
            <a:picLocks noChangeAspect="1"/>
          </p:cNvPicPr>
          <p:nvPr>
            <a:audioFile r:link="rId4"/>
            <p:extLst>
              <p:ext uri="{DAA4B4D4-6D71-4841-9C94-3DE7FCFB9230}">
                <p14:media xmlns:p14="http://schemas.microsoft.com/office/powerpoint/2010/main" r:embed="rId5">
                  <p14:trim end="222220"/>
                </p14:media>
              </p:ext>
            </p:extLst>
          </p:nvPr>
        </p:nvPicPr>
        <p:blipFill>
          <a:blip r:embed="rId7"/>
          <a:stretch>
            <a:fillRect/>
          </a:stretch>
        </p:blipFill>
        <p:spPr>
          <a:xfrm>
            <a:off x="-707670" y="4016770"/>
            <a:ext cx="609600" cy="609600"/>
          </a:xfrm>
          <a:prstGeom prst="rect">
            <a:avLst/>
          </a:prstGeom>
        </p:spPr>
      </p:pic>
    </p:spTree>
    <p:custDataLst>
      <p:tags r:id="rId1"/>
    </p:custDataLst>
    <p:extLst>
      <p:ext uri="{BB962C8B-B14F-4D97-AF65-F5344CB8AC3E}">
        <p14:creationId xmlns:p14="http://schemas.microsoft.com/office/powerpoint/2010/main" val="1156243477"/>
      </p:ext>
    </p:extLst>
  </p:cSld>
  <p:clrMapOvr>
    <a:masterClrMapping/>
  </p:clrMapOvr>
  <p:transition spd="slow" advTm="54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 presetClass="mediacall" presetSubtype="0" fill="hold" nodeType="withEffect">
                                  <p:stCondLst>
                                    <p:cond delay="0"/>
                                  </p:stCondLst>
                                  <p:childTnLst>
                                    <p:cmd type="call" cmd="playFrom(0.0)">
                                      <p:cBhvr>
                                        <p:cTn id="8" dur="10951" fill="hold"/>
                                        <p:tgtEl>
                                          <p:spTgt spid="11"/>
                                        </p:tgtEl>
                                      </p:cBhvr>
                                    </p:cmd>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5" fill="hold" display="0">
                  <p:stCondLst>
                    <p:cond delay="indefinite"/>
                  </p:stCondLst>
                  <p:endCondLst>
                    <p:cond evt="onStopAudio" delay="0">
                      <p:tgtEl>
                        <p:sldTgt/>
                      </p:tgtEl>
                    </p:cond>
                  </p:endCondLst>
                </p:cTn>
                <p:tgtEl>
                  <p:spTgt spid="11"/>
                </p:tgtEl>
              </p:cMediaNode>
            </p:audio>
            <p:audio>
              <p:cMediaNode vol="18182" numSld="24" showWhenStopped="0">
                <p:cTn id="16" repeatCount="indefinite"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Picture 2" descr="Kết quả hình ảnh cho hình nền mầm non | Hình nền, Power point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522" y="7221"/>
            <a:ext cx="12533522" cy="685077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465665" y="367249"/>
            <a:ext cx="6577626" cy="1323439"/>
          </a:xfrm>
          <a:prstGeom prst="rect">
            <a:avLst/>
          </a:prstGeom>
        </p:spPr>
        <p:txBody>
          <a:bodyPr wrap="square">
            <a:spAutoFit/>
          </a:bodyPr>
          <a:lstStyle/>
          <a:p>
            <a:pPr algn="ctr"/>
            <a:r>
              <a:rPr lang="en-US" sz="4000">
                <a:solidFill>
                  <a:srgbClr val="7030A0"/>
                </a:solidFill>
                <a:latin typeface="Times New Roman" panose="02020603050405020304" pitchFamily="18" charset="0"/>
                <a:cs typeface="Times New Roman" panose="02020603050405020304" pitchFamily="18" charset="0"/>
              </a:rPr>
              <a:t>1. Câu chuyện mà chúng </a:t>
            </a:r>
            <a:r>
              <a:rPr lang="en-US" sz="4000" smtClean="0">
                <a:solidFill>
                  <a:srgbClr val="7030A0"/>
                </a:solidFill>
                <a:latin typeface="Times New Roman" panose="02020603050405020304" pitchFamily="18" charset="0"/>
                <a:cs typeface="Times New Roman" panose="02020603050405020304" pitchFamily="18" charset="0"/>
              </a:rPr>
              <a:t>mình vừa </a:t>
            </a:r>
            <a:r>
              <a:rPr lang="en-US" sz="4000">
                <a:solidFill>
                  <a:srgbClr val="7030A0"/>
                </a:solidFill>
                <a:latin typeface="Times New Roman" panose="02020603050405020304" pitchFamily="18" charset="0"/>
                <a:cs typeface="Times New Roman" panose="02020603050405020304" pitchFamily="18" charset="0"/>
              </a:rPr>
              <a:t>nghe có tên là gì?</a:t>
            </a:r>
          </a:p>
        </p:txBody>
      </p:sp>
      <p:pic>
        <p:nvPicPr>
          <p:cNvPr id="11" name="Picture 10"/>
          <p:cNvPicPr>
            <a:picLocks noChangeAspect="1"/>
          </p:cNvPicPr>
          <p:nvPr/>
        </p:nvPicPr>
        <p:blipFill>
          <a:blip r:embed="rId6"/>
          <a:stretch>
            <a:fillRect/>
          </a:stretch>
        </p:blipFill>
        <p:spPr>
          <a:xfrm>
            <a:off x="1714872" y="2332531"/>
            <a:ext cx="8079212" cy="4525469"/>
          </a:xfrm>
          <a:prstGeom prst="rect">
            <a:avLst/>
          </a:prstGeom>
        </p:spPr>
      </p:pic>
      <p:pic>
        <p:nvPicPr>
          <p:cNvPr id="5" name="cau hoi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09600" y="5867400"/>
            <a:ext cx="609600" cy="609600"/>
          </a:xfrm>
          <a:prstGeom prst="rect">
            <a:avLst/>
          </a:prstGeom>
        </p:spPr>
      </p:pic>
      <p:pic>
        <p:nvPicPr>
          <p:cNvPr id="12" name="Picture 2" descr="logo hoa s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08566" y="20375"/>
            <a:ext cx="1683434"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97616690"/>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300" fill="hold"/>
                                        <p:tgtEl>
                                          <p:spTgt spid="5"/>
                                        </p:tgtEl>
                                      </p:cBhvr>
                                    </p:cmd>
                                  </p:childTnLst>
                                </p:cTn>
                              </p:par>
                              <p:par>
                                <p:cTn id="7" presetID="1" presetClass="entr" presetSubtype="0" fill="hold" nodeType="withEffect">
                                  <p:stCondLst>
                                    <p:cond delay="900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ình nền đẹp 89 - Hình nền - Phạm Thu Thảnh - Website trường mầm ..."/>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5473" y="267368"/>
            <a:ext cx="9393854" cy="707886"/>
          </a:xfrm>
          <a:prstGeom prst="rect">
            <a:avLst/>
          </a:prstGeom>
        </p:spPr>
        <p:txBody>
          <a:bodyPr wrap="none">
            <a:spAutoFit/>
          </a:bodyPr>
          <a:lstStyle/>
          <a:p>
            <a:r>
              <a:rPr lang="en-US" sz="4000">
                <a:solidFill>
                  <a:srgbClr val="7030A0"/>
                </a:solidFill>
                <a:latin typeface="Times New Roman" panose="02020603050405020304" pitchFamily="18" charset="0"/>
                <a:cs typeface="Times New Roman" panose="02020603050405020304" pitchFamily="18" charset="0"/>
              </a:rPr>
              <a:t>2. Trong câu chuyện có những nhân vật nào?</a:t>
            </a:r>
          </a:p>
        </p:txBody>
      </p:sp>
      <p:pic>
        <p:nvPicPr>
          <p:cNvPr id="5" name="Picture 4"/>
          <p:cNvPicPr>
            <a:picLocks noChangeAspect="1"/>
          </p:cNvPicPr>
          <p:nvPr/>
        </p:nvPicPr>
        <p:blipFill>
          <a:blip r:embed="rId6"/>
          <a:stretch>
            <a:fillRect/>
          </a:stretch>
        </p:blipFill>
        <p:spPr>
          <a:xfrm>
            <a:off x="838200" y="1394269"/>
            <a:ext cx="3113071" cy="4336830"/>
          </a:xfrm>
          <a:prstGeom prst="rect">
            <a:avLst/>
          </a:prstGeom>
        </p:spPr>
      </p:pic>
      <p:pic>
        <p:nvPicPr>
          <p:cNvPr id="6" name="Picture 5"/>
          <p:cNvPicPr>
            <a:picLocks noChangeAspect="1"/>
          </p:cNvPicPr>
          <p:nvPr/>
        </p:nvPicPr>
        <p:blipFill>
          <a:blip r:embed="rId7"/>
          <a:stretch>
            <a:fillRect/>
          </a:stretch>
        </p:blipFill>
        <p:spPr>
          <a:xfrm>
            <a:off x="4912400" y="1361333"/>
            <a:ext cx="2909490" cy="4369766"/>
          </a:xfrm>
          <a:prstGeom prst="rect">
            <a:avLst/>
          </a:prstGeom>
        </p:spPr>
      </p:pic>
      <p:pic>
        <p:nvPicPr>
          <p:cNvPr id="8" name="Picture 7"/>
          <p:cNvPicPr>
            <a:picLocks noChangeAspect="1"/>
          </p:cNvPicPr>
          <p:nvPr/>
        </p:nvPicPr>
        <p:blipFill>
          <a:blip r:embed="rId8"/>
          <a:stretch>
            <a:fillRect/>
          </a:stretch>
        </p:blipFill>
        <p:spPr>
          <a:xfrm>
            <a:off x="8553920" y="1394269"/>
            <a:ext cx="2906049" cy="4342869"/>
          </a:xfrm>
          <a:prstGeom prst="rect">
            <a:avLst/>
          </a:prstGeom>
        </p:spPr>
      </p:pic>
      <p:pic>
        <p:nvPicPr>
          <p:cNvPr id="11" name="Picture 2" descr="logo hoa s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08566" y="20375"/>
            <a:ext cx="1683434"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au hoi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56764" y="3562684"/>
            <a:ext cx="609600" cy="609600"/>
          </a:xfrm>
          <a:prstGeom prst="rect">
            <a:avLst/>
          </a:prstGeom>
        </p:spPr>
      </p:pic>
    </p:spTree>
    <p:custDataLst>
      <p:tags r:id="rId1"/>
    </p:custDataLst>
    <p:extLst>
      <p:ext uri="{BB962C8B-B14F-4D97-AF65-F5344CB8AC3E}">
        <p14:creationId xmlns:p14="http://schemas.microsoft.com/office/powerpoint/2010/main" val="2423135559"/>
      </p:ext>
    </p:extLst>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084" fill="hold"/>
                                        <p:tgtEl>
                                          <p:spTgt spid="3"/>
                                        </p:tgtEl>
                                      </p:cBhvr>
                                    </p:cmd>
                                  </p:childTnLst>
                                </p:cTn>
                              </p:par>
                              <p:par>
                                <p:cTn id="7" presetID="42" presetClass="entr" presetSubtype="0" fill="hold" nodeType="withEffect">
                                  <p:stCondLst>
                                    <p:cond delay="6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65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6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759" y="1416920"/>
            <a:ext cx="35331907" cy="5067559"/>
          </a:xfrm>
        </p:spPr>
        <p:txBody>
          <a:bodyPr/>
          <a:lstStyle/>
          <a:p>
            <a:endParaRPr lang="en-US"/>
          </a:p>
        </p:txBody>
      </p:sp>
      <p:sp>
        <p:nvSpPr>
          <p:cNvPr id="12" name="Content Placeholder 11"/>
          <p:cNvSpPr>
            <a:spLocks noGrp="1"/>
          </p:cNvSpPr>
          <p:nvPr>
            <p:ph idx="1"/>
          </p:nvPr>
        </p:nvSpPr>
        <p:spPr/>
        <p:txBody>
          <a:bodyPr/>
          <a:lstStyle/>
          <a:p>
            <a:endParaRPr lang="en-US"/>
          </a:p>
        </p:txBody>
      </p:sp>
      <p:pic>
        <p:nvPicPr>
          <p:cNvPr id="2050" name="Picture 2" descr="Kết quả hình ảnh cho hình nền mầm non | Hình nền, Power points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917"/>
            <a:ext cx="12192000" cy="68507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9422" y="153396"/>
            <a:ext cx="10023396" cy="1323439"/>
          </a:xfrm>
          <a:prstGeom prst="rect">
            <a:avLst/>
          </a:prstGeom>
        </p:spPr>
        <p:txBody>
          <a:bodyPr wrap="square">
            <a:spAutoFit/>
          </a:bodyPr>
          <a:lstStyle/>
          <a:p>
            <a:pPr algn="ctr"/>
            <a:r>
              <a:rPr lang="en-US" sz="4000">
                <a:solidFill>
                  <a:srgbClr val="7030A0"/>
                </a:solidFill>
                <a:latin typeface="Times New Roman" panose="02020603050405020304" pitchFamily="18" charset="0"/>
                <a:cs typeface="Times New Roman" panose="02020603050405020304" pitchFamily="18" charset="0"/>
              </a:rPr>
              <a:t>3.</a:t>
            </a:r>
            <a:r>
              <a:rPr lang="vi-VN" sz="4000">
                <a:solidFill>
                  <a:srgbClr val="7030A0"/>
                </a:solidFill>
                <a:latin typeface="Times New Roman" panose="02020603050405020304" pitchFamily="18" charset="0"/>
                <a:cs typeface="Times New Roman" panose="02020603050405020304" pitchFamily="18" charset="0"/>
              </a:rPr>
              <a:t> Điều gì xảy ra khi bác Gấu Đen đi chơi về</a:t>
            </a:r>
            <a:r>
              <a:rPr lang="vi-VN" sz="4000" smtClean="0">
                <a:solidFill>
                  <a:srgbClr val="7030A0"/>
                </a:solidFill>
                <a:latin typeface="Times New Roman" panose="02020603050405020304" pitchFamily="18" charset="0"/>
                <a:cs typeface="Times New Roman" panose="02020603050405020304" pitchFamily="18" charset="0"/>
              </a:rPr>
              <a:t>?</a:t>
            </a:r>
            <a:r>
              <a:rPr lang="en-US" sz="4000" smtClean="0">
                <a:solidFill>
                  <a:srgbClr val="7030A0"/>
                </a:solidFill>
                <a:latin typeface="Times New Roman" panose="02020603050405020304" pitchFamily="18" charset="0"/>
                <a:cs typeface="Times New Roman" panose="02020603050405020304" pitchFamily="18" charset="0"/>
              </a:rPr>
              <a:t>  </a:t>
            </a:r>
            <a:r>
              <a:rPr lang="en-US" sz="4000">
                <a:solidFill>
                  <a:srgbClr val="7030A0"/>
                </a:solidFill>
                <a:latin typeface="Times New Roman" panose="02020603050405020304" pitchFamily="18" charset="0"/>
                <a:cs typeface="Times New Roman" panose="02020603050405020304" pitchFamily="18" charset="0"/>
              </a:rPr>
              <a:t>Ai đã giúp </a:t>
            </a:r>
            <a:r>
              <a:rPr lang="en-US" sz="4000" smtClean="0">
                <a:solidFill>
                  <a:srgbClr val="7030A0"/>
                </a:solidFill>
                <a:latin typeface="Times New Roman" panose="02020603050405020304" pitchFamily="18" charset="0"/>
                <a:cs typeface="Times New Roman" panose="02020603050405020304" pitchFamily="18" charset="0"/>
              </a:rPr>
              <a:t>Bác Gấu </a:t>
            </a:r>
            <a:r>
              <a:rPr lang="en-US" sz="4000">
                <a:solidFill>
                  <a:srgbClr val="7030A0"/>
                </a:solidFill>
                <a:latin typeface="Times New Roman" panose="02020603050405020304" pitchFamily="18" charset="0"/>
                <a:cs typeface="Times New Roman" panose="02020603050405020304" pitchFamily="18" charset="0"/>
              </a:rPr>
              <a:t>Đen?</a:t>
            </a:r>
          </a:p>
        </p:txBody>
      </p:sp>
      <p:pic>
        <p:nvPicPr>
          <p:cNvPr id="6" name="Picture 5"/>
          <p:cNvPicPr>
            <a:picLocks noChangeAspect="1"/>
          </p:cNvPicPr>
          <p:nvPr/>
        </p:nvPicPr>
        <p:blipFill>
          <a:blip r:embed="rId7"/>
          <a:stretch>
            <a:fillRect/>
          </a:stretch>
        </p:blipFill>
        <p:spPr>
          <a:xfrm>
            <a:off x="5923625" y="1855760"/>
            <a:ext cx="6115975" cy="4268791"/>
          </a:xfrm>
          <a:prstGeom prst="rect">
            <a:avLst/>
          </a:prstGeom>
        </p:spPr>
      </p:pic>
      <p:pic>
        <p:nvPicPr>
          <p:cNvPr id="5" name="Picture 4"/>
          <p:cNvPicPr>
            <a:picLocks noChangeAspect="1"/>
          </p:cNvPicPr>
          <p:nvPr/>
        </p:nvPicPr>
        <p:blipFill>
          <a:blip r:embed="rId8"/>
          <a:stretch>
            <a:fillRect/>
          </a:stretch>
        </p:blipFill>
        <p:spPr>
          <a:xfrm>
            <a:off x="360591" y="1866898"/>
            <a:ext cx="5401866" cy="4268791"/>
          </a:xfrm>
          <a:prstGeom prst="rect">
            <a:avLst/>
          </a:prstGeom>
        </p:spPr>
      </p:pic>
      <p:pic>
        <p:nvPicPr>
          <p:cNvPr id="11" name="Picture 2" descr="logo hoa s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08566" y="20375"/>
            <a:ext cx="1683434"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au hoi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53520" y="4671647"/>
            <a:ext cx="609600" cy="609600"/>
          </a:xfrm>
          <a:prstGeom prst="rect">
            <a:avLst/>
          </a:prstGeom>
        </p:spPr>
      </p:pic>
    </p:spTree>
    <p:custDataLst>
      <p:tags r:id="rId1"/>
    </p:custDataLst>
    <p:extLst>
      <p:ext uri="{BB962C8B-B14F-4D97-AF65-F5344CB8AC3E}">
        <p14:creationId xmlns:p14="http://schemas.microsoft.com/office/powerpoint/2010/main" val="65913523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793" fill="hold"/>
                                        <p:tgtEl>
                                          <p:spTgt spid="10"/>
                                        </p:tgtEl>
                                      </p:cBhvr>
                                    </p:cmd>
                                  </p:childTnLst>
                                </p:cTn>
                              </p:par>
                              <p:par>
                                <p:cTn id="7" presetID="10" presetClass="entr" presetSubtype="0" fill="hold" nodeType="withEffect">
                                  <p:stCondLst>
                                    <p:cond delay="13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 presetClass="entr" presetSubtype="0" fill="hold" nodeType="withEffect">
                                  <p:stCondLst>
                                    <p:cond delay="2550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1423" y="715101"/>
            <a:ext cx="7366715" cy="1465643"/>
          </a:xfrm>
        </p:spPr>
        <p:txBody>
          <a:bodyPr>
            <a:normAutofit fontScale="90000"/>
          </a:bodyPr>
          <a:lstStyle/>
          <a:p>
            <a:pPr algn="ct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r>
              <a:rPr lang="en-US"/>
              <a:t/>
            </a:r>
            <a:br>
              <a:rPr lang="en-US"/>
            </a:br>
            <a:endParaRPr lang="en-US"/>
          </a:p>
        </p:txBody>
      </p:sp>
      <p:pic>
        <p:nvPicPr>
          <p:cNvPr id="7" name="cau hoi 4">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65150" y="4040188"/>
            <a:ext cx="609600" cy="609600"/>
          </a:xfrm>
        </p:spPr>
      </p:pic>
      <p:sp>
        <p:nvSpPr>
          <p:cNvPr id="5" name="AutoShape 2" descr="24 hình nền Powerpoint tuyệt đẹp dành cho các bé mầm n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24 hình nền Powerpoint tuyệt đẹp dành cho các bé mầm n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5"/>
          <a:stretch>
            <a:fillRect/>
          </a:stretch>
        </p:blipFill>
        <p:spPr>
          <a:xfrm>
            <a:off x="22740" y="-144463"/>
            <a:ext cx="12169260" cy="7014950"/>
          </a:xfrm>
          <a:prstGeom prst="rect">
            <a:avLst/>
          </a:prstGeom>
        </p:spPr>
      </p:pic>
      <p:sp>
        <p:nvSpPr>
          <p:cNvPr id="4" name="Rectangle 3"/>
          <p:cNvSpPr/>
          <p:nvPr/>
        </p:nvSpPr>
        <p:spPr>
          <a:xfrm>
            <a:off x="1433915" y="34072"/>
            <a:ext cx="8420915" cy="1938992"/>
          </a:xfrm>
          <a:prstGeom prst="rect">
            <a:avLst/>
          </a:prstGeom>
        </p:spPr>
        <p:txBody>
          <a:bodyPr wrap="square">
            <a:spAutoFit/>
          </a:bodyPr>
          <a:lstStyle/>
          <a:p>
            <a:pPr algn="ctr"/>
            <a:r>
              <a:rPr lang="en-US" sz="4000" smtClean="0">
                <a:solidFill>
                  <a:srgbClr val="7030A0"/>
                </a:solidFill>
                <a:latin typeface="Times New Roman" panose="02020603050405020304" pitchFamily="18" charset="0"/>
                <a:cs typeface="Times New Roman" panose="02020603050405020304" pitchFamily="18" charset="0"/>
              </a:rPr>
              <a:t>4. </a:t>
            </a:r>
            <a:r>
              <a:rPr lang="en-US" sz="4000">
                <a:solidFill>
                  <a:srgbClr val="7030A0"/>
                </a:solidFill>
                <a:latin typeface="Times New Roman" panose="02020603050405020304" pitchFamily="18" charset="0"/>
                <a:cs typeface="Times New Roman" panose="02020603050405020304" pitchFamily="18" charset="0"/>
              </a:rPr>
              <a:t>Trong câu chuyện con thích nhất nhân vật nào? Vì sao?</a:t>
            </a:r>
            <a:br>
              <a:rPr lang="en-US" sz="4000">
                <a:solidFill>
                  <a:srgbClr val="7030A0"/>
                </a:solidFill>
                <a:latin typeface="Times New Roman" panose="02020603050405020304" pitchFamily="18" charset="0"/>
                <a:cs typeface="Times New Roman" panose="02020603050405020304" pitchFamily="18" charset="0"/>
              </a:rPr>
            </a:br>
            <a:endParaRPr lang="en-US" sz="4000"/>
          </a:p>
        </p:txBody>
      </p:sp>
      <p:pic>
        <p:nvPicPr>
          <p:cNvPr id="11" name="Picture 2" descr="logo hoa s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08566" y="20375"/>
            <a:ext cx="1683434"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4207"/>
      </p:ext>
    </p:extLst>
  </p:cSld>
  <p:clrMapOvr>
    <a:masterClrMapping/>
  </p:clrMapOvr>
  <mc:AlternateContent xmlns:mc="http://schemas.openxmlformats.org/markup-compatibility/2006" xmlns:p14="http://schemas.microsoft.com/office/powerpoint/2010/main">
    <mc:Choice Requires="p14">
      <p:transition spd="slow" p14:dur="3400" advTm="1000">
        <p14:reveal/>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153952" cy="1320800"/>
          </a:xfrm>
        </p:spPr>
        <p:txBody>
          <a:bodyPr>
            <a:normAutofit/>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5400000">
            <a:off x="2747890" y="-2827491"/>
            <a:ext cx="6825176" cy="12545809"/>
          </a:xfrm>
        </p:spPr>
      </p:pic>
      <p:sp>
        <p:nvSpPr>
          <p:cNvPr id="6" name="Rectangle 1"/>
          <p:cNvSpPr txBox="1">
            <a:spLocks noChangeArrowheads="1"/>
          </p:cNvSpPr>
          <p:nvPr/>
        </p:nvSpPr>
        <p:spPr bwMode="auto">
          <a:xfrm>
            <a:off x="520617" y="1098203"/>
            <a:ext cx="10515600" cy="5133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0" fontAlgn="base" latinLnBrk="0" hangingPunct="0">
              <a:lnSpc>
                <a:spcPct val="90000"/>
              </a:lnSpc>
              <a:spcBef>
                <a:spcPct val="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0" fontAlgn="base" latinLnBrk="0" hangingPunct="0">
              <a:lnSpc>
                <a:spcPct val="90000"/>
              </a:lnSpc>
              <a:spcBef>
                <a:spcPct val="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r>
              <a:rPr lang="en-US" smtClean="0">
                <a:solidFill>
                  <a:srgbClr val="0070C0"/>
                </a:solidFill>
                <a:latin typeface="Times New Roman" panose="02020603050405020304" pitchFamily="18" charset="0"/>
                <a:cs typeface="Times New Roman" panose="02020603050405020304" pitchFamily="18" charset="0"/>
              </a:rPr>
              <a:t>GD: Qua câu chuyện này các con thấy hai bạn Thỏ Trắng và Thỏ Nâu thì bạn Thỏ nào ngoan hơn? Vì sao nhỉ? </a:t>
            </a:r>
          </a:p>
          <a:p>
            <a:r>
              <a:rPr lang="en-US" smtClean="0">
                <a:solidFill>
                  <a:srgbClr val="0070C0"/>
                </a:solidFill>
                <a:latin typeface="Times New Roman" panose="02020603050405020304" pitchFamily="18" charset="0"/>
                <a:cs typeface="Times New Roman" panose="02020603050405020304" pitchFamily="18" charset="0"/>
              </a:rPr>
              <a:t>Bạn Thỏ Trắng ngoan h</a:t>
            </a:r>
            <a:r>
              <a:rPr lang="vi-VN" smtClean="0">
                <a:solidFill>
                  <a:srgbClr val="0070C0"/>
                </a:solidFill>
                <a:latin typeface="Times New Roman" panose="02020603050405020304" pitchFamily="18" charset="0"/>
                <a:cs typeface="Times New Roman" panose="02020603050405020304" pitchFamily="18" charset="0"/>
              </a:rPr>
              <a:t>ơ</a:t>
            </a:r>
            <a:r>
              <a:rPr lang="en-US" smtClean="0">
                <a:solidFill>
                  <a:srgbClr val="0070C0"/>
                </a:solidFill>
                <a:latin typeface="Times New Roman" panose="02020603050405020304" pitchFamily="18" charset="0"/>
                <a:cs typeface="Times New Roman" panose="02020603050405020304" pitchFamily="18" charset="0"/>
              </a:rPr>
              <a:t>n bạn Thỏ Nâu vì bạn Thỏ Trắng biết giúp đỡ bác Gấu Đen trong lúc bác ấy gặp khó khăn. Còn bạn Thỏ Nâu cuối cùng bạn ấy cũng nhận ra lỗi của mình và đã sửa chữa lỗi kịp thời rồi đấy.</a:t>
            </a:r>
          </a:p>
          <a:p>
            <a:r>
              <a:rPr lang="en-US" smtClean="0">
                <a:solidFill>
                  <a:srgbClr val="0070C0"/>
                </a:solidFill>
                <a:latin typeface="Times New Roman" panose="02020603050405020304" pitchFamily="18" charset="0"/>
                <a:cs typeface="Times New Roman" panose="02020603050405020304" pitchFamily="18" charset="0"/>
              </a:rPr>
              <a:t>Vậy chúng mình phải học tập ai trong câu chuyện này? </a:t>
            </a:r>
          </a:p>
          <a:p>
            <a:r>
              <a:rPr lang="vi-VN" smtClean="0">
                <a:solidFill>
                  <a:srgbClr val="0070C0"/>
                </a:solidFill>
                <a:latin typeface="Times New Roman" panose="02020603050405020304" pitchFamily="18" charset="0"/>
                <a:cs typeface="Times New Roman" panose="02020603050405020304" pitchFamily="18" charset="0"/>
              </a:rPr>
              <a:t>Khi thấy người khác gặp khó khăn</a:t>
            </a:r>
            <a:r>
              <a:rPr lang="en-US" smtClean="0">
                <a:solidFill>
                  <a:srgbClr val="0070C0"/>
                </a:solidFill>
                <a:latin typeface="Times New Roman" panose="02020603050405020304" pitchFamily="18" charset="0"/>
                <a:cs typeface="Times New Roman" panose="02020603050405020304" pitchFamily="18" charset="0"/>
              </a:rPr>
              <a:t> thì các con phải làm gì? </a:t>
            </a:r>
          </a:p>
          <a:p>
            <a:r>
              <a:rPr lang="en-US" smtClean="0">
                <a:solidFill>
                  <a:srgbClr val="0070C0"/>
                </a:solidFill>
                <a:latin typeface="Times New Roman" panose="02020603050405020304" pitchFamily="18" charset="0"/>
                <a:cs typeface="Times New Roman" panose="02020603050405020304" pitchFamily="18" charset="0"/>
              </a:rPr>
              <a:t>GD:  Đúng rồi chúng ta học tập đức tính tốt của bạn Thỏ Trắng,</a:t>
            </a:r>
            <a:r>
              <a:rPr lang="vi-VN" smtClean="0">
                <a:solidFill>
                  <a:srgbClr val="0070C0"/>
                </a:solidFill>
                <a:latin typeface="Times New Roman" panose="02020603050405020304" pitchFamily="18" charset="0"/>
                <a:cs typeface="Times New Roman" panose="02020603050405020304" pitchFamily="18" charset="0"/>
              </a:rPr>
              <a:t> không được ích kỷ chỉ nghĩ cho riêng mình, mà chúng mình phải biết giúp đỡ mọi người</a:t>
            </a:r>
            <a:r>
              <a:rPr lang="en-US" smtClean="0">
                <a:solidFill>
                  <a:srgbClr val="0070C0"/>
                </a:solidFill>
                <a:latin typeface="Times New Roman" panose="02020603050405020304" pitchFamily="18" charset="0"/>
                <a:cs typeface="Times New Roman" panose="02020603050405020304" pitchFamily="18" charset="0"/>
              </a:rPr>
              <a:t>. K</a:t>
            </a:r>
            <a:r>
              <a:rPr lang="vi-VN" smtClean="0">
                <a:solidFill>
                  <a:srgbClr val="0070C0"/>
                </a:solidFill>
                <a:latin typeface="Times New Roman" panose="02020603050405020304" pitchFamily="18" charset="0"/>
                <a:cs typeface="Times New Roman" panose="02020603050405020304" pitchFamily="18" charset="0"/>
              </a:rPr>
              <a:t>hi người khác giúp mình thì mình phải biết nói lời cảm ơn</a:t>
            </a:r>
            <a:r>
              <a:rPr lang="en-US" smtClean="0">
                <a:solidFill>
                  <a:srgbClr val="0070C0"/>
                </a:solidFill>
                <a:latin typeface="Times New Roman" panose="02020603050405020304" pitchFamily="18" charset="0"/>
                <a:cs typeface="Times New Roman" panose="02020603050405020304" pitchFamily="18" charset="0"/>
              </a:rPr>
              <a:t> </a:t>
            </a:r>
            <a:r>
              <a:rPr lang="vi-VN" smtClean="0">
                <a:solidFill>
                  <a:srgbClr val="0070C0"/>
                </a:solidFill>
                <a:latin typeface="Times New Roman" panose="02020603050405020304" pitchFamily="18" charset="0"/>
                <a:cs typeface="Times New Roman" panose="02020603050405020304" pitchFamily="18" charset="0"/>
              </a:rPr>
              <a:t>và đặc biệt khi làm điều gì có lỗi chúng mình phải biết nhậ</a:t>
            </a:r>
            <a:r>
              <a:rPr lang="en-US" smtClean="0">
                <a:solidFill>
                  <a:srgbClr val="0070C0"/>
                </a:solidFill>
                <a:latin typeface="Times New Roman" panose="02020603050405020304" pitchFamily="18" charset="0"/>
                <a:cs typeface="Times New Roman" panose="02020603050405020304" pitchFamily="18" charset="0"/>
              </a:rPr>
              <a:t>n</a:t>
            </a:r>
            <a:r>
              <a:rPr lang="vi-VN" smtClean="0">
                <a:solidFill>
                  <a:srgbClr val="0070C0"/>
                </a:solidFill>
                <a:latin typeface="Times New Roman" panose="02020603050405020304" pitchFamily="18" charset="0"/>
                <a:cs typeface="Times New Roman" panose="02020603050405020304" pitchFamily="18" charset="0"/>
              </a:rPr>
              <a:t> lỗi và sửa </a:t>
            </a:r>
            <a:r>
              <a:rPr lang="en-US" smtClean="0">
                <a:solidFill>
                  <a:srgbClr val="0070C0"/>
                </a:solidFill>
                <a:latin typeface="Times New Roman" panose="02020603050405020304" pitchFamily="18" charset="0"/>
                <a:cs typeface="Times New Roman" panose="02020603050405020304" pitchFamily="18" charset="0"/>
              </a:rPr>
              <a:t>sai </a:t>
            </a:r>
            <a:r>
              <a:rPr lang="vi-VN" smtClean="0">
                <a:solidFill>
                  <a:srgbClr val="0070C0"/>
                </a:solidFill>
                <a:latin typeface="Times New Roman" panose="02020603050405020304" pitchFamily="18" charset="0"/>
                <a:cs typeface="Times New Roman" panose="02020603050405020304" pitchFamily="18" charset="0"/>
              </a:rPr>
              <a:t>nhé!</a:t>
            </a:r>
            <a:endParaRPr lang="en-US" smtClean="0">
              <a:solidFill>
                <a:srgbClr val="0070C0"/>
              </a:solidFill>
              <a:latin typeface="Times New Roman" panose="02020603050405020304" pitchFamily="18" charset="0"/>
              <a:cs typeface="Times New Roman" panose="02020603050405020304" pitchFamily="18" charset="0"/>
            </a:endParaRPr>
          </a:p>
        </p:txBody>
      </p:sp>
      <p:sp>
        <p:nvSpPr>
          <p:cNvPr id="9" name="Rectangle 8"/>
          <p:cNvSpPr/>
          <p:nvPr/>
        </p:nvSpPr>
        <p:spPr>
          <a:xfrm>
            <a:off x="2035216" y="127177"/>
            <a:ext cx="7842122" cy="1200329"/>
          </a:xfrm>
          <a:prstGeom prst="rect">
            <a:avLst/>
          </a:prstGeom>
          <a:noFill/>
        </p:spPr>
        <p:txBody>
          <a:bodyPr wrap="square" lIns="91440" tIns="45720" rIns="91440" bIns="45720">
            <a:spAutoFit/>
          </a:bodyPr>
          <a:lstStyle/>
          <a:p>
            <a:pPr algn="ctr"/>
            <a:r>
              <a:rPr lang="en-US" sz="7200" b="1"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Giáo dục:</a:t>
            </a:r>
            <a:endParaRPr lang="en-US" sz="7200" b="1" cap="none" spc="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3" name="giao duc 1 vua su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5772785"/>
            <a:ext cx="609600" cy="609600"/>
          </a:xfrm>
          <a:prstGeom prst="rect">
            <a:avLst/>
          </a:prstGeom>
        </p:spPr>
      </p:pic>
      <p:pic>
        <p:nvPicPr>
          <p:cNvPr id="11" name="Picture 2" descr="logo hoa s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08566" y="20375"/>
            <a:ext cx="1683434"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6609440"/>
      </p:ext>
    </p:extLst>
  </p:cSld>
  <p:clrMapOvr>
    <a:masterClrMapping/>
  </p:clrMapOvr>
  <mc:AlternateContent xmlns:mc="http://schemas.openxmlformats.org/markup-compatibility/2006" xmlns:p14="http://schemas.microsoft.com/office/powerpoint/2010/main">
    <mc:Choice Requires="p14">
      <p:transition spd="slow" p14:dur="1200" advTm="1000">
        <p14:prism/>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430" fill="hold"/>
                                        <p:tgtEl>
                                          <p:spTgt spid="3"/>
                                        </p:tgtEl>
                                      </p:cBhvr>
                                    </p:cmd>
                                  </p:childTnLst>
                                </p:cTn>
                              </p:par>
                              <p:par>
                                <p:cTn id="7" presetID="22" presetClass="entr" presetSubtype="4"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wipe(down)">
                                      <p:cBhvr>
                                        <p:cTn id="9" dur="500"/>
                                        <p:tgtEl>
                                          <p:spTgt spid="6">
                                            <p:txEl>
                                              <p:pRg st="0" end="0"/>
                                            </p:txEl>
                                          </p:spTgt>
                                        </p:tgtEl>
                                      </p:cBhvr>
                                    </p:animEffect>
                                  </p:childTnLst>
                                </p:cTn>
                              </p:par>
                              <p:par>
                                <p:cTn id="10" presetID="22" presetClass="entr" presetSubtype="4"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down)">
                                      <p:cBhvr>
                                        <p:cTn id="15" dur="500"/>
                                        <p:tgtEl>
                                          <p:spTgt spid="6">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wipe(down)">
                                      <p:cBhvr>
                                        <p:cTn id="18" dur="500"/>
                                        <p:tgtEl>
                                          <p:spTgt spid="6">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wipe(down)">
                                      <p:cBhvr>
                                        <p:cTn id="2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descr="Tải +999 Hình Nền Powerpoint Cute Đẹp Nhất Năm 20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logo hoa s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0002" y="231261"/>
            <a:ext cx="1683434"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p:cNvSpPr>
            <a:spLocks noGrp="1"/>
          </p:cNvSpPr>
          <p:nvPr>
            <p:ph idx="1"/>
          </p:nvPr>
        </p:nvSpPr>
        <p:spPr>
          <a:xfrm>
            <a:off x="1373145" y="1776325"/>
            <a:ext cx="9678574" cy="2339102"/>
          </a:xfrm>
          <a:prstGeom prst="rect">
            <a:avLst/>
          </a:prstGeom>
          <a:noFill/>
        </p:spPr>
        <p:txBody>
          <a:bodyPr wrap="square" lIns="91440" tIns="45720" rIns="91440" bIns="45720">
            <a:spAutoFit/>
          </a:bodyPr>
          <a:lstStyle/>
          <a:p>
            <a:pPr algn="ctr"/>
            <a:r>
              <a:rPr lang="en-US" sz="40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Sau </a:t>
            </a:r>
            <a:r>
              <a:rPr lang="en-US" sz="4000" b="1" cap="none" spc="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đây, </a:t>
            </a:r>
            <a:r>
              <a:rPr lang="en-US" sz="40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cô mời các </a:t>
            </a:r>
            <a:r>
              <a:rPr lang="en-US" sz="4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bạn </a:t>
            </a:r>
            <a:r>
              <a:rPr lang="en-US" sz="40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cùng </a:t>
            </a:r>
            <a:r>
              <a:rPr lang="en-US" sz="4000" b="1" cap="none" spc="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nghe lại</a:t>
            </a:r>
          </a:p>
          <a:p>
            <a:pPr algn="ctr"/>
            <a:r>
              <a:rPr lang="en-US" sz="4000" b="1" cap="none" spc="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0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câu chuyện này qua bộ phim hoạt </a:t>
            </a:r>
            <a:r>
              <a:rPr lang="en-US" sz="4000" b="1" cap="none" spc="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hình</a:t>
            </a:r>
          </a:p>
          <a:p>
            <a:pPr algn="ctr"/>
            <a:r>
              <a:rPr lang="en-US" sz="4000" b="1" cap="none" spc="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0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“Bác gấu đen và hai chú </a:t>
            </a:r>
            <a:r>
              <a:rPr lang="en-US" sz="4000" b="1" cap="none" spc="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thỏ” nhé!</a:t>
            </a:r>
            <a:endParaRPr lang="en-US" sz="40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2" name="sau đây xem hoạt hì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0281" y="3810627"/>
            <a:ext cx="609600" cy="609600"/>
          </a:xfrm>
          <a:prstGeom prst="rect">
            <a:avLst/>
          </a:prstGeom>
        </p:spPr>
      </p:pic>
    </p:spTree>
    <p:extLst>
      <p:ext uri="{BB962C8B-B14F-4D97-AF65-F5344CB8AC3E}">
        <p14:creationId xmlns:p14="http://schemas.microsoft.com/office/powerpoint/2010/main" val="1624696117"/>
      </p:ext>
    </p:extLst>
  </p:cSld>
  <p:clrMapOvr>
    <a:masterClrMapping/>
  </p:clrMapOvr>
  <mc:AlternateContent xmlns:mc="http://schemas.openxmlformats.org/markup-compatibility/2006" xmlns:p14="http://schemas.microsoft.com/office/powerpoint/2010/main">
    <mc:Choice Requires="p14">
      <p:transition p14:dur="10" advTm="6000"/>
    </mc:Choice>
    <mc:Fallback xmlns="">
      <p:transition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9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Bác Gấu đen và hai chú Thỏ - Truyen ngu ngon - Truyện ngụ ngôn Việt Nam - Truyện ngụ ngô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 y="0"/>
            <a:ext cx="12039600" cy="6858000"/>
          </a:xfrm>
          <a:prstGeom prst="rect">
            <a:avLst/>
          </a:prstGeom>
          <a:ln>
            <a:noFill/>
          </a:ln>
          <a:effectLst>
            <a:softEdge rad="112500"/>
          </a:effectLst>
        </p:spPr>
      </p:pic>
      <p:pic>
        <p:nvPicPr>
          <p:cNvPr id="5" name="Picture 2" descr="logo hoa s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0002" y="231261"/>
            <a:ext cx="1683434"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8834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1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7879">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3" name="Ngách 97-54 Đường Gia Thượng 39">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5791200" y="3911600"/>
            <a:ext cx="609600" cy="609600"/>
          </a:xfrm>
        </p:spPr>
      </p:pic>
      <p:pic>
        <p:nvPicPr>
          <p:cNvPr id="3078" name="Picture 6" descr="Kết quả hình ảnh cho hình nền mầm non | Hình ảnh, Hình nền, Ho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43" y="1"/>
            <a:ext cx="12141157"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8"/>
          <p:cNvSpPr txBox="1">
            <a:spLocks/>
          </p:cNvSpPr>
          <p:nvPr/>
        </p:nvSpPr>
        <p:spPr>
          <a:xfrm>
            <a:off x="2637685" y="1730865"/>
            <a:ext cx="6967472" cy="1754326"/>
          </a:xfrm>
          <a:prstGeom prst="rect">
            <a:avLst/>
          </a:prstGeom>
          <a:noFill/>
        </p:spPr>
        <p:txBody>
          <a:bodyPr vert="horz" wrap="square" lIns="91440" tIns="45720" rIns="91440" bIns="45720" rtlCol="0" anchor="t">
            <a:sp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b="1" smtClean="0">
                <a:ln w="12700">
                  <a:solidFill>
                    <a:schemeClr val="accent1"/>
                  </a:solid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XIN CHÀO</a:t>
            </a:r>
            <a:br>
              <a:rPr lang="en-US" sz="5400" b="1" smtClean="0">
                <a:ln w="12700">
                  <a:solidFill>
                    <a:schemeClr val="accent1"/>
                  </a:solid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br>
            <a:r>
              <a:rPr lang="en-US" sz="5400" b="1" smtClean="0">
                <a:ln w="12700">
                  <a:solidFill>
                    <a:schemeClr val="accent1"/>
                  </a:solid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VÀ HẸN GẶP LẠI !</a:t>
            </a:r>
            <a:endParaRPr lang="en-US" sz="5400" b="1">
              <a:ln w="12700">
                <a:solidFill>
                  <a:schemeClr val="accent1"/>
                </a:solid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pic>
        <p:nvPicPr>
          <p:cNvPr id="15" name="Picture 4" descr="Ánh Nắng Mặt Trời, Năng Lượng Mặt Trời, Helio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8117" y="0"/>
            <a:ext cx="1649168" cy="163104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30000" y="6096000"/>
            <a:ext cx="609600" cy="609600"/>
          </a:xfrm>
          <a:prstGeom prst="rect">
            <a:avLst/>
          </a:prstGeom>
        </p:spPr>
      </p:pic>
      <p:pic>
        <p:nvPicPr>
          <p:cNvPr id="8" name="Picture 2" descr="logo hoa s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79766" y="66162"/>
            <a:ext cx="1861391" cy="10784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9877547"/>
      </p:ext>
    </p:extLst>
  </p:cSld>
  <p:clrMapOvr>
    <a:masterClrMapping/>
  </p:clrMapOvr>
  <p:transition spd="slow" advTm="1996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mediacall" presetSubtype="0" fill="hold" nodeType="withEffect">
                                  <p:stCondLst>
                                    <p:cond delay="0"/>
                                  </p:stCondLst>
                                  <p:childTnLst>
                                    <p:cmd type="call" cmd="playFrom(0.0)">
                                      <p:cBhvr>
                                        <p:cTn id="8" dur="121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9" fill="hold" display="0">
                  <p:stCondLst>
                    <p:cond delay="indefinite"/>
                  </p:stCondLst>
                  <p:endCondLst>
                    <p:cond evt="onStopAudio" delay="0">
                      <p:tgtEl>
                        <p:sldTgt/>
                      </p:tgtEl>
                    </p:cond>
                  </p:endCondLst>
                </p:cTn>
                <p:tgtEl>
                  <p:spTgt spid="2"/>
                </p:tgtEl>
              </p:cMediaNode>
            </p:audio>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1" name="Content Placeholder 10"/>
          <p:cNvSpPr>
            <a:spLocks noGrp="1"/>
          </p:cNvSpPr>
          <p:nvPr>
            <p:ph idx="1"/>
          </p:nvPr>
        </p:nvSpPr>
        <p:spPr/>
        <p:txBody>
          <a:bodyPr/>
          <a:lstStyle/>
          <a:p>
            <a:endParaRPr lang="en-US"/>
          </a:p>
        </p:txBody>
      </p:sp>
      <p:pic>
        <p:nvPicPr>
          <p:cNvPr id="5" name="Picture 4"/>
          <p:cNvPicPr>
            <a:picLocks noChangeAspect="1"/>
          </p:cNvPicPr>
          <p:nvPr/>
        </p:nvPicPr>
        <p:blipFill>
          <a:blip r:embed="rId5"/>
          <a:stretch>
            <a:fillRect/>
          </a:stretch>
        </p:blipFill>
        <p:spPr>
          <a:xfrm>
            <a:off x="-1" y="-2"/>
            <a:ext cx="12191999" cy="6858001"/>
          </a:xfrm>
          <a:prstGeom prst="rect">
            <a:avLst/>
          </a:prstGeom>
        </p:spPr>
      </p:pic>
      <p:sp>
        <p:nvSpPr>
          <p:cNvPr id="7" name="Rectangle 6"/>
          <p:cNvSpPr/>
          <p:nvPr/>
        </p:nvSpPr>
        <p:spPr>
          <a:xfrm>
            <a:off x="504967" y="151135"/>
            <a:ext cx="9389660" cy="830997"/>
          </a:xfrm>
          <a:prstGeom prst="rect">
            <a:avLst/>
          </a:prstGeom>
        </p:spPr>
        <p:txBody>
          <a:bodyPr wrap="square">
            <a:spAutoFit/>
          </a:bodyPr>
          <a:lstStyle/>
          <a:p>
            <a:r>
              <a:rPr lang="en-US" sz="2400">
                <a:solidFill>
                  <a:srgbClr val="FFC000"/>
                </a:solidFill>
                <a:latin typeface="Times New Roman" panose="02020603050405020304" pitchFamily="18" charset="0"/>
                <a:cs typeface="Times New Roman" panose="02020603050405020304" pitchFamily="18" charset="0"/>
              </a:rPr>
              <a:t>Bác </a:t>
            </a:r>
            <a:r>
              <a:rPr lang="vi-VN" sz="2400">
                <a:solidFill>
                  <a:srgbClr val="FFC000"/>
                </a:solidFill>
                <a:latin typeface="Times New Roman" panose="02020603050405020304" pitchFamily="18" charset="0"/>
                <a:cs typeface="Times New Roman" panose="02020603050405020304" pitchFamily="18" charset="0"/>
              </a:rPr>
              <a:t>Gấu Đen đi chơi về bị ướt lướt thướt, nước mưa chảy ròng ròng xuống mặt Gấu. Gấu chạy mãi, chạy mãi trong rừng để tìm chỗ trú nhờ. </a:t>
            </a:r>
            <a:endParaRPr lang="en-US" sz="2400">
              <a:solidFill>
                <a:srgbClr val="FFC000"/>
              </a:solidFill>
              <a:latin typeface="Times New Roman" panose="02020603050405020304" pitchFamily="18" charset="0"/>
              <a:cs typeface="Times New Roman" panose="02020603050405020304" pitchFamily="18" charset="0"/>
            </a:endParaRPr>
          </a:p>
        </p:txBody>
      </p:sp>
      <p:pic>
        <p:nvPicPr>
          <p:cNvPr id="10" name="BAC GAU DEN DI CHOI">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41361" y="6248400"/>
            <a:ext cx="609600" cy="609600"/>
          </a:xfrm>
          <a:prstGeom prst="rect">
            <a:avLst/>
          </a:prstGeom>
        </p:spPr>
      </p:pic>
      <p:pic>
        <p:nvPicPr>
          <p:cNvPr id="12" name="Picture 2" descr="logo hoa s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6702" y="151136"/>
            <a:ext cx="1593384"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83096580"/>
      </p:ext>
    </p:extLst>
  </p:cSld>
  <p:clrMapOvr>
    <a:masterClrMapping/>
  </p:clrMapOvr>
  <mc:AlternateContent xmlns:mc="http://schemas.openxmlformats.org/markup-compatibility/2006" xmlns:p14="http://schemas.microsoft.com/office/powerpoint/2010/main">
    <mc:Choice Requires="p14">
      <p:transition spd="slow" p14:dur="800" advTm="1000">
        <p:circle/>
      </p:transition>
    </mc:Choice>
    <mc:Fallback xmlns="">
      <p:transition spd="slow" advTm="1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575" fill="hold"/>
                                        <p:tgtEl>
                                          <p:spTgt spid="10"/>
                                        </p:tgtEl>
                                      </p:cBhvr>
                                    </p:cmd>
                                  </p:childTnLst>
                                </p:cTn>
                              </p:par>
                              <p:par>
                                <p:cTn id="7" presetID="6"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circle(in)">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0"/>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may qua nha tho nau">
            <a:hlinkClick r:id="" action="ppaction://media"/>
          </p:cNvPr>
          <p:cNvPicPr>
            <a:picLocks noGrp="1" noChangeAspect="1"/>
          </p:cNvPicPr>
          <p:nvPr>
            <p:ph idx="1"/>
            <a:audioFile r:link="rId3"/>
            <p:extLst>
              <p:ext uri="{DAA4B4D4-6D71-4841-9C94-3DE7FCFB9230}">
                <p14:media xmlns:p14="http://schemas.microsoft.com/office/powerpoint/2010/main" r:embed="rId2"/>
              </p:ext>
            </p:extLst>
          </p:nvPr>
        </p:nvPicPr>
        <p:blipFill>
          <a:blip r:embed="rId5"/>
          <a:stretch>
            <a:fillRect/>
          </a:stretch>
        </p:blipFill>
        <p:spPr>
          <a:xfrm>
            <a:off x="0" y="5357813"/>
            <a:ext cx="609600" cy="609600"/>
          </a:xfrm>
        </p:spPr>
      </p:pic>
      <p:pic>
        <p:nvPicPr>
          <p:cNvPr id="5122" name="Picture 2"/>
          <p:cNvPicPr>
            <a:picLocks noChangeAspect="1" noChangeArrowheads="1"/>
          </p:cNvPicPr>
          <p:nvPr/>
        </p:nvPicPr>
        <p:blipFill>
          <a:blip r:embed="rId6"/>
          <a:srcRect/>
          <a:stretch>
            <a:fillRect/>
          </a:stretch>
        </p:blipFill>
        <p:spPr bwMode="auto">
          <a:xfrm>
            <a:off x="0" y="0"/>
            <a:ext cx="12192000" cy="7134628"/>
          </a:xfrm>
          <a:prstGeom prst="rect">
            <a:avLst/>
          </a:prstGeom>
          <a:noFill/>
          <a:ln w="9525">
            <a:noFill/>
            <a:miter lim="800000"/>
            <a:headEnd/>
            <a:tailEnd/>
          </a:ln>
          <a:effectLst/>
        </p:spPr>
      </p:pic>
      <p:sp>
        <p:nvSpPr>
          <p:cNvPr id="4" name="Rectangle 3"/>
          <p:cNvSpPr/>
          <p:nvPr/>
        </p:nvSpPr>
        <p:spPr>
          <a:xfrm>
            <a:off x="1412435" y="213360"/>
            <a:ext cx="5065638" cy="1477328"/>
          </a:xfrm>
          <a:prstGeom prst="rect">
            <a:avLst/>
          </a:prstGeom>
        </p:spPr>
        <p:txBody>
          <a:bodyPr wrap="square">
            <a:spAutoFit/>
          </a:bodyPr>
          <a:lstStyle/>
          <a:p>
            <a:r>
              <a:rPr lang="vi-VN" sz="2400">
                <a:solidFill>
                  <a:srgbClr val="FFC000"/>
                </a:solidFill>
                <a:latin typeface="Times New Roman" panose="02020603050405020304" pitchFamily="18" charset="0"/>
                <a:cs typeface="Times New Roman" panose="02020603050405020304" pitchFamily="18" charset="0"/>
              </a:rPr>
              <a:t>May quá nhà của Thỏ Nâu đây rồi</a:t>
            </a:r>
            <a:r>
              <a:rPr lang="vi-VN" sz="2400" smtClean="0">
                <a:solidFill>
                  <a:srgbClr val="FFC000"/>
                </a:solidFill>
                <a:latin typeface="Times New Roman" panose="02020603050405020304" pitchFamily="18" charset="0"/>
                <a:cs typeface="Times New Roman" panose="02020603050405020304" pitchFamily="18" charset="0"/>
              </a:rPr>
              <a:t>!</a:t>
            </a:r>
            <a:endParaRPr lang="en-US" sz="2400" smtClean="0">
              <a:solidFill>
                <a:srgbClr val="FFC000"/>
              </a:solidFill>
              <a:latin typeface="Times New Roman" panose="02020603050405020304" pitchFamily="18" charset="0"/>
              <a:cs typeface="Times New Roman" panose="02020603050405020304" pitchFamily="18" charset="0"/>
            </a:endParaRPr>
          </a:p>
          <a:p>
            <a:r>
              <a:rPr lang="en-US" sz="2400" smtClean="0">
                <a:solidFill>
                  <a:srgbClr val="FFC000"/>
                </a:solidFill>
                <a:latin typeface="Times New Roman" panose="02020603050405020304" pitchFamily="18" charset="0"/>
                <a:cs typeface="Times New Roman" panose="02020603050405020304" pitchFamily="18" charset="0"/>
              </a:rPr>
              <a:t> </a:t>
            </a:r>
            <a:r>
              <a:rPr lang="en-US" sz="2400">
                <a:solidFill>
                  <a:srgbClr val="FFC000"/>
                </a:solidFill>
                <a:latin typeface="Times New Roman" panose="02020603050405020304" pitchFamily="18" charset="0"/>
                <a:cs typeface="Times New Roman" panose="02020603050405020304" pitchFamily="18" charset="0"/>
              </a:rPr>
              <a:t>-Bác Gấu đen lại gần và gõ </a:t>
            </a:r>
            <a:r>
              <a:rPr lang="en-US" sz="2400" smtClean="0">
                <a:solidFill>
                  <a:srgbClr val="FFC000"/>
                </a:solidFill>
                <a:latin typeface="Times New Roman" panose="02020603050405020304" pitchFamily="18" charset="0"/>
                <a:cs typeface="Times New Roman" panose="02020603050405020304" pitchFamily="18" charset="0"/>
              </a:rPr>
              <a:t>cửa:</a:t>
            </a:r>
            <a:endParaRPr lang="en-US" sz="2400">
              <a:solidFill>
                <a:srgbClr val="FFC000"/>
              </a:solidFill>
              <a:latin typeface="Times New Roman" panose="02020603050405020304" pitchFamily="18" charset="0"/>
              <a:cs typeface="Times New Roman" panose="02020603050405020304" pitchFamily="18" charset="0"/>
            </a:endParaRPr>
          </a:p>
          <a:p>
            <a:r>
              <a:rPr lang="en-US" sz="2400">
                <a:solidFill>
                  <a:srgbClr val="FFC000"/>
                </a:solidFill>
                <a:latin typeface="Times New Roman" panose="02020603050405020304" pitchFamily="18" charset="0"/>
                <a:cs typeface="Times New Roman" panose="02020603050405020304" pitchFamily="18" charset="0"/>
              </a:rPr>
              <a:t>- Cốc, cốc, cốc.</a:t>
            </a:r>
          </a:p>
          <a:p>
            <a:endParaRPr lang="en-US">
              <a:solidFill>
                <a:srgbClr val="FFC000"/>
              </a:solidFill>
            </a:endParaRPr>
          </a:p>
        </p:txBody>
      </p:sp>
      <p:pic>
        <p:nvPicPr>
          <p:cNvPr id="10" name="Picture 2" descr="logo hoa s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63367" y="151136"/>
            <a:ext cx="1566719"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6297547"/>
      </p:ext>
    </p:extLst>
  </p:cSld>
  <p:clrMapOvr>
    <a:masterClrMapping/>
  </p:clrMapOvr>
  <mc:AlternateContent xmlns:mc="http://schemas.openxmlformats.org/markup-compatibility/2006" xmlns:p14="http://schemas.microsoft.com/office/powerpoint/2010/main">
    <mc:Choice Requires="p14">
      <p:transition spd="slow" p14:dur="1500" advTm="7000">
        <p:split orient="vert"/>
      </p:transition>
    </mc:Choice>
    <mc:Fallback xmlns="">
      <p:transition spd="slow" advTm="7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6" presetClass="entr" presetSubtype="21"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tho nau đang ngu">
            <a:hlinkClick r:id="" action="ppaction://media"/>
          </p:cNvPr>
          <p:cNvPicPr>
            <a:picLocks noGrp="1" noChangeAspect="1"/>
          </p:cNvPicPr>
          <p:nvPr>
            <p:ph idx="1"/>
            <a:audioFile r:link="rId3"/>
            <p:extLst>
              <p:ext uri="{DAA4B4D4-6D71-4841-9C94-3DE7FCFB9230}">
                <p14:media xmlns:p14="http://schemas.microsoft.com/office/powerpoint/2010/main" r:embed="rId2"/>
              </p:ext>
            </p:extLst>
          </p:nvPr>
        </p:nvPicPr>
        <p:blipFill>
          <a:blip r:embed="rId5"/>
          <a:stretch>
            <a:fillRect/>
          </a:stretch>
        </p:blipFill>
        <p:spPr>
          <a:xfrm>
            <a:off x="-811213" y="5930900"/>
            <a:ext cx="609600" cy="609600"/>
          </a:xfrm>
        </p:spPr>
      </p:pic>
      <p:pic>
        <p:nvPicPr>
          <p:cNvPr id="6146" name="Picture 2"/>
          <p:cNvPicPr>
            <a:picLocks noChangeAspect="1" noChangeArrowheads="1"/>
          </p:cNvPicPr>
          <p:nvPr/>
        </p:nvPicPr>
        <p:blipFill>
          <a:blip r:embed="rId6"/>
          <a:srcRect/>
          <a:stretch>
            <a:fillRect/>
          </a:stretch>
        </p:blipFill>
        <p:spPr bwMode="auto">
          <a:xfrm>
            <a:off x="0" y="0"/>
            <a:ext cx="12192000" cy="6858000"/>
          </a:xfrm>
          <a:prstGeom prst="rect">
            <a:avLst/>
          </a:prstGeom>
          <a:noFill/>
          <a:ln w="9525">
            <a:noFill/>
            <a:miter lim="800000"/>
            <a:headEnd/>
            <a:tailEnd/>
          </a:ln>
          <a:effectLst/>
        </p:spPr>
      </p:pic>
      <p:sp>
        <p:nvSpPr>
          <p:cNvPr id="4" name="Rectangle 3"/>
          <p:cNvSpPr/>
          <p:nvPr/>
        </p:nvSpPr>
        <p:spPr>
          <a:xfrm>
            <a:off x="1305087" y="238086"/>
            <a:ext cx="6978542" cy="830997"/>
          </a:xfrm>
          <a:prstGeom prst="rect">
            <a:avLst/>
          </a:prstGeom>
        </p:spPr>
        <p:txBody>
          <a:bodyPr wrap="square">
            <a:spAutoFit/>
          </a:bodyPr>
          <a:lstStyle/>
          <a:p>
            <a:pPr algn="just" fontAlgn="base"/>
            <a:r>
              <a:rPr lang="vi-VN" sz="2400">
                <a:solidFill>
                  <a:srgbClr val="FFC000"/>
                </a:solidFill>
                <a:latin typeface="Times New Roman" panose="02020603050405020304" pitchFamily="18" charset="0"/>
                <a:cs typeface="Times New Roman" panose="02020603050405020304" pitchFamily="18" charset="0"/>
              </a:rPr>
              <a:t>Thỏ Nâu đang ngủ liền tỉnh dậy, gắt gỏng hỏi:</a:t>
            </a:r>
          </a:p>
          <a:p>
            <a:pPr algn="just" fontAlgn="base"/>
            <a:r>
              <a:rPr lang="vi-VN" sz="2400">
                <a:solidFill>
                  <a:srgbClr val="FFC000"/>
                </a:solidFill>
                <a:latin typeface="Times New Roman" panose="02020603050405020304" pitchFamily="18" charset="0"/>
                <a:cs typeface="Times New Roman" panose="02020603050405020304" pitchFamily="18" charset="0"/>
              </a:rPr>
              <a:t>- Ai đấy nửa đêm rồi phải để cho người ta ngủ chứ?</a:t>
            </a:r>
          </a:p>
        </p:txBody>
      </p:sp>
      <p:pic>
        <p:nvPicPr>
          <p:cNvPr id="9" name="Picture 2" descr="logo hoa s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4820" y="151136"/>
            <a:ext cx="1515266"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76427832"/>
      </p:ext>
    </p:extLst>
  </p:cSld>
  <p:clrMapOvr>
    <a:masterClrMapping/>
  </p:clrMapOvr>
  <mc:AlternateContent xmlns:mc="http://schemas.openxmlformats.org/markup-compatibility/2006" xmlns:p14="http://schemas.microsoft.com/office/powerpoint/2010/main">
    <mc:Choice Requires="p14">
      <p:transition spd="slow" p14:dur="800" advTm="11747">
        <p:circle/>
      </p:transition>
    </mc:Choice>
    <mc:Fallback xmlns="">
      <p:transition spd="slow" advTm="1174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4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bac gau den day cho bac tru nho">
            <a:hlinkClick r:id="" action="ppaction://media"/>
          </p:cNvPr>
          <p:cNvPicPr>
            <a:picLocks noGrp="1" noChangeAspect="1"/>
          </p:cNvPicPr>
          <p:nvPr>
            <p:ph idx="1"/>
            <a:audioFile r:link="rId3"/>
            <p:extLst>
              <p:ext uri="{DAA4B4D4-6D71-4841-9C94-3DE7FCFB9230}">
                <p14:media xmlns:p14="http://schemas.microsoft.com/office/powerpoint/2010/main" r:embed="rId2"/>
              </p:ext>
            </p:extLst>
          </p:nvPr>
        </p:nvPicPr>
        <p:blipFill>
          <a:blip r:embed="rId5"/>
          <a:stretch>
            <a:fillRect/>
          </a:stretch>
        </p:blipFill>
        <p:spPr>
          <a:xfrm>
            <a:off x="-304800" y="5808663"/>
            <a:ext cx="609600" cy="609600"/>
          </a:xfrm>
        </p:spPr>
      </p:pic>
      <p:pic>
        <p:nvPicPr>
          <p:cNvPr id="4" name="Picture 3"/>
          <p:cNvPicPr>
            <a:picLocks noChangeAspect="1"/>
          </p:cNvPicPr>
          <p:nvPr/>
        </p:nvPicPr>
        <p:blipFill>
          <a:blip r:embed="rId6"/>
          <a:stretch>
            <a:fillRect/>
          </a:stretch>
        </p:blipFill>
        <p:spPr>
          <a:xfrm>
            <a:off x="-1" y="0"/>
            <a:ext cx="12192001" cy="6871648"/>
          </a:xfrm>
          <a:prstGeom prst="rect">
            <a:avLst/>
          </a:prstGeom>
        </p:spPr>
      </p:pic>
      <p:sp>
        <p:nvSpPr>
          <p:cNvPr id="5" name="Rectangle 4"/>
          <p:cNvSpPr/>
          <p:nvPr/>
        </p:nvSpPr>
        <p:spPr>
          <a:xfrm>
            <a:off x="585306" y="239728"/>
            <a:ext cx="5815494" cy="830997"/>
          </a:xfrm>
          <a:prstGeom prst="rect">
            <a:avLst/>
          </a:prstGeom>
        </p:spPr>
        <p:txBody>
          <a:bodyPr wrap="square">
            <a:spAutoFit/>
          </a:bodyPr>
          <a:lstStyle/>
          <a:p>
            <a:pPr algn="just" fontAlgn="base"/>
            <a:r>
              <a:rPr lang="en-US" sz="2000" smtClean="0">
                <a:solidFill>
                  <a:srgbClr val="FFC000"/>
                </a:solidFill>
                <a:latin typeface="Times New Roman" panose="02020603050405020304" pitchFamily="18" charset="0"/>
                <a:cs typeface="Times New Roman" panose="02020603050405020304" pitchFamily="18" charset="0"/>
              </a:rPr>
              <a:t>-</a:t>
            </a:r>
            <a:r>
              <a:rPr lang="vi-VN" sz="2400" smtClean="0">
                <a:solidFill>
                  <a:srgbClr val="FFC000"/>
                </a:solidFill>
                <a:latin typeface="Times New Roman" panose="02020603050405020304" pitchFamily="18" charset="0"/>
                <a:cs typeface="Times New Roman" panose="02020603050405020304" pitchFamily="18" charset="0"/>
              </a:rPr>
              <a:t>Bác </a:t>
            </a:r>
            <a:r>
              <a:rPr lang="vi-VN" sz="2400">
                <a:solidFill>
                  <a:srgbClr val="FFC000"/>
                </a:solidFill>
                <a:latin typeface="Times New Roman" panose="02020603050405020304" pitchFamily="18" charset="0"/>
                <a:cs typeface="Times New Roman" panose="02020603050405020304" pitchFamily="18" charset="0"/>
              </a:rPr>
              <a:t>Gấu Đen đây! Mưa to quá, </a:t>
            </a:r>
            <a:endParaRPr lang="en-US" sz="2400" smtClean="0">
              <a:solidFill>
                <a:srgbClr val="FFC000"/>
              </a:solidFill>
              <a:latin typeface="Times New Roman" panose="02020603050405020304" pitchFamily="18" charset="0"/>
              <a:cs typeface="Times New Roman" panose="02020603050405020304" pitchFamily="18" charset="0"/>
            </a:endParaRPr>
          </a:p>
          <a:p>
            <a:pPr algn="just" fontAlgn="base"/>
            <a:r>
              <a:rPr lang="en-US" sz="2400" smtClean="0">
                <a:solidFill>
                  <a:srgbClr val="FFC000"/>
                </a:solidFill>
                <a:latin typeface="Times New Roman" panose="02020603050405020304" pitchFamily="18" charset="0"/>
                <a:cs typeface="Times New Roman" panose="02020603050405020304" pitchFamily="18" charset="0"/>
              </a:rPr>
              <a:t>  </a:t>
            </a:r>
            <a:r>
              <a:rPr lang="vi-VN" sz="2400" smtClean="0">
                <a:solidFill>
                  <a:srgbClr val="FFC000"/>
                </a:solidFill>
                <a:latin typeface="Times New Roman" panose="02020603050405020304" pitchFamily="18" charset="0"/>
                <a:cs typeface="Times New Roman" panose="02020603050405020304" pitchFamily="18" charset="0"/>
              </a:rPr>
              <a:t>cho </a:t>
            </a:r>
            <a:r>
              <a:rPr lang="vi-VN" sz="2400">
                <a:solidFill>
                  <a:srgbClr val="FFC000"/>
                </a:solidFill>
                <a:latin typeface="Times New Roman" panose="02020603050405020304" pitchFamily="18" charset="0"/>
                <a:cs typeface="Times New Roman" panose="02020603050405020304" pitchFamily="18" charset="0"/>
              </a:rPr>
              <a:t>bác trú nhờ một đêm </a:t>
            </a:r>
            <a:r>
              <a:rPr lang="en-US" sz="2400">
                <a:solidFill>
                  <a:srgbClr val="FFC000"/>
                </a:solidFill>
                <a:latin typeface="Times New Roman" panose="02020603050405020304" pitchFamily="18" charset="0"/>
                <a:cs typeface="Times New Roman" panose="02020603050405020304" pitchFamily="18" charset="0"/>
              </a:rPr>
              <a:t>có </a:t>
            </a:r>
            <a:r>
              <a:rPr lang="en-US" sz="2400" smtClean="0">
                <a:solidFill>
                  <a:srgbClr val="FFC000"/>
                </a:solidFill>
                <a:latin typeface="Times New Roman" panose="02020603050405020304" pitchFamily="18" charset="0"/>
                <a:cs typeface="Times New Roman" panose="02020603050405020304" pitchFamily="18" charset="0"/>
              </a:rPr>
              <a:t>đ</a:t>
            </a:r>
            <a:r>
              <a:rPr lang="vi-VN" sz="2400" smtClean="0">
                <a:solidFill>
                  <a:srgbClr val="FFC000"/>
                </a:solidFill>
                <a:cs typeface="Times New Roman" panose="02020603050405020304" pitchFamily="18" charset="0"/>
              </a:rPr>
              <a:t>ược</a:t>
            </a:r>
            <a:r>
              <a:rPr lang="en-US" sz="2400">
                <a:solidFill>
                  <a:srgbClr val="FFC000"/>
                </a:solidFill>
                <a:cs typeface="Times New Roman" panose="02020603050405020304" pitchFamily="18" charset="0"/>
              </a:rPr>
              <a:t> </a:t>
            </a:r>
            <a:r>
              <a:rPr lang="en-US" sz="2400" smtClean="0">
                <a:solidFill>
                  <a:srgbClr val="FFC000"/>
                </a:solidFill>
                <a:cs typeface="Times New Roman" panose="02020603050405020304" pitchFamily="18" charset="0"/>
              </a:rPr>
              <a:t>không?</a:t>
            </a:r>
            <a:r>
              <a:rPr lang="vi-VN" sz="2400" smtClean="0">
                <a:solidFill>
                  <a:srgbClr val="FFC000"/>
                </a:solidFill>
                <a:cs typeface="Times New Roman" panose="02020603050405020304" pitchFamily="18" charset="0"/>
              </a:rPr>
              <a:t>.</a:t>
            </a:r>
            <a:endParaRPr lang="vi-VN" sz="2400">
              <a:solidFill>
                <a:srgbClr val="FFC000"/>
              </a:solidFill>
              <a:cs typeface="Times New Roman" panose="02020603050405020304" pitchFamily="18" charset="0"/>
            </a:endParaRPr>
          </a:p>
        </p:txBody>
      </p:sp>
      <p:pic>
        <p:nvPicPr>
          <p:cNvPr id="10" name="Picture 2" descr="logo hoa s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8566" y="20375"/>
            <a:ext cx="1683434"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55586240"/>
      </p:ext>
    </p:extLst>
  </p:cSld>
  <p:clrMapOvr>
    <a:masterClrMapping/>
  </p:clrMapOvr>
  <p:transition spd="slow" advTm="1174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00" fill="hold"/>
                                        <p:tgtEl>
                                          <p:spTgt spid="6"/>
                                        </p:tgtEl>
                                      </p:cBhvr>
                                    </p:cmd>
                                  </p:childTnLst>
                                </p:cTn>
                              </p:par>
                              <p:par>
                                <p:cTn id="7" presetID="22" presetClass="entr" presetSubtype="4"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KO TRU NHỜ ĐC">
            <a:hlinkClick r:id="" action="ppaction://media"/>
          </p:cNvPr>
          <p:cNvPicPr>
            <a:picLocks noGrp="1" noChangeAspect="1"/>
          </p:cNvPicPr>
          <p:nvPr>
            <p:ph idx="1"/>
            <a:audioFile r:link="rId3"/>
            <p:extLst>
              <p:ext uri="{DAA4B4D4-6D71-4841-9C94-3DE7FCFB9230}">
                <p14:media xmlns:p14="http://schemas.microsoft.com/office/powerpoint/2010/main" r:embed="rId2"/>
              </p:ext>
            </p:extLst>
          </p:nvPr>
        </p:nvPicPr>
        <p:blipFill>
          <a:blip r:embed="rId5"/>
          <a:stretch>
            <a:fillRect/>
          </a:stretch>
        </p:blipFill>
        <p:spPr>
          <a:xfrm>
            <a:off x="-563563" y="3802063"/>
            <a:ext cx="609601" cy="609600"/>
          </a:xfrm>
        </p:spPr>
      </p:pic>
      <p:pic>
        <p:nvPicPr>
          <p:cNvPr id="4" name="Picture 3"/>
          <p:cNvPicPr>
            <a:picLocks noChangeAspect="1"/>
          </p:cNvPicPr>
          <p:nvPr/>
        </p:nvPicPr>
        <p:blipFill>
          <a:blip r:embed="rId6"/>
          <a:stretch>
            <a:fillRect/>
          </a:stretch>
        </p:blipFill>
        <p:spPr>
          <a:xfrm>
            <a:off x="45702" y="0"/>
            <a:ext cx="12192000" cy="6858000"/>
          </a:xfrm>
          <a:prstGeom prst="rect">
            <a:avLst/>
          </a:prstGeom>
        </p:spPr>
      </p:pic>
      <p:sp>
        <p:nvSpPr>
          <p:cNvPr id="5" name="Rectangle 4"/>
          <p:cNvSpPr/>
          <p:nvPr/>
        </p:nvSpPr>
        <p:spPr>
          <a:xfrm>
            <a:off x="1344724" y="365125"/>
            <a:ext cx="6142537" cy="1200329"/>
          </a:xfrm>
          <a:prstGeom prst="rect">
            <a:avLst/>
          </a:prstGeom>
        </p:spPr>
        <p:txBody>
          <a:bodyPr wrap="square">
            <a:spAutoFit/>
          </a:bodyPr>
          <a:lstStyle/>
          <a:p>
            <a:pPr algn="just" fontAlgn="base"/>
            <a:r>
              <a:rPr lang="vi-VN" sz="2400">
                <a:solidFill>
                  <a:srgbClr val="FFC000"/>
                </a:solidFill>
                <a:latin typeface="Times New Roman" panose="02020603050405020304" pitchFamily="18" charset="0"/>
                <a:cs typeface="Times New Roman" panose="02020603050405020304" pitchFamily="18" charset="0"/>
              </a:rPr>
              <a:t>Thỏ Nâu không mở cửa, nó càu nhàu:</a:t>
            </a:r>
          </a:p>
          <a:p>
            <a:pPr algn="just" fontAlgn="base"/>
            <a:r>
              <a:rPr lang="en-US" sz="2400" smtClean="0">
                <a:solidFill>
                  <a:srgbClr val="FFC000"/>
                </a:solidFill>
                <a:latin typeface="Times New Roman" panose="02020603050405020304" pitchFamily="18" charset="0"/>
                <a:cs typeface="Times New Roman" panose="02020603050405020304" pitchFamily="18" charset="0"/>
              </a:rPr>
              <a:t>-</a:t>
            </a:r>
            <a:r>
              <a:rPr lang="vi-VN" sz="2400" smtClean="0">
                <a:solidFill>
                  <a:srgbClr val="FFC000"/>
                </a:solidFill>
                <a:latin typeface="Times New Roman" panose="02020603050405020304" pitchFamily="18" charset="0"/>
                <a:cs typeface="Times New Roman" panose="02020603050405020304" pitchFamily="18" charset="0"/>
              </a:rPr>
              <a:t>Không </a:t>
            </a:r>
            <a:r>
              <a:rPr lang="vi-VN" sz="2400">
                <a:solidFill>
                  <a:srgbClr val="FFC000"/>
                </a:solidFill>
                <a:latin typeface="Times New Roman" panose="02020603050405020304" pitchFamily="18" charset="0"/>
                <a:cs typeface="Times New Roman" panose="02020603050405020304" pitchFamily="18" charset="0"/>
              </a:rPr>
              <a:t>trú nhờ được đâu. Bác to quá, </a:t>
            </a:r>
            <a:endParaRPr lang="en-US" sz="2400" smtClean="0">
              <a:solidFill>
                <a:srgbClr val="FFC000"/>
              </a:solidFill>
              <a:latin typeface="Times New Roman" panose="02020603050405020304" pitchFamily="18" charset="0"/>
              <a:cs typeface="Times New Roman" panose="02020603050405020304" pitchFamily="18" charset="0"/>
            </a:endParaRPr>
          </a:p>
          <a:p>
            <a:pPr algn="just" fontAlgn="base"/>
            <a:r>
              <a:rPr lang="vi-VN" sz="2400" smtClean="0">
                <a:solidFill>
                  <a:srgbClr val="FFC000"/>
                </a:solidFill>
                <a:latin typeface="Times New Roman" panose="02020603050405020304" pitchFamily="18" charset="0"/>
                <a:cs typeface="Times New Roman" panose="02020603050405020304" pitchFamily="18" charset="0"/>
              </a:rPr>
              <a:t>bác </a:t>
            </a:r>
            <a:r>
              <a:rPr lang="vi-VN" sz="2400">
                <a:solidFill>
                  <a:srgbClr val="FFC000"/>
                </a:solidFill>
                <a:latin typeface="Times New Roman" panose="02020603050405020304" pitchFamily="18" charset="0"/>
                <a:cs typeface="Times New Roman" panose="02020603050405020304" pitchFamily="18" charset="0"/>
              </a:rPr>
              <a:t>làm đổ nhà của cháu mất!</a:t>
            </a:r>
          </a:p>
        </p:txBody>
      </p:sp>
      <p:pic>
        <p:nvPicPr>
          <p:cNvPr id="11" name="Picture 2" descr="logo hoa s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8566" y="20375"/>
            <a:ext cx="1683434"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1668867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50"/>
                                  </p:stCondLst>
                                  <p:childTnLst>
                                    <p:cmd type="call" cmd="playFrom(0.0)">
                                      <p:cBhvr>
                                        <p:cTn id="6" dur="893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Ngách 97-54 Đường Gia Thượng 10">
            <a:hlinkClick r:id="" action="ppaction://media"/>
          </p:cNvPr>
          <p:cNvPicPr>
            <a:picLocks noGrp="1" noChangeAspect="1"/>
          </p:cNvPicPr>
          <p:nvPr>
            <p:ph idx="1"/>
            <a:audioFile r:link="rId3"/>
            <p:extLst>
              <p:ext uri="{DAA4B4D4-6D71-4841-9C94-3DE7FCFB9230}">
                <p14:media xmlns:p14="http://schemas.microsoft.com/office/powerpoint/2010/main" r:embed="rId2"/>
              </p:ext>
            </p:extLst>
          </p:nvPr>
        </p:nvPicPr>
        <p:blipFill>
          <a:blip r:embed="rId5"/>
          <a:stretch>
            <a:fillRect/>
          </a:stretch>
        </p:blipFill>
        <p:spPr>
          <a:xfrm>
            <a:off x="5791200" y="3911600"/>
            <a:ext cx="609600" cy="609600"/>
          </a:xfrm>
        </p:spPr>
      </p:pic>
      <p:pic>
        <p:nvPicPr>
          <p:cNvPr id="8" name="Picture 2" descr="logo hoa s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30609" y="56839"/>
            <a:ext cx="1861391" cy="10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stretch>
            <a:fillRect/>
          </a:stretch>
        </p:blipFill>
        <p:spPr>
          <a:xfrm>
            <a:off x="0" y="-13648"/>
            <a:ext cx="12192001" cy="6871648"/>
          </a:xfrm>
          <a:prstGeom prst="rect">
            <a:avLst/>
          </a:prstGeom>
        </p:spPr>
      </p:pic>
      <p:sp>
        <p:nvSpPr>
          <p:cNvPr id="10" name="Rectangle 9"/>
          <p:cNvSpPr/>
          <p:nvPr/>
        </p:nvSpPr>
        <p:spPr>
          <a:xfrm>
            <a:off x="685838" y="675025"/>
            <a:ext cx="5650567" cy="1200329"/>
          </a:xfrm>
          <a:prstGeom prst="rect">
            <a:avLst/>
          </a:prstGeom>
        </p:spPr>
        <p:txBody>
          <a:bodyPr wrap="square">
            <a:spAutoFit/>
          </a:bodyPr>
          <a:lstStyle/>
          <a:p>
            <a:pPr algn="just" fontAlgn="base"/>
            <a:r>
              <a:rPr lang="vi-VN" sz="2400">
                <a:solidFill>
                  <a:srgbClr val="FFC000"/>
                </a:solidFill>
                <a:latin typeface="Times New Roman" panose="02020603050405020304" pitchFamily="18" charset="0"/>
                <a:cs typeface="Times New Roman" panose="02020603050405020304" pitchFamily="18" charset="0"/>
              </a:rPr>
              <a:t>Gấu Đen van nài:</a:t>
            </a:r>
          </a:p>
          <a:p>
            <a:pPr marL="285750" indent="-285750" algn="just" fontAlgn="base">
              <a:buFontTx/>
              <a:buChar char="-"/>
            </a:pPr>
            <a:r>
              <a:rPr lang="vi-VN" sz="2400" smtClean="0">
                <a:solidFill>
                  <a:srgbClr val="FFC000"/>
                </a:solidFill>
                <a:latin typeface="Times New Roman" panose="02020603050405020304" pitchFamily="18" charset="0"/>
                <a:cs typeface="Times New Roman" panose="02020603050405020304" pitchFamily="18" charset="0"/>
              </a:rPr>
              <a:t>Bác </a:t>
            </a:r>
            <a:r>
              <a:rPr lang="vi-VN" sz="2400">
                <a:solidFill>
                  <a:srgbClr val="FFC000"/>
                </a:solidFill>
                <a:latin typeface="Times New Roman" panose="02020603050405020304" pitchFamily="18" charset="0"/>
                <a:cs typeface="Times New Roman" panose="02020603050405020304" pitchFamily="18" charset="0"/>
              </a:rPr>
              <a:t>không làm đổ nhà của cháu đâu mà</a:t>
            </a:r>
            <a:r>
              <a:rPr lang="vi-VN" sz="2400" smtClean="0">
                <a:solidFill>
                  <a:srgbClr val="FFC000"/>
                </a:solidFill>
                <a:latin typeface="Times New Roman" panose="02020603050405020304" pitchFamily="18" charset="0"/>
                <a:cs typeface="Times New Roman" panose="02020603050405020304" pitchFamily="18" charset="0"/>
              </a:rPr>
              <a:t>.</a:t>
            </a:r>
            <a:endParaRPr lang="en-US" sz="2400" smtClean="0">
              <a:solidFill>
                <a:srgbClr val="FFC000"/>
              </a:solidFill>
              <a:latin typeface="Times New Roman" panose="02020603050405020304" pitchFamily="18" charset="0"/>
              <a:cs typeface="Times New Roman" panose="02020603050405020304" pitchFamily="18" charset="0"/>
            </a:endParaRPr>
          </a:p>
          <a:p>
            <a:pPr algn="just" fontAlgn="base"/>
            <a:r>
              <a:rPr lang="vi-VN" sz="2400" smtClean="0">
                <a:solidFill>
                  <a:srgbClr val="FFC000"/>
                </a:solidFill>
                <a:latin typeface="Times New Roman" panose="02020603050405020304" pitchFamily="18" charset="0"/>
                <a:cs typeface="Times New Roman" panose="02020603050405020304" pitchFamily="18" charset="0"/>
              </a:rPr>
              <a:t> </a:t>
            </a:r>
            <a:r>
              <a:rPr lang="vi-VN" sz="2400">
                <a:solidFill>
                  <a:srgbClr val="FFC000"/>
                </a:solidFill>
                <a:latin typeface="Times New Roman" panose="02020603050405020304" pitchFamily="18" charset="0"/>
                <a:cs typeface="Times New Roman" panose="02020603050405020304" pitchFamily="18" charset="0"/>
              </a:rPr>
              <a:t>Cho bác vào đi. </a:t>
            </a:r>
            <a:r>
              <a:rPr lang="vi-VN" sz="2400" smtClean="0">
                <a:solidFill>
                  <a:srgbClr val="FFC000"/>
                </a:solidFill>
                <a:latin typeface="Times New Roman" panose="02020603050405020304" pitchFamily="18" charset="0"/>
                <a:cs typeface="Times New Roman" panose="02020603050405020304" pitchFamily="18" charset="0"/>
              </a:rPr>
              <a:t>Bác </a:t>
            </a:r>
            <a:r>
              <a:rPr lang="vi-VN" sz="2400">
                <a:solidFill>
                  <a:srgbClr val="FFC000"/>
                </a:solidFill>
                <a:latin typeface="Times New Roman" panose="02020603050405020304" pitchFamily="18" charset="0"/>
                <a:cs typeface="Times New Roman" panose="02020603050405020304" pitchFamily="18" charset="0"/>
              </a:rPr>
              <a:t>vào rất nhẹ nhàng thôi!</a:t>
            </a:r>
          </a:p>
        </p:txBody>
      </p:sp>
      <p:pic>
        <p:nvPicPr>
          <p:cNvPr id="7" name="Picture 2" descr="logo hoa s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08566" y="20375"/>
            <a:ext cx="1683434"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89581451"/>
      </p:ext>
    </p:extLst>
  </p:cSld>
  <p:clrMapOvr>
    <a:masterClrMapping/>
  </p:clrMapOvr>
  <p:transition spd="slow" advTm="1644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1" presetClass="mediacall" presetSubtype="0" fill="hold" nodeType="withEffect">
                                  <p:stCondLst>
                                    <p:cond delay="0"/>
                                  </p:stCondLst>
                                  <p:childTnLst>
                                    <p:cmd type="call" cmd="playFrom(0.0)">
                                      <p:cBhvr>
                                        <p:cTn id="9" dur="133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nhe cung do">
            <a:hlinkClick r:id="" action="ppaction://media"/>
          </p:cNvPr>
          <p:cNvPicPr>
            <a:picLocks noGrp="1" noChangeAspect="1"/>
          </p:cNvPicPr>
          <p:nvPr>
            <p:ph idx="1"/>
            <a:audioFile r:link="rId3"/>
            <p:extLst>
              <p:ext uri="{DAA4B4D4-6D71-4841-9C94-3DE7FCFB9230}">
                <p14:media xmlns:p14="http://schemas.microsoft.com/office/powerpoint/2010/main" r:embed="rId2"/>
              </p:ext>
            </p:extLst>
          </p:nvPr>
        </p:nvPicPr>
        <p:blipFill>
          <a:blip r:embed="rId5"/>
          <a:stretch>
            <a:fillRect/>
          </a:stretch>
        </p:blipFill>
        <p:spPr>
          <a:xfrm>
            <a:off x="-712788" y="5965825"/>
            <a:ext cx="609600" cy="609600"/>
          </a:xfrm>
        </p:spPr>
      </p:pic>
      <p:pic>
        <p:nvPicPr>
          <p:cNvPr id="4" name="Picture 3"/>
          <p:cNvPicPr>
            <a:picLocks noChangeAspect="1"/>
          </p:cNvPicPr>
          <p:nvPr/>
        </p:nvPicPr>
        <p:blipFill>
          <a:blip r:embed="rId6"/>
          <a:stretch>
            <a:fillRect/>
          </a:stretch>
        </p:blipFill>
        <p:spPr>
          <a:xfrm>
            <a:off x="0" y="0"/>
            <a:ext cx="12192000" cy="6858000"/>
          </a:xfrm>
          <a:prstGeom prst="rect">
            <a:avLst/>
          </a:prstGeom>
        </p:spPr>
      </p:pic>
      <p:sp>
        <p:nvSpPr>
          <p:cNvPr id="6" name="Rectangle 5"/>
          <p:cNvSpPr/>
          <p:nvPr/>
        </p:nvSpPr>
        <p:spPr>
          <a:xfrm>
            <a:off x="1018504" y="230713"/>
            <a:ext cx="6116392" cy="1200329"/>
          </a:xfrm>
          <a:prstGeom prst="rect">
            <a:avLst/>
          </a:prstGeom>
        </p:spPr>
        <p:txBody>
          <a:bodyPr wrap="square">
            <a:spAutoFit/>
          </a:bodyPr>
          <a:lstStyle/>
          <a:p>
            <a:pPr marL="285750" indent="-285750" algn="just" fontAlgn="base">
              <a:buFontTx/>
              <a:buChar char="-"/>
            </a:pPr>
            <a:r>
              <a:rPr lang="vi-VN" sz="2400">
                <a:solidFill>
                  <a:srgbClr val="FFC000"/>
                </a:solidFill>
                <a:latin typeface="Times New Roman" panose="02020603050405020304" pitchFamily="18" charset="0"/>
                <a:cs typeface="Times New Roman" panose="02020603050405020304" pitchFamily="18" charset="0"/>
              </a:rPr>
              <a:t>Nhẹ cũng đổ, không nhẹ cũng đổ. Bác đi đi!</a:t>
            </a:r>
            <a:r>
              <a:rPr lang="en-US" sz="2400">
                <a:latin typeface="Times New Roman" panose="02020603050405020304" pitchFamily="18" charset="0"/>
                <a:cs typeface="Times New Roman" panose="02020603050405020304" pitchFamily="18" charset="0"/>
              </a:rPr>
              <a:t> </a:t>
            </a:r>
          </a:p>
          <a:p>
            <a:pPr marL="285750" indent="-285750" algn="just" fontAlgn="base">
              <a:buFontTx/>
              <a:buChar char="-"/>
            </a:pPr>
            <a:r>
              <a:rPr lang="en-US" sz="2400" smtClean="0">
                <a:solidFill>
                  <a:srgbClr val="FFC000"/>
                </a:solidFill>
                <a:latin typeface="Times New Roman" panose="02020603050405020304" pitchFamily="18" charset="0"/>
                <a:cs typeface="Times New Roman" panose="02020603050405020304" pitchFamily="18" charset="0"/>
              </a:rPr>
              <a:t>Thỏ </a:t>
            </a:r>
            <a:r>
              <a:rPr lang="en-US" sz="2400">
                <a:solidFill>
                  <a:srgbClr val="FFC000"/>
                </a:solidFill>
                <a:latin typeface="Times New Roman" panose="02020603050405020304" pitchFamily="18" charset="0"/>
                <a:cs typeface="Times New Roman" panose="02020603050405020304" pitchFamily="18" charset="0"/>
              </a:rPr>
              <a:t>Nâu vẫn nằm trong nhà nói vọng ra, nó nhất định không ra mở cửa.</a:t>
            </a:r>
            <a:endParaRPr lang="vi-VN" sz="2400">
              <a:solidFill>
                <a:srgbClr val="FFC000"/>
              </a:solidFill>
              <a:latin typeface="Times New Roman" panose="02020603050405020304" pitchFamily="18" charset="0"/>
              <a:cs typeface="Times New Roman" panose="02020603050405020304" pitchFamily="18" charset="0"/>
            </a:endParaRPr>
          </a:p>
        </p:txBody>
      </p:sp>
      <p:pic>
        <p:nvPicPr>
          <p:cNvPr id="10" name="Picture 2" descr="logo hoa s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8566" y="20375"/>
            <a:ext cx="1683434" cy="126970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43487367"/>
      </p:ext>
    </p:extLst>
  </p:cSld>
  <p:clrMapOvr>
    <a:masterClrMapping/>
  </p:clrMapOvr>
  <mc:AlternateContent xmlns:mc="http://schemas.openxmlformats.org/markup-compatibility/2006" xmlns:p14="http://schemas.microsoft.com/office/powerpoint/2010/main">
    <mc:Choice Requires="p14">
      <p:transition spd="slow" p14:dur="3400" advTm="1000">
        <p14:reveal/>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36" fill="hold"/>
                                        <p:tgtEl>
                                          <p:spTgt spid="7"/>
                                        </p:tgtEl>
                                      </p:cBhvr>
                                    </p:cmd>
                                  </p:childTnLst>
                                </p:cTn>
                              </p:par>
                              <p:par>
                                <p:cTn id="7" presetID="2" presetClass="entr" presetSubtype="4"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7.3|2.3"/>
</p:tagLst>
</file>

<file path=ppt/tags/tag10.xml><?xml version="1.0" encoding="utf-8"?>
<p:tagLst xmlns:a="http://schemas.openxmlformats.org/drawingml/2006/main" xmlns:r="http://schemas.openxmlformats.org/officeDocument/2006/relationships" xmlns:p="http://schemas.openxmlformats.org/presentationml/2006/main">
  <p:tag name="TIMING" val="|0.8"/>
</p:tagLst>
</file>

<file path=ppt/tags/tag11.xml><?xml version="1.0" encoding="utf-8"?>
<p:tagLst xmlns:a="http://schemas.openxmlformats.org/drawingml/2006/main" xmlns:r="http://schemas.openxmlformats.org/officeDocument/2006/relationships" xmlns:p="http://schemas.openxmlformats.org/presentationml/2006/main">
  <p:tag name="TIMING" val="|1.5"/>
</p:tagLst>
</file>

<file path=ppt/tags/tag12.xml><?xml version="1.0" encoding="utf-8"?>
<p:tagLst xmlns:a="http://schemas.openxmlformats.org/drawingml/2006/main" xmlns:r="http://schemas.openxmlformats.org/officeDocument/2006/relationships" xmlns:p="http://schemas.openxmlformats.org/presentationml/2006/main">
  <p:tag name="TIMING" val="|0.9|11.8"/>
</p:tagLst>
</file>

<file path=ppt/tags/tag13.xml><?xml version="1.0" encoding="utf-8"?>
<p:tagLst xmlns:a="http://schemas.openxmlformats.org/drawingml/2006/main" xmlns:r="http://schemas.openxmlformats.org/officeDocument/2006/relationships" xmlns:p="http://schemas.openxmlformats.org/presentationml/2006/main">
  <p:tag name="TIMING" val="|1.2|24.1"/>
</p:tagLst>
</file>

<file path=ppt/tags/tag14.xml><?xml version="1.0" encoding="utf-8"?>
<p:tagLst xmlns:a="http://schemas.openxmlformats.org/drawingml/2006/main" xmlns:r="http://schemas.openxmlformats.org/officeDocument/2006/relationships" xmlns:p="http://schemas.openxmlformats.org/presentationml/2006/main">
  <p:tag name="TIMING" val="|0.8"/>
</p:tagLst>
</file>

<file path=ppt/tags/tag15.xml><?xml version="1.0" encoding="utf-8"?>
<p:tagLst xmlns:a="http://schemas.openxmlformats.org/drawingml/2006/main" xmlns:r="http://schemas.openxmlformats.org/officeDocument/2006/relationships" xmlns:p="http://schemas.openxmlformats.org/presentationml/2006/main">
  <p:tag name="TIMING" val="|0.7"/>
</p:tagLst>
</file>

<file path=ppt/tags/tag16.xml><?xml version="1.0" encoding="utf-8"?>
<p:tagLst xmlns:a="http://schemas.openxmlformats.org/drawingml/2006/main" xmlns:r="http://schemas.openxmlformats.org/officeDocument/2006/relationships" xmlns:p="http://schemas.openxmlformats.org/presentationml/2006/main">
  <p:tag name="TIMING" val="|0.9|39.2"/>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74.5"/>
</p:tagLst>
</file>

<file path=ppt/tags/tag19.xml><?xml version="1.0" encoding="utf-8"?>
<p:tagLst xmlns:a="http://schemas.openxmlformats.org/drawingml/2006/main" xmlns:r="http://schemas.openxmlformats.org/officeDocument/2006/relationships" xmlns:p="http://schemas.openxmlformats.org/presentationml/2006/main">
  <p:tag name="TIMING" val="|13.8"/>
</p:tagLst>
</file>

<file path=ppt/tags/tag2.xml><?xml version="1.0" encoding="utf-8"?>
<p:tagLst xmlns:a="http://schemas.openxmlformats.org/drawingml/2006/main" xmlns:r="http://schemas.openxmlformats.org/officeDocument/2006/relationships" xmlns:p="http://schemas.openxmlformats.org/presentationml/2006/main">
  <p:tag name="TIMING" val="|0.8"/>
</p:tagLst>
</file>

<file path=ppt/tags/tag20.xml><?xml version="1.0" encoding="utf-8"?>
<p:tagLst xmlns:a="http://schemas.openxmlformats.org/drawingml/2006/main" xmlns:r="http://schemas.openxmlformats.org/officeDocument/2006/relationships" xmlns:p="http://schemas.openxmlformats.org/presentationml/2006/main">
  <p:tag name="TIMING" val="|9.3"/>
</p:tagLst>
</file>

<file path=ppt/tags/tag21.xml><?xml version="1.0" encoding="utf-8"?>
<p:tagLst xmlns:a="http://schemas.openxmlformats.org/drawingml/2006/main" xmlns:r="http://schemas.openxmlformats.org/officeDocument/2006/relationships" xmlns:p="http://schemas.openxmlformats.org/presentationml/2006/main">
  <p:tag name="TIMING" val="|15.1|14.9"/>
</p:tagLst>
</file>

<file path=ppt/tags/tag3.xml><?xml version="1.0" encoding="utf-8"?>
<p:tagLst xmlns:a="http://schemas.openxmlformats.org/drawingml/2006/main" xmlns:r="http://schemas.openxmlformats.org/officeDocument/2006/relationships" xmlns:p="http://schemas.openxmlformats.org/presentationml/2006/main">
  <p:tag name="TIMING" val="|1.4"/>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8"/>
</p:tagLst>
</file>

<file path=ppt/tags/tag6.xml><?xml version="1.0" encoding="utf-8"?>
<p:tagLst xmlns:a="http://schemas.openxmlformats.org/drawingml/2006/main" xmlns:r="http://schemas.openxmlformats.org/officeDocument/2006/relationships" xmlns:p="http://schemas.openxmlformats.org/presentationml/2006/main">
  <p:tag name="TIMING" val="|1"/>
</p:tagLst>
</file>

<file path=ppt/tags/tag7.xml><?xml version="1.0" encoding="utf-8"?>
<p:tagLst xmlns:a="http://schemas.openxmlformats.org/drawingml/2006/main" xmlns:r="http://schemas.openxmlformats.org/officeDocument/2006/relationships" xmlns:p="http://schemas.openxmlformats.org/presentationml/2006/main">
  <p:tag name="TIMING" val="|1.2"/>
</p:tagLst>
</file>

<file path=ppt/tags/tag8.xml><?xml version="1.0" encoding="utf-8"?>
<p:tagLst xmlns:a="http://schemas.openxmlformats.org/drawingml/2006/main" xmlns:r="http://schemas.openxmlformats.org/officeDocument/2006/relationships" xmlns:p="http://schemas.openxmlformats.org/presentationml/2006/main">
  <p:tag name="TIMING" val="|1"/>
</p:tagLst>
</file>

<file path=ppt/tags/tag9.xml><?xml version="1.0" encoding="utf-8"?>
<p:tagLst xmlns:a="http://schemas.openxmlformats.org/drawingml/2006/main" xmlns:r="http://schemas.openxmlformats.org/officeDocument/2006/relationships" xmlns:p="http://schemas.openxmlformats.org/presentationml/2006/main">
  <p:tag name="TIMING" val="|0.7"/>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1F1F1F"/>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1F1F1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2374</TotalTime>
  <Words>949</Words>
  <Application>Microsoft Office PowerPoint</Application>
  <PresentationFormat>Widescreen</PresentationFormat>
  <Paragraphs>67</Paragraphs>
  <Slides>27</Slides>
  <Notes>3</Notes>
  <HiddenSlides>0</HiddenSlides>
  <MMClips>30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Garamond</vt:lpstr>
      <vt:lpstr>Times New Roman</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201</cp:revision>
  <dcterms:created xsi:type="dcterms:W3CDTF">2020-04-12T23:22:00Z</dcterms:created>
  <dcterms:modified xsi:type="dcterms:W3CDTF">2020-04-21T02:19:01Z</dcterms:modified>
</cp:coreProperties>
</file>