
<file path=[Content_Types].xml><?xml version="1.0" encoding="utf-8"?>
<Types xmlns="http://schemas.openxmlformats.org/package/2006/content-types">
  <Default Extension="png" ContentType="image/png"/>
  <Default Extension="jfif" ContentType="image/j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0" r:id="rId4"/>
    <p:sldId id="258" r:id="rId5"/>
    <p:sldId id="259" r:id="rId6"/>
    <p:sldId id="261" r:id="rId7"/>
    <p:sldId id="257" r:id="rId8"/>
    <p:sldId id="264" r:id="rId9"/>
    <p:sldId id="270" r:id="rId10"/>
    <p:sldId id="266" r:id="rId11"/>
    <p:sldId id="271" r:id="rId12"/>
    <p:sldId id="267" r:id="rId13"/>
    <p:sldId id="277" r:id="rId14"/>
    <p:sldId id="262" r:id="rId15"/>
    <p:sldId id="263" r:id="rId16"/>
    <p:sldId id="269" r:id="rId17"/>
    <p:sldId id="274" r:id="rId18"/>
    <p:sldId id="273" r:id="rId19"/>
    <p:sldId id="272" r:id="rId20"/>
    <p:sldId id="278" r:id="rId21"/>
    <p:sldId id="275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10DE"/>
    <a:srgbClr val="FFE0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FA03-1DCD-4B42-B4A9-BAFE4D96898B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56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FA03-1DCD-4B42-B4A9-BAFE4D96898B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01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FA03-1DCD-4B42-B4A9-BAFE4D96898B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7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FA03-1DCD-4B42-B4A9-BAFE4D96898B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96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FA03-1DCD-4B42-B4A9-BAFE4D96898B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09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FA03-1DCD-4B42-B4A9-BAFE4D96898B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341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FA03-1DCD-4B42-B4A9-BAFE4D96898B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06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FA03-1DCD-4B42-B4A9-BAFE4D96898B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080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FA03-1DCD-4B42-B4A9-BAFE4D96898B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575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FA03-1DCD-4B42-B4A9-BAFE4D96898B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79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FA03-1DCD-4B42-B4A9-BAFE4D96898B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15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CFA03-1DCD-4B42-B4A9-BAFE4D96898B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58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0.m4a"/><Relationship Id="rId7" Type="http://schemas.openxmlformats.org/officeDocument/2006/relationships/image" Target="../media/image16.png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1.m4a"/><Relationship Id="rId7" Type="http://schemas.openxmlformats.org/officeDocument/2006/relationships/image" Target="../media/image18.png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12.m4a"/><Relationship Id="rId7" Type="http://schemas.openxmlformats.org/officeDocument/2006/relationships/image" Target="../media/image20.png"/><Relationship Id="rId2" Type="http://schemas.microsoft.com/office/2007/relationships/media" Target="../media/media12.m4a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audio" Target="../media/media14.m4a"/><Relationship Id="rId7" Type="http://schemas.openxmlformats.org/officeDocument/2006/relationships/image" Target="../media/image25.jpeg"/><Relationship Id="rId2" Type="http://schemas.microsoft.com/office/2007/relationships/media" Target="../media/media14.m4a"/><Relationship Id="rId1" Type="http://schemas.openxmlformats.org/officeDocument/2006/relationships/tags" Target="../tags/tag8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16.m4a"/><Relationship Id="rId7" Type="http://schemas.openxmlformats.org/officeDocument/2006/relationships/image" Target="../media/image29.png"/><Relationship Id="rId2" Type="http://schemas.microsoft.com/office/2007/relationships/media" Target="../media/media16.m4a"/><Relationship Id="rId1" Type="http://schemas.openxmlformats.org/officeDocument/2006/relationships/tags" Target="../tags/tag10.xml"/><Relationship Id="rId6" Type="http://schemas.openxmlformats.org/officeDocument/2006/relationships/image" Target="../media/image23.jpg"/><Relationship Id="rId5" Type="http://schemas.openxmlformats.org/officeDocument/2006/relationships/image" Target="../media/image28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17.m4a"/><Relationship Id="rId7" Type="http://schemas.openxmlformats.org/officeDocument/2006/relationships/image" Target="../media/image32.png"/><Relationship Id="rId2" Type="http://schemas.microsoft.com/office/2007/relationships/media" Target="../media/media17.m4a"/><Relationship Id="rId1" Type="http://schemas.openxmlformats.org/officeDocument/2006/relationships/tags" Target="../tags/tag11.xml"/><Relationship Id="rId6" Type="http://schemas.openxmlformats.org/officeDocument/2006/relationships/image" Target="../media/image31.png"/><Relationship Id="rId5" Type="http://schemas.openxmlformats.org/officeDocument/2006/relationships/image" Target="../media/image28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8.m4a"/><Relationship Id="rId7" Type="http://schemas.openxmlformats.org/officeDocument/2006/relationships/image" Target="../media/image34.png"/><Relationship Id="rId2" Type="http://schemas.microsoft.com/office/2007/relationships/media" Target="../media/media18.m4a"/><Relationship Id="rId1" Type="http://schemas.openxmlformats.org/officeDocument/2006/relationships/tags" Target="../tags/tag12.xml"/><Relationship Id="rId6" Type="http://schemas.openxmlformats.org/officeDocument/2006/relationships/image" Target="../media/image6.jpg"/><Relationship Id="rId5" Type="http://schemas.openxmlformats.org/officeDocument/2006/relationships/image" Target="../media/image28.jp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media19.m4a"/><Relationship Id="rId7" Type="http://schemas.openxmlformats.org/officeDocument/2006/relationships/image" Target="../media/image27.jpeg"/><Relationship Id="rId2" Type="http://schemas.microsoft.com/office/2007/relationships/media" Target="../media/media19.m4a"/><Relationship Id="rId1" Type="http://schemas.openxmlformats.org/officeDocument/2006/relationships/tags" Target="../tags/tag13.xml"/><Relationship Id="rId6" Type="http://schemas.openxmlformats.org/officeDocument/2006/relationships/image" Target="../media/image35.jpeg"/><Relationship Id="rId5" Type="http://schemas.openxmlformats.org/officeDocument/2006/relationships/image" Target="../media/image28.jp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.png"/><Relationship Id="rId3" Type="http://schemas.openxmlformats.org/officeDocument/2006/relationships/audio" Target="../media/media20.m4a"/><Relationship Id="rId7" Type="http://schemas.openxmlformats.org/officeDocument/2006/relationships/image" Target="../media/image21.png"/><Relationship Id="rId12" Type="http://schemas.openxmlformats.org/officeDocument/2006/relationships/image" Target="../media/image41.png"/><Relationship Id="rId2" Type="http://schemas.microsoft.com/office/2007/relationships/media" Target="../media/media20.m4a"/><Relationship Id="rId1" Type="http://schemas.openxmlformats.org/officeDocument/2006/relationships/tags" Target="../tags/tag14.xml"/><Relationship Id="rId6" Type="http://schemas.openxmlformats.org/officeDocument/2006/relationships/image" Target="../media/image24.jpg"/><Relationship Id="rId11" Type="http://schemas.openxmlformats.org/officeDocument/2006/relationships/image" Target="../media/image40.png"/><Relationship Id="rId5" Type="http://schemas.openxmlformats.org/officeDocument/2006/relationships/image" Target="../media/image28.jpg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1.m4a"/><Relationship Id="rId7" Type="http://schemas.openxmlformats.org/officeDocument/2006/relationships/image" Target="../media/image44.png"/><Relationship Id="rId2" Type="http://schemas.microsoft.com/office/2007/relationships/media" Target="../media/media21.m4a"/><Relationship Id="rId1" Type="http://schemas.openxmlformats.org/officeDocument/2006/relationships/tags" Target="../tags/tag15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9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4.png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4.png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7672"/>
          <a:stretch/>
        </p:blipFill>
        <p:spPr>
          <a:xfrm>
            <a:off x="1496178" y="0"/>
            <a:ext cx="9139943" cy="6858000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590798" y="220175"/>
            <a:ext cx="5191539" cy="602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PHÒNG GIÁO DỤC VÀ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TRƯỜNG MẦM NON HOA SEN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79" y="935753"/>
            <a:ext cx="1808576" cy="13548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81751" y="3003211"/>
            <a:ext cx="711284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vant" panose="020B7200000000000000" pitchFamily="34" charset="0"/>
              </a:rPr>
              <a:t>D¹y trÎ gi÷ g×n vÖ sinh c¸ </a:t>
            </a:r>
            <a:r>
              <a:rPr lang="vi-VN" sz="3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vant" panose="020B7200000000000000" pitchFamily="34" charset="0"/>
              </a:rPr>
              <a:t>nh©n</a:t>
            </a:r>
            <a:endParaRPr lang="vi-VN" sz="3600" b="1" cap="none" spc="0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888" y="5097280"/>
            <a:ext cx="1411357" cy="141135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11690" y="3944203"/>
            <a:ext cx="4156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</a:rPr>
              <a:t>Lứa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tuổi</a:t>
            </a:r>
            <a:r>
              <a:rPr lang="en-US" sz="2400" b="1" dirty="0" smtClean="0">
                <a:solidFill>
                  <a:srgbClr val="002060"/>
                </a:solidFill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</a:rPr>
              <a:t>Mẫu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giáo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lớn</a:t>
            </a:r>
            <a:r>
              <a:rPr lang="en-US" sz="2400" b="1" dirty="0" smtClean="0">
                <a:solidFill>
                  <a:srgbClr val="002060"/>
                </a:solidFill>
              </a:rPr>
              <a:t> 5-6 </a:t>
            </a:r>
            <a:r>
              <a:rPr lang="en-US" sz="2400" b="1" dirty="0" err="1" smtClean="0">
                <a:solidFill>
                  <a:srgbClr val="002060"/>
                </a:solidFill>
              </a:rPr>
              <a:t>tuổi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algn="ctr"/>
            <a:r>
              <a:rPr lang="en-US" sz="2400" b="1" dirty="0" err="1" smtClean="0">
                <a:solidFill>
                  <a:srgbClr val="002060"/>
                </a:solidFill>
              </a:rPr>
              <a:t>Giáo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viên</a:t>
            </a:r>
            <a:r>
              <a:rPr lang="en-US" sz="2400" b="1" dirty="0" smtClean="0">
                <a:solidFill>
                  <a:srgbClr val="002060"/>
                </a:solidFill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</a:rPr>
              <a:t>Đào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Thị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Đức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5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97">
        <p:fade/>
      </p:transition>
    </mc:Choice>
    <mc:Fallback xmlns="">
      <p:transition spd="med" advTm="200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7947" y="-297"/>
            <a:ext cx="8596105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6313" y="2416629"/>
            <a:ext cx="8442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 smtClean="0">
                <a:solidFill>
                  <a:srgbClr val="4610DE"/>
                </a:solidFill>
              </a:rPr>
              <a:t>Tuấn không chịu vệ sinh thân thể nên điều gì đã xảy ra? </a:t>
            </a:r>
            <a:endParaRPr lang="en-US" sz="2400" b="1" dirty="0">
              <a:solidFill>
                <a:srgbClr val="4610D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7966" y="3070746"/>
            <a:ext cx="3494953" cy="26903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1602" y="3070747"/>
            <a:ext cx="3494953" cy="26903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92765" y="6077825"/>
            <a:ext cx="38653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b="1" dirty="0" smtClean="0">
                <a:solidFill>
                  <a:srgbClr val="FF0000"/>
                </a:solidFill>
              </a:rPr>
              <a:t>Các bạn không chơi với Tuấn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20798" y="6077825"/>
            <a:ext cx="31165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b="1" dirty="0" smtClean="0">
                <a:solidFill>
                  <a:srgbClr val="FF0000"/>
                </a:solidFill>
              </a:rPr>
              <a:t>Con ruồi ngất vì mùi hôi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7627149"/>
      </p:ext>
    </p:extLst>
  </p:cSld>
  <p:clrMapOvr>
    <a:masterClrMapping/>
  </p:clrMapOvr>
  <p:transition spd="slow" advTm="2520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007" y="0"/>
            <a:ext cx="8593985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56873" y="2321259"/>
            <a:ext cx="5078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4610DE"/>
                </a:solidFill>
              </a:rPr>
              <a:t>Giấc mơ của Tuấn có gì đặc biệt?</a:t>
            </a:r>
            <a:endParaRPr lang="en-US" sz="2400" b="1" dirty="0">
              <a:solidFill>
                <a:srgbClr val="4610D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84363" y="6143724"/>
            <a:ext cx="7023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b="1" dirty="0" smtClean="0">
                <a:solidFill>
                  <a:srgbClr val="FF0000"/>
                </a:solidFill>
              </a:rPr>
              <a:t>Tuấn mơ thấy mình bị mọc cây và 1 đàn chấy ở trên đầu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7074" y="3147018"/>
            <a:ext cx="3419902" cy="26326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b="14723"/>
          <a:stretch/>
        </p:blipFill>
        <p:spPr>
          <a:xfrm>
            <a:off x="6549767" y="3144408"/>
            <a:ext cx="3420542" cy="2637831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080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20364">
        <p14:reveal/>
      </p:transition>
    </mc:Choice>
    <mc:Fallback xmlns="">
      <p:transition spd="slow" advTm="203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9"/>
          <a:stretch/>
        </p:blipFill>
        <p:spPr>
          <a:xfrm>
            <a:off x="1799006" y="0"/>
            <a:ext cx="8593985" cy="52270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08971" y="1693580"/>
            <a:ext cx="4974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 smtClean="0">
                <a:solidFill>
                  <a:srgbClr val="4610DE"/>
                </a:solidFill>
              </a:rPr>
              <a:t>Sau giấc mơ đó, Tuấn đã làm gì?</a:t>
            </a:r>
            <a:endParaRPr lang="en-US" sz="2400" b="1" dirty="0">
              <a:solidFill>
                <a:srgbClr val="4610D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178781" y="2216376"/>
            <a:ext cx="2745274" cy="2630134"/>
            <a:chOff x="2178781" y="2216376"/>
            <a:chExt cx="2745274" cy="263013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3887" y="2216376"/>
              <a:ext cx="2630168" cy="20329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178781" y="4446400"/>
              <a:ext cx="22797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000" b="1" dirty="0" smtClean="0">
                  <a:solidFill>
                    <a:srgbClr val="FF0000"/>
                  </a:solidFill>
                </a:rPr>
                <a:t>Cắt tóc gọn gàng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352722" y="2216376"/>
            <a:ext cx="2717649" cy="2630134"/>
            <a:chOff x="7352722" y="2216376"/>
            <a:chExt cx="2717649" cy="263013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52722" y="2216376"/>
              <a:ext cx="2630168" cy="20329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848288" y="4446400"/>
              <a:ext cx="22220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000" b="1" dirty="0" smtClean="0">
                  <a:solidFill>
                    <a:srgbClr val="FF0000"/>
                  </a:solidFill>
                </a:rPr>
                <a:t>Tắm rửa sạch sẽ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814237" y="4310407"/>
            <a:ext cx="2654277" cy="2450296"/>
            <a:chOff x="4814237" y="4310407"/>
            <a:chExt cx="2654277" cy="245029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38346" y="4310407"/>
              <a:ext cx="2630168" cy="20329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814237" y="6360593"/>
              <a:ext cx="25635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000" b="1" smtClean="0">
                  <a:solidFill>
                    <a:srgbClr val="FF0000"/>
                  </a:solidFill>
                </a:rPr>
                <a:t>Cắt ngắn móng tay 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422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9475">
        <p:circle/>
      </p:transition>
    </mc:Choice>
    <mc:Fallback xmlns="">
      <p:transition spd="slow" advTm="2947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76" y="0"/>
            <a:ext cx="986525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8549" y="2579427"/>
            <a:ext cx="9650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Các con hãy cùng đón xem tiếp bộ phim hoạt hình nhé!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43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7930">
        <p15:prstTrans prst="crush"/>
      </p:transition>
    </mc:Choice>
    <mc:Fallback xmlns="">
      <p:transition spd="slow" advTm="79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17193" y="889913"/>
            <a:ext cx="3372138" cy="2895113"/>
            <a:chOff x="237251" y="813830"/>
            <a:chExt cx="3372138" cy="28951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251" y="813830"/>
              <a:ext cx="3372138" cy="247801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74772" y="3308833"/>
              <a:ext cx="24970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FF0000"/>
                  </a:solidFill>
                </a:rPr>
                <a:t>Luôn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giữ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sạch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đôi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tay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52332" y="3949467"/>
            <a:ext cx="4280970" cy="2926130"/>
            <a:chOff x="7138684" y="3822568"/>
            <a:chExt cx="4280970" cy="292613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19"/>
            <a:stretch/>
          </p:blipFill>
          <p:spPr>
            <a:xfrm>
              <a:off x="7138684" y="3822568"/>
              <a:ext cx="2207210" cy="292613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421736" y="5764455"/>
              <a:ext cx="199791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FF0000"/>
                  </a:solidFill>
                </a:rPr>
                <a:t>Mặc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quần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áo</a:t>
              </a:r>
              <a:r>
                <a:rPr lang="en-US" sz="2000" b="1" dirty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và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</a:p>
            <a:p>
              <a:pPr algn="ctr"/>
              <a:r>
                <a:rPr lang="en-US" sz="2000" b="1" dirty="0" err="1" smtClean="0">
                  <a:solidFill>
                    <a:srgbClr val="FF0000"/>
                  </a:solidFill>
                </a:rPr>
                <a:t>đầu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tóc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gọn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gàng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266643" y="689853"/>
            <a:ext cx="2520110" cy="3092841"/>
            <a:chOff x="8308242" y="545893"/>
            <a:chExt cx="2520110" cy="309284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4" r="6288" b="11419"/>
            <a:stretch/>
          </p:blipFill>
          <p:spPr>
            <a:xfrm>
              <a:off x="8308242" y="545893"/>
              <a:ext cx="2520110" cy="269273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727922" y="3238624"/>
              <a:ext cx="19231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FF0000"/>
                  </a:solidFill>
                </a:rPr>
                <a:t>Rửa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mặt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sạch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sẽ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52062" y="4070812"/>
            <a:ext cx="5931588" cy="2677886"/>
            <a:chOff x="455598" y="3794849"/>
            <a:chExt cx="5931588" cy="267788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0527" y="3794849"/>
              <a:ext cx="4026659" cy="267788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455598" y="5789534"/>
              <a:ext cx="20926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FF0000"/>
                  </a:solidFill>
                </a:rPr>
                <a:t>Tắm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rửa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mỗi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ngày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038091" y="771913"/>
            <a:ext cx="3531031" cy="3010781"/>
            <a:chOff x="4111937" y="652177"/>
            <a:chExt cx="3531031" cy="301078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6240" y="652177"/>
              <a:ext cx="1887082" cy="258644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111937" y="3262848"/>
              <a:ext cx="35310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FF0000"/>
                  </a:solidFill>
                </a:rPr>
                <a:t>Đánh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răng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mỗi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buổi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sáng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và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tối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406675" y="-17167"/>
            <a:ext cx="5104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4610DE"/>
                </a:solidFill>
              </a:rPr>
              <a:t>Vậy các con đã làm gì để bảo vệ </a:t>
            </a:r>
          </a:p>
          <a:p>
            <a:pPr algn="ctr"/>
            <a:r>
              <a:rPr lang="vi-VN" sz="2400" b="1" dirty="0" smtClean="0">
                <a:solidFill>
                  <a:srgbClr val="4610DE"/>
                </a:solidFill>
              </a:rPr>
              <a:t>cơ thể của các con luôn sạch sẽ?</a:t>
            </a:r>
            <a:endParaRPr lang="en-US" sz="2400" b="1" dirty="0">
              <a:solidFill>
                <a:srgbClr val="4610DE"/>
              </a:solidFill>
            </a:endParaRPr>
          </a:p>
        </p:txBody>
      </p:sp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5470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52287">
        <p15:prstTrans prst="curtains"/>
      </p:transition>
    </mc:Choice>
    <mc:Fallback xmlns="">
      <p:transition spd="slow" advTm="522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007" y="0"/>
            <a:ext cx="859398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57281" y="2319031"/>
            <a:ext cx="6370655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Trò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4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chơi: </a:t>
            </a:r>
          </a:p>
          <a:p>
            <a:pPr algn="ctr"/>
            <a:r>
              <a:rPr lang="vi-VN" sz="5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Ai thông minh hơn</a:t>
            </a:r>
            <a:endParaRPr lang="en-US" sz="5400" b="1" dirty="0" smtClean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25885" y="4322581"/>
            <a:ext cx="743344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b="1" dirty="0" err="1" smtClean="0">
                <a:solidFill>
                  <a:srgbClr val="4610DE"/>
                </a:solidFill>
              </a:rPr>
              <a:t>Các</a:t>
            </a:r>
            <a:r>
              <a:rPr lang="en-US" sz="2000" b="1" dirty="0" smtClean="0">
                <a:solidFill>
                  <a:srgbClr val="4610DE"/>
                </a:solidFill>
              </a:rPr>
              <a:t> </a:t>
            </a:r>
            <a:r>
              <a:rPr lang="vi-VN" b="1" dirty="0" smtClean="0">
                <a:solidFill>
                  <a:srgbClr val="4610DE"/>
                </a:solidFill>
              </a:rPr>
              <a:t>bé</a:t>
            </a:r>
            <a:r>
              <a:rPr lang="en-US" sz="2000" b="1" dirty="0" smtClean="0">
                <a:solidFill>
                  <a:srgbClr val="4610DE"/>
                </a:solidFill>
              </a:rPr>
              <a:t> </a:t>
            </a:r>
            <a:r>
              <a:rPr lang="en-US" sz="2000" b="1" dirty="0" err="1" smtClean="0">
                <a:solidFill>
                  <a:srgbClr val="4610DE"/>
                </a:solidFill>
              </a:rPr>
              <a:t>cùng</a:t>
            </a:r>
            <a:r>
              <a:rPr lang="en-US" sz="2000" b="1" dirty="0" smtClean="0">
                <a:solidFill>
                  <a:srgbClr val="4610DE"/>
                </a:solidFill>
              </a:rPr>
              <a:t> </a:t>
            </a:r>
            <a:r>
              <a:rPr lang="en-US" sz="2000" b="1" dirty="0" err="1" smtClean="0">
                <a:solidFill>
                  <a:srgbClr val="4610DE"/>
                </a:solidFill>
              </a:rPr>
              <a:t>nhìn</a:t>
            </a:r>
            <a:r>
              <a:rPr lang="en-US" sz="2000" b="1" dirty="0" smtClean="0">
                <a:solidFill>
                  <a:srgbClr val="4610DE"/>
                </a:solidFill>
              </a:rPr>
              <a:t> </a:t>
            </a:r>
            <a:r>
              <a:rPr lang="en-US" sz="2000" b="1" dirty="0" err="1" smtClean="0">
                <a:solidFill>
                  <a:srgbClr val="4610DE"/>
                </a:solidFill>
              </a:rPr>
              <a:t>hình</a:t>
            </a:r>
            <a:r>
              <a:rPr lang="en-US" sz="2000" b="1" dirty="0" smtClean="0">
                <a:solidFill>
                  <a:srgbClr val="4610DE"/>
                </a:solidFill>
              </a:rPr>
              <a:t> </a:t>
            </a:r>
            <a:r>
              <a:rPr lang="en-US" sz="2000" b="1" dirty="0" err="1" smtClean="0">
                <a:solidFill>
                  <a:srgbClr val="4610DE"/>
                </a:solidFill>
              </a:rPr>
              <a:t>ảnh</a:t>
            </a:r>
            <a:r>
              <a:rPr lang="en-US" sz="2000" b="1" dirty="0" smtClean="0">
                <a:solidFill>
                  <a:srgbClr val="4610DE"/>
                </a:solidFill>
              </a:rPr>
              <a:t> </a:t>
            </a:r>
            <a:r>
              <a:rPr lang="en-US" sz="2000" b="1" dirty="0" err="1" smtClean="0">
                <a:solidFill>
                  <a:srgbClr val="4610DE"/>
                </a:solidFill>
              </a:rPr>
              <a:t>và</a:t>
            </a:r>
            <a:r>
              <a:rPr lang="en-US" sz="2000" b="1" dirty="0" smtClean="0">
                <a:solidFill>
                  <a:srgbClr val="4610DE"/>
                </a:solidFill>
              </a:rPr>
              <a:t> </a:t>
            </a:r>
            <a:r>
              <a:rPr lang="en-US" sz="2000" b="1" dirty="0" err="1" smtClean="0">
                <a:solidFill>
                  <a:srgbClr val="4610DE"/>
                </a:solidFill>
              </a:rPr>
              <a:t>đoán</a:t>
            </a:r>
            <a:r>
              <a:rPr lang="en-US" sz="2000" b="1" dirty="0" smtClean="0">
                <a:solidFill>
                  <a:srgbClr val="4610DE"/>
                </a:solidFill>
              </a:rPr>
              <a:t> </a:t>
            </a:r>
            <a:r>
              <a:rPr lang="en-US" sz="2000" b="1" dirty="0" err="1" smtClean="0">
                <a:solidFill>
                  <a:srgbClr val="4610DE"/>
                </a:solidFill>
              </a:rPr>
              <a:t>xem</a:t>
            </a:r>
            <a:r>
              <a:rPr lang="en-US" sz="2000" b="1" dirty="0" smtClean="0">
                <a:solidFill>
                  <a:srgbClr val="4610DE"/>
                </a:solidFill>
              </a:rPr>
              <a:t> </a:t>
            </a:r>
            <a:r>
              <a:rPr lang="en-US" sz="2000" b="1" dirty="0" err="1" smtClean="0">
                <a:solidFill>
                  <a:srgbClr val="4610DE"/>
                </a:solidFill>
              </a:rPr>
              <a:t>hành</a:t>
            </a:r>
            <a:r>
              <a:rPr lang="en-US" sz="2000" b="1" dirty="0" smtClean="0">
                <a:solidFill>
                  <a:srgbClr val="4610DE"/>
                </a:solidFill>
              </a:rPr>
              <a:t> </a:t>
            </a:r>
            <a:r>
              <a:rPr lang="en-US" sz="2000" b="1" dirty="0" err="1" smtClean="0">
                <a:solidFill>
                  <a:srgbClr val="4610DE"/>
                </a:solidFill>
              </a:rPr>
              <a:t>động</a:t>
            </a:r>
            <a:r>
              <a:rPr lang="en-US" sz="2000" b="1" dirty="0" smtClean="0">
                <a:solidFill>
                  <a:srgbClr val="4610DE"/>
                </a:solidFill>
              </a:rPr>
              <a:t> </a:t>
            </a:r>
            <a:r>
              <a:rPr lang="en-US" sz="2000" b="1" dirty="0" err="1" smtClean="0">
                <a:solidFill>
                  <a:srgbClr val="4610DE"/>
                </a:solidFill>
              </a:rPr>
              <a:t>nào</a:t>
            </a:r>
            <a:r>
              <a:rPr lang="en-US" sz="2000" b="1" dirty="0" smtClean="0">
                <a:solidFill>
                  <a:srgbClr val="4610DE"/>
                </a:solidFill>
              </a:rPr>
              <a:t> </a:t>
            </a:r>
            <a:r>
              <a:rPr lang="en-US" sz="2000" b="1" dirty="0" err="1" smtClean="0">
                <a:solidFill>
                  <a:srgbClr val="4610DE"/>
                </a:solidFill>
              </a:rPr>
              <a:t>nên</a:t>
            </a:r>
            <a:r>
              <a:rPr lang="en-US" sz="2000" b="1" dirty="0" smtClean="0">
                <a:solidFill>
                  <a:srgbClr val="4610DE"/>
                </a:solidFill>
              </a:rPr>
              <a:t> </a:t>
            </a:r>
            <a:r>
              <a:rPr lang="en-US" sz="2000" b="1" dirty="0" err="1" smtClean="0">
                <a:solidFill>
                  <a:srgbClr val="4610DE"/>
                </a:solidFill>
              </a:rPr>
              <a:t>làm</a:t>
            </a:r>
            <a:r>
              <a:rPr lang="en-US" sz="2000" b="1" dirty="0" smtClean="0">
                <a:solidFill>
                  <a:srgbClr val="4610DE"/>
                </a:solidFill>
              </a:rPr>
              <a:t>,</a:t>
            </a:r>
            <a:endParaRPr lang="en-US" sz="2000" b="1" dirty="0">
              <a:solidFill>
                <a:srgbClr val="4610DE"/>
              </a:solidFill>
            </a:endParaRPr>
          </a:p>
          <a:p>
            <a:r>
              <a:rPr lang="en-US" sz="2000" b="1" dirty="0" smtClean="0">
                <a:solidFill>
                  <a:srgbClr val="4610DE"/>
                </a:solidFill>
              </a:rPr>
              <a:t> </a:t>
            </a:r>
            <a:r>
              <a:rPr lang="en-US" sz="2000" b="1" dirty="0" err="1" smtClean="0">
                <a:solidFill>
                  <a:srgbClr val="4610DE"/>
                </a:solidFill>
              </a:rPr>
              <a:t>hành</a:t>
            </a:r>
            <a:r>
              <a:rPr lang="en-US" sz="2000" b="1" dirty="0" smtClean="0">
                <a:solidFill>
                  <a:srgbClr val="4610DE"/>
                </a:solidFill>
              </a:rPr>
              <a:t> </a:t>
            </a:r>
            <a:r>
              <a:rPr lang="en-US" sz="2000" b="1" dirty="0" err="1" smtClean="0">
                <a:solidFill>
                  <a:srgbClr val="4610DE"/>
                </a:solidFill>
              </a:rPr>
              <a:t>động</a:t>
            </a:r>
            <a:r>
              <a:rPr lang="en-US" sz="2000" b="1" dirty="0" smtClean="0">
                <a:solidFill>
                  <a:srgbClr val="4610DE"/>
                </a:solidFill>
              </a:rPr>
              <a:t> </a:t>
            </a:r>
            <a:r>
              <a:rPr lang="en-US" sz="2000" b="1" dirty="0" err="1" smtClean="0">
                <a:solidFill>
                  <a:srgbClr val="4610DE"/>
                </a:solidFill>
              </a:rPr>
              <a:t>nào</a:t>
            </a:r>
            <a:r>
              <a:rPr lang="en-US" sz="2000" b="1" dirty="0" smtClean="0">
                <a:solidFill>
                  <a:srgbClr val="4610DE"/>
                </a:solidFill>
              </a:rPr>
              <a:t> </a:t>
            </a:r>
            <a:r>
              <a:rPr lang="en-US" sz="2000" b="1" dirty="0" err="1" smtClean="0">
                <a:solidFill>
                  <a:srgbClr val="4610DE"/>
                </a:solidFill>
              </a:rPr>
              <a:t>không</a:t>
            </a:r>
            <a:r>
              <a:rPr lang="en-US" sz="2000" b="1" dirty="0" smtClean="0">
                <a:solidFill>
                  <a:srgbClr val="4610DE"/>
                </a:solidFill>
              </a:rPr>
              <a:t> </a:t>
            </a:r>
            <a:r>
              <a:rPr lang="en-US" sz="2000" b="1" dirty="0" err="1" smtClean="0">
                <a:solidFill>
                  <a:srgbClr val="4610DE"/>
                </a:solidFill>
              </a:rPr>
              <a:t>nên</a:t>
            </a:r>
            <a:r>
              <a:rPr lang="en-US" sz="2000" b="1" dirty="0" smtClean="0">
                <a:solidFill>
                  <a:srgbClr val="4610DE"/>
                </a:solidFill>
              </a:rPr>
              <a:t> </a:t>
            </a:r>
            <a:r>
              <a:rPr lang="en-US" sz="2000" b="1" dirty="0" err="1" smtClean="0">
                <a:solidFill>
                  <a:srgbClr val="4610DE"/>
                </a:solidFill>
              </a:rPr>
              <a:t>làm</a:t>
            </a:r>
            <a:r>
              <a:rPr lang="en-US" sz="2000" b="1" dirty="0" smtClean="0">
                <a:solidFill>
                  <a:srgbClr val="4610DE"/>
                </a:solidFill>
              </a:rPr>
              <a:t>!</a:t>
            </a:r>
          </a:p>
          <a:p>
            <a:pPr marL="285750" indent="-285750">
              <a:buFontTx/>
              <a:buChar char="-"/>
            </a:pPr>
            <a:r>
              <a:rPr lang="en-US" sz="2000" b="1" dirty="0" err="1" smtClean="0">
                <a:solidFill>
                  <a:srgbClr val="4610DE"/>
                </a:solidFill>
              </a:rPr>
              <a:t>Mỗi</a:t>
            </a:r>
            <a:r>
              <a:rPr lang="en-US" sz="2000" b="1" dirty="0" smtClean="0">
                <a:solidFill>
                  <a:srgbClr val="4610DE"/>
                </a:solidFill>
              </a:rPr>
              <a:t> </a:t>
            </a:r>
            <a:r>
              <a:rPr lang="en-US" sz="2000" b="1" dirty="0" err="1" smtClean="0">
                <a:solidFill>
                  <a:srgbClr val="4610DE"/>
                </a:solidFill>
              </a:rPr>
              <a:t>câu</a:t>
            </a:r>
            <a:r>
              <a:rPr lang="en-US" sz="2000" b="1" dirty="0" smtClean="0">
                <a:solidFill>
                  <a:srgbClr val="4610DE"/>
                </a:solidFill>
              </a:rPr>
              <a:t> </a:t>
            </a:r>
            <a:r>
              <a:rPr lang="en-US" sz="2000" b="1" dirty="0" err="1" smtClean="0">
                <a:solidFill>
                  <a:srgbClr val="4610DE"/>
                </a:solidFill>
              </a:rPr>
              <a:t>trả</a:t>
            </a:r>
            <a:r>
              <a:rPr lang="en-US" sz="2000" b="1" dirty="0" smtClean="0">
                <a:solidFill>
                  <a:srgbClr val="4610DE"/>
                </a:solidFill>
              </a:rPr>
              <a:t> </a:t>
            </a:r>
            <a:r>
              <a:rPr lang="en-US" sz="2000" b="1" dirty="0" err="1" smtClean="0">
                <a:solidFill>
                  <a:srgbClr val="4610DE"/>
                </a:solidFill>
              </a:rPr>
              <a:t>lời</a:t>
            </a:r>
            <a:r>
              <a:rPr lang="en-US" sz="2000" b="1" dirty="0" smtClean="0">
                <a:solidFill>
                  <a:srgbClr val="4610DE"/>
                </a:solidFill>
              </a:rPr>
              <a:t> </a:t>
            </a:r>
            <a:r>
              <a:rPr lang="en-US" sz="2000" b="1" dirty="0" err="1" smtClean="0">
                <a:solidFill>
                  <a:srgbClr val="4610DE"/>
                </a:solidFill>
              </a:rPr>
              <a:t>đúng</a:t>
            </a:r>
            <a:r>
              <a:rPr lang="en-US" sz="2000" b="1" dirty="0" smtClean="0">
                <a:solidFill>
                  <a:srgbClr val="4610DE"/>
                </a:solidFill>
              </a:rPr>
              <a:t> </a:t>
            </a:r>
            <a:r>
              <a:rPr lang="en-US" sz="2000" b="1" dirty="0" err="1" smtClean="0">
                <a:solidFill>
                  <a:srgbClr val="4610DE"/>
                </a:solidFill>
              </a:rPr>
              <a:t>các</a:t>
            </a:r>
            <a:r>
              <a:rPr lang="en-US" sz="2000" b="1" dirty="0" smtClean="0">
                <a:solidFill>
                  <a:srgbClr val="4610DE"/>
                </a:solidFill>
              </a:rPr>
              <a:t> </a:t>
            </a:r>
            <a:r>
              <a:rPr lang="vi-VN" b="1" dirty="0" smtClean="0">
                <a:solidFill>
                  <a:srgbClr val="4610DE"/>
                </a:solidFill>
              </a:rPr>
              <a:t>bé</a:t>
            </a:r>
            <a:r>
              <a:rPr lang="en-US" sz="2000" b="1" dirty="0" smtClean="0">
                <a:solidFill>
                  <a:srgbClr val="4610DE"/>
                </a:solidFill>
              </a:rPr>
              <a:t> </a:t>
            </a:r>
            <a:r>
              <a:rPr lang="en-US" sz="2000" b="1" dirty="0" err="1" smtClean="0">
                <a:solidFill>
                  <a:srgbClr val="4610DE"/>
                </a:solidFill>
              </a:rPr>
              <a:t>sẽ</a:t>
            </a:r>
            <a:r>
              <a:rPr lang="en-US" sz="2000" b="1" dirty="0" smtClean="0">
                <a:solidFill>
                  <a:srgbClr val="4610DE"/>
                </a:solidFill>
              </a:rPr>
              <a:t> </a:t>
            </a:r>
            <a:r>
              <a:rPr lang="en-US" sz="2000" b="1" dirty="0" err="1" smtClean="0">
                <a:solidFill>
                  <a:srgbClr val="4610DE"/>
                </a:solidFill>
              </a:rPr>
              <a:t>nhận</a:t>
            </a:r>
            <a:r>
              <a:rPr lang="en-US" sz="2000" b="1" dirty="0" smtClean="0">
                <a:solidFill>
                  <a:srgbClr val="4610DE"/>
                </a:solidFill>
              </a:rPr>
              <a:t> </a:t>
            </a:r>
            <a:r>
              <a:rPr lang="en-US" sz="2000" b="1" dirty="0" err="1" smtClean="0">
                <a:solidFill>
                  <a:srgbClr val="4610DE"/>
                </a:solidFill>
              </a:rPr>
              <a:t>được</a:t>
            </a:r>
            <a:r>
              <a:rPr lang="en-US" sz="2000" b="1" dirty="0" smtClean="0">
                <a:solidFill>
                  <a:srgbClr val="4610DE"/>
                </a:solidFill>
              </a:rPr>
              <a:t> 1 </a:t>
            </a:r>
            <a:r>
              <a:rPr lang="en-US" sz="2000" b="1" dirty="0" err="1" smtClean="0">
                <a:solidFill>
                  <a:srgbClr val="4610DE"/>
                </a:solidFill>
              </a:rPr>
              <a:t>bông</a:t>
            </a:r>
            <a:r>
              <a:rPr lang="en-US" sz="2000" b="1" dirty="0" smtClean="0">
                <a:solidFill>
                  <a:srgbClr val="4610DE"/>
                </a:solidFill>
              </a:rPr>
              <a:t> </a:t>
            </a:r>
            <a:r>
              <a:rPr lang="en-US" sz="2000" b="1" dirty="0" err="1" smtClean="0">
                <a:solidFill>
                  <a:srgbClr val="4610DE"/>
                </a:solidFill>
              </a:rPr>
              <a:t>hoa</a:t>
            </a:r>
            <a:endParaRPr lang="en-US" sz="2000" b="1" dirty="0" smtClean="0">
              <a:solidFill>
                <a:srgbClr val="4610DE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000" b="1" dirty="0" err="1" smtClean="0">
                <a:solidFill>
                  <a:srgbClr val="4610DE"/>
                </a:solidFill>
              </a:rPr>
              <a:t>Cuối</a:t>
            </a:r>
            <a:r>
              <a:rPr lang="en-US" sz="2000" b="1" dirty="0" smtClean="0">
                <a:solidFill>
                  <a:srgbClr val="4610DE"/>
                </a:solidFill>
              </a:rPr>
              <a:t> </a:t>
            </a:r>
            <a:r>
              <a:rPr lang="en-US" sz="2000" b="1" dirty="0" err="1" smtClean="0">
                <a:solidFill>
                  <a:srgbClr val="4610DE"/>
                </a:solidFill>
              </a:rPr>
              <a:t>trò</a:t>
            </a:r>
            <a:r>
              <a:rPr lang="en-US" sz="2000" b="1" dirty="0" smtClean="0">
                <a:solidFill>
                  <a:srgbClr val="4610DE"/>
                </a:solidFill>
              </a:rPr>
              <a:t> </a:t>
            </a:r>
            <a:r>
              <a:rPr lang="en-US" sz="2000" b="1" dirty="0" err="1" smtClean="0">
                <a:solidFill>
                  <a:srgbClr val="4610DE"/>
                </a:solidFill>
              </a:rPr>
              <a:t>chơi</a:t>
            </a:r>
            <a:r>
              <a:rPr lang="en-US" sz="2000" b="1" dirty="0" smtClean="0">
                <a:solidFill>
                  <a:srgbClr val="4610DE"/>
                </a:solidFill>
              </a:rPr>
              <a:t> </a:t>
            </a:r>
            <a:r>
              <a:rPr lang="en-US" sz="2000" b="1" dirty="0" err="1" smtClean="0">
                <a:solidFill>
                  <a:srgbClr val="4610DE"/>
                </a:solidFill>
              </a:rPr>
              <a:t>bạn</a:t>
            </a:r>
            <a:r>
              <a:rPr lang="en-US" sz="2000" b="1" dirty="0" smtClean="0">
                <a:solidFill>
                  <a:srgbClr val="4610DE"/>
                </a:solidFill>
              </a:rPr>
              <a:t> </a:t>
            </a:r>
            <a:r>
              <a:rPr lang="en-US" sz="2000" b="1" dirty="0" err="1" smtClean="0">
                <a:solidFill>
                  <a:srgbClr val="4610DE"/>
                </a:solidFill>
              </a:rPr>
              <a:t>nào</a:t>
            </a:r>
            <a:r>
              <a:rPr lang="en-US" sz="2000" b="1" dirty="0" smtClean="0">
                <a:solidFill>
                  <a:srgbClr val="4610DE"/>
                </a:solidFill>
              </a:rPr>
              <a:t> </a:t>
            </a:r>
            <a:r>
              <a:rPr lang="en-US" sz="2000" b="1" dirty="0" err="1" smtClean="0">
                <a:solidFill>
                  <a:srgbClr val="4610DE"/>
                </a:solidFill>
              </a:rPr>
              <a:t>dành</a:t>
            </a:r>
            <a:r>
              <a:rPr lang="en-US" sz="2000" b="1" dirty="0" smtClean="0">
                <a:solidFill>
                  <a:srgbClr val="4610DE"/>
                </a:solidFill>
              </a:rPr>
              <a:t> </a:t>
            </a:r>
            <a:r>
              <a:rPr lang="en-US" sz="2000" b="1" dirty="0" err="1" smtClean="0">
                <a:solidFill>
                  <a:srgbClr val="4610DE"/>
                </a:solidFill>
              </a:rPr>
              <a:t>được</a:t>
            </a:r>
            <a:r>
              <a:rPr lang="en-US" sz="2000" b="1" dirty="0" smtClean="0">
                <a:solidFill>
                  <a:srgbClr val="4610DE"/>
                </a:solidFill>
              </a:rPr>
              <a:t> </a:t>
            </a:r>
            <a:r>
              <a:rPr lang="en-US" sz="2000" b="1" dirty="0" err="1" smtClean="0">
                <a:solidFill>
                  <a:srgbClr val="4610DE"/>
                </a:solidFill>
              </a:rPr>
              <a:t>nhiều</a:t>
            </a:r>
            <a:r>
              <a:rPr lang="en-US" sz="2000" b="1" dirty="0" smtClean="0">
                <a:solidFill>
                  <a:srgbClr val="4610DE"/>
                </a:solidFill>
              </a:rPr>
              <a:t> </a:t>
            </a:r>
            <a:r>
              <a:rPr lang="en-US" sz="2000" b="1" dirty="0" err="1" smtClean="0">
                <a:solidFill>
                  <a:srgbClr val="4610DE"/>
                </a:solidFill>
              </a:rPr>
              <a:t>hoa</a:t>
            </a:r>
            <a:r>
              <a:rPr lang="en-US" sz="2000" b="1" dirty="0" smtClean="0">
                <a:solidFill>
                  <a:srgbClr val="4610DE"/>
                </a:solidFill>
              </a:rPr>
              <a:t> </a:t>
            </a:r>
            <a:r>
              <a:rPr lang="en-US" sz="2000" b="1" dirty="0" err="1" smtClean="0">
                <a:solidFill>
                  <a:srgbClr val="4610DE"/>
                </a:solidFill>
              </a:rPr>
              <a:t>sẽ</a:t>
            </a:r>
            <a:r>
              <a:rPr lang="en-US" sz="2000" b="1" dirty="0" smtClean="0">
                <a:solidFill>
                  <a:srgbClr val="4610DE"/>
                </a:solidFill>
              </a:rPr>
              <a:t> </a:t>
            </a:r>
            <a:r>
              <a:rPr lang="en-US" sz="2000" b="1" dirty="0" err="1" smtClean="0">
                <a:solidFill>
                  <a:srgbClr val="4610DE"/>
                </a:solidFill>
              </a:rPr>
              <a:t>dành</a:t>
            </a:r>
            <a:r>
              <a:rPr lang="en-US" sz="2000" b="1" dirty="0" smtClean="0">
                <a:solidFill>
                  <a:srgbClr val="4610DE"/>
                </a:solidFill>
              </a:rPr>
              <a:t> </a:t>
            </a:r>
            <a:r>
              <a:rPr lang="en-US" sz="2000" b="1" dirty="0" err="1" smtClean="0">
                <a:solidFill>
                  <a:srgbClr val="4610DE"/>
                </a:solidFill>
              </a:rPr>
              <a:t>chiến</a:t>
            </a:r>
            <a:r>
              <a:rPr lang="en-US" sz="2000" b="1" dirty="0" smtClean="0">
                <a:solidFill>
                  <a:srgbClr val="4610DE"/>
                </a:solidFill>
              </a:rPr>
              <a:t> </a:t>
            </a:r>
            <a:r>
              <a:rPr lang="en-US" sz="2000" b="1" dirty="0" err="1" smtClean="0">
                <a:solidFill>
                  <a:srgbClr val="4610DE"/>
                </a:solidFill>
              </a:rPr>
              <a:t>thắng</a:t>
            </a:r>
            <a:r>
              <a:rPr lang="en-US" sz="2000" b="1" dirty="0">
                <a:solidFill>
                  <a:srgbClr val="4610DE"/>
                </a:solidFill>
              </a:rPr>
              <a:t>!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1573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31944">
        <p15:prstTrans prst="fracture"/>
      </p:transition>
    </mc:Choice>
    <mc:Fallback xmlns="">
      <p:transition spd="slow" advTm="319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1"/>
          <a:stretch/>
        </p:blipFill>
        <p:spPr>
          <a:xfrm>
            <a:off x="1569918" y="0"/>
            <a:ext cx="9134455" cy="685799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553299" y="1700837"/>
            <a:ext cx="3785011" cy="3643610"/>
            <a:chOff x="6538697" y="1119116"/>
            <a:chExt cx="3785011" cy="3643610"/>
          </a:xfrm>
        </p:grpSpPr>
        <p:grpSp>
          <p:nvGrpSpPr>
            <p:cNvPr id="8" name="Group 7"/>
            <p:cNvGrpSpPr/>
            <p:nvPr/>
          </p:nvGrpSpPr>
          <p:grpSpPr>
            <a:xfrm>
              <a:off x="6538697" y="1119116"/>
              <a:ext cx="3785011" cy="2915846"/>
              <a:chOff x="6538697" y="1119116"/>
              <a:chExt cx="3785011" cy="2915846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7657" y="1119116"/>
                <a:ext cx="3227095" cy="2403526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6538697" y="3665630"/>
                <a:ext cx="37850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b="1" dirty="0" smtClean="0">
                    <a:solidFill>
                      <a:srgbClr val="FF0000"/>
                    </a:solidFill>
                  </a:rPr>
                  <a:t>2. Rửa sạch </a:t>
                </a:r>
                <a:r>
                  <a:rPr lang="vi-VN" b="1" dirty="0" smtClean="0">
                    <a:solidFill>
                      <a:srgbClr val="FF0000"/>
                    </a:solidFill>
                  </a:rPr>
                  <a:t>tay bẩn </a:t>
                </a:r>
                <a:r>
                  <a:rPr lang="vi-VN" b="1" dirty="0" smtClean="0">
                    <a:solidFill>
                      <a:srgbClr val="FF0000"/>
                    </a:solidFill>
                  </a:rPr>
                  <a:t>trước khi ăn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8137776" y="4189520"/>
              <a:ext cx="586854" cy="57320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68235" y="1700837"/>
            <a:ext cx="3377222" cy="3643610"/>
            <a:chOff x="1999996" y="1119116"/>
            <a:chExt cx="3377222" cy="3643610"/>
          </a:xfrm>
        </p:grpSpPr>
        <p:grpSp>
          <p:nvGrpSpPr>
            <p:cNvPr id="7" name="Group 6"/>
            <p:cNvGrpSpPr/>
            <p:nvPr/>
          </p:nvGrpSpPr>
          <p:grpSpPr>
            <a:xfrm>
              <a:off x="1999996" y="1119116"/>
              <a:ext cx="3377222" cy="2935909"/>
              <a:chOff x="1999996" y="1119116"/>
              <a:chExt cx="3377222" cy="293590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99996" y="1119116"/>
                <a:ext cx="3377222" cy="2526321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2025018" y="3685693"/>
                <a:ext cx="33522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b="1" dirty="0" smtClean="0">
                    <a:solidFill>
                      <a:srgbClr val="FF0000"/>
                    </a:solidFill>
                  </a:rPr>
                  <a:t>1. Dùng </a:t>
                </a:r>
                <a:r>
                  <a:rPr lang="vi-VN" b="1" dirty="0" smtClean="0">
                    <a:solidFill>
                      <a:srgbClr val="FF0000"/>
                    </a:solidFill>
                  </a:rPr>
                  <a:t>tay bẩn </a:t>
                </a:r>
                <a:r>
                  <a:rPr lang="vi-VN" b="1" dirty="0" smtClean="0">
                    <a:solidFill>
                      <a:srgbClr val="FF0000"/>
                    </a:solidFill>
                  </a:rPr>
                  <a:t>bốc thức ăn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3395180" y="4189520"/>
              <a:ext cx="586854" cy="57320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16415" y="4765456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/>
              <a:t>X</a:t>
            </a:r>
            <a:endParaRPr lang="en-US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922089" y="388753"/>
            <a:ext cx="4591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Bé nên làm gì khi tay bé bẩn?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5053" y="4496149"/>
            <a:ext cx="1475491" cy="1795024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24126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1864">
        <p15:prstTrans prst="crush"/>
      </p:transition>
    </mc:Choice>
    <mc:Fallback>
      <p:transition spd="slow" advTm="318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1"/>
          <a:stretch/>
        </p:blipFill>
        <p:spPr>
          <a:xfrm>
            <a:off x="1569918" y="0"/>
            <a:ext cx="9134455" cy="68579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07770" y="334162"/>
            <a:ext cx="3858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Bé nên rửa tay khi nào ?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062482" y="1709110"/>
            <a:ext cx="2791202" cy="3570817"/>
            <a:chOff x="7062482" y="1709110"/>
            <a:chExt cx="2791202" cy="3570817"/>
          </a:xfrm>
        </p:grpSpPr>
        <p:grpSp>
          <p:nvGrpSpPr>
            <p:cNvPr id="14" name="Group 13"/>
            <p:cNvGrpSpPr/>
            <p:nvPr/>
          </p:nvGrpSpPr>
          <p:grpSpPr>
            <a:xfrm>
              <a:off x="7062482" y="1709110"/>
              <a:ext cx="2791202" cy="3570817"/>
              <a:chOff x="7062482" y="1709110"/>
              <a:chExt cx="2791202" cy="3570817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8164656" y="4706721"/>
                <a:ext cx="586854" cy="57320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62482" y="1709110"/>
                <a:ext cx="2791202" cy="2566638"/>
              </a:xfrm>
              <a:prstGeom prst="rect">
                <a:avLst/>
              </a:prstGeom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7118640" y="4275748"/>
              <a:ext cx="27350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000" b="1" dirty="0" smtClean="0">
                  <a:solidFill>
                    <a:srgbClr val="FF0000"/>
                  </a:solidFill>
                </a:rPr>
                <a:t>2. Không cần rửa tay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021748" y="1709110"/>
            <a:ext cx="3206774" cy="3570817"/>
            <a:chOff x="2021748" y="1709110"/>
            <a:chExt cx="3206774" cy="3570817"/>
          </a:xfrm>
        </p:grpSpPr>
        <p:grpSp>
          <p:nvGrpSpPr>
            <p:cNvPr id="13" name="Group 12"/>
            <p:cNvGrpSpPr/>
            <p:nvPr/>
          </p:nvGrpSpPr>
          <p:grpSpPr>
            <a:xfrm>
              <a:off x="2021748" y="1709110"/>
              <a:ext cx="3206774" cy="3570817"/>
              <a:chOff x="2021748" y="1709110"/>
              <a:chExt cx="3206774" cy="3570817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3331708" y="4706721"/>
                <a:ext cx="586854" cy="57320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21748" y="1709110"/>
                <a:ext cx="3206774" cy="256663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3192805" y="2388358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 smtClean="0">
                  <a:solidFill>
                    <a:srgbClr val="FF0000"/>
                  </a:solidFill>
                </a:rPr>
                <a:t>1.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413378" y="4706721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 smtClean="0"/>
              <a:t>X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4680" y="4275748"/>
            <a:ext cx="1445898" cy="172780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14031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1857">
        <p15:prstTrans prst="peelOff"/>
      </p:transition>
    </mc:Choice>
    <mc:Fallback>
      <p:transition spd="slow" advTm="318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1"/>
          <a:stretch/>
        </p:blipFill>
        <p:spPr>
          <a:xfrm>
            <a:off x="1654563" y="0"/>
            <a:ext cx="9134455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30275" y="2783567"/>
            <a:ext cx="586854" cy="57320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876453" y="2783567"/>
            <a:ext cx="586854" cy="57320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b="1"/>
              <a:t>X</a:t>
            </a:r>
            <a:endParaRPr lang="en-US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1569918" y="653623"/>
            <a:ext cx="2107569" cy="2067425"/>
            <a:chOff x="883843" y="671171"/>
            <a:chExt cx="2448612" cy="276518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54" t="14930" r="69271" b="56945"/>
            <a:stretch/>
          </p:blipFill>
          <p:spPr>
            <a:xfrm>
              <a:off x="1274116" y="671171"/>
              <a:ext cx="1668065" cy="179512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83843" y="2466298"/>
              <a:ext cx="2448612" cy="970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1400" b="1" dirty="0" smtClean="0">
                  <a:solidFill>
                    <a:srgbClr val="002060"/>
                  </a:solidFill>
                  <a:cs typeface="Times New Roman" panose="02020603050405020304" pitchFamily="18" charset="0"/>
                </a:rPr>
                <a:t>Bước 1: Làm ướt tay</a:t>
              </a:r>
            </a:p>
            <a:p>
              <a:pPr algn="ctr"/>
              <a:r>
                <a:rPr lang="vi-VN" sz="1400" b="1" dirty="0" smtClean="0">
                  <a:solidFill>
                    <a:srgbClr val="002060"/>
                  </a:solidFill>
                  <a:cs typeface="Times New Roman" panose="02020603050405020304" pitchFamily="18" charset="0"/>
                </a:rPr>
                <a:t> lấy xà phòng và xoa 2 </a:t>
              </a:r>
            </a:p>
            <a:p>
              <a:pPr algn="ctr"/>
              <a:r>
                <a:rPr lang="vi-VN" sz="1400" b="1" dirty="0" smtClean="0">
                  <a:solidFill>
                    <a:srgbClr val="002060"/>
                  </a:solidFill>
                  <a:cs typeface="Times New Roman" panose="02020603050405020304" pitchFamily="18" charset="0"/>
                </a:rPr>
                <a:t>lòng bàn tay vào nhau</a:t>
              </a:r>
              <a:endParaRPr lang="en-US" sz="1400" b="1" dirty="0">
                <a:solidFill>
                  <a:srgbClr val="00206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23036" y="746991"/>
            <a:ext cx="2282982" cy="2036576"/>
            <a:chOff x="4811840" y="1131540"/>
            <a:chExt cx="2279791" cy="210669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85" t="14236" r="37240" b="57639"/>
            <a:stretch/>
          </p:blipFill>
          <p:spPr>
            <a:xfrm>
              <a:off x="5242386" y="1131540"/>
              <a:ext cx="1418697" cy="136803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811840" y="2499570"/>
              <a:ext cx="227979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1400" b="1" dirty="0" smtClean="0">
                  <a:solidFill>
                    <a:srgbClr val="002060"/>
                  </a:solidFill>
                </a:rPr>
                <a:t>Bước 2: Chà lòng </a:t>
              </a:r>
            </a:p>
            <a:p>
              <a:pPr algn="ctr"/>
              <a:r>
                <a:rPr lang="vi-VN" sz="1400" b="1" dirty="0" smtClean="0">
                  <a:solidFill>
                    <a:srgbClr val="002060"/>
                  </a:solidFill>
                </a:rPr>
                <a:t>bàn tay này lên mu, kẽ </a:t>
              </a:r>
            </a:p>
            <a:p>
              <a:pPr algn="ctr"/>
              <a:r>
                <a:rPr lang="vi-VN" sz="1400" b="1" dirty="0" smtClean="0">
                  <a:solidFill>
                    <a:srgbClr val="002060"/>
                  </a:solidFill>
                </a:rPr>
                <a:t>bàn tay kia và ngược lại </a:t>
              </a:r>
              <a:endParaRPr lang="en-US" sz="14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950959" y="653623"/>
            <a:ext cx="2558714" cy="2101517"/>
            <a:chOff x="8614758" y="1153951"/>
            <a:chExt cx="2471756" cy="202363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916" t="14409" r="4948" b="57944"/>
            <a:stretch/>
          </p:blipFill>
          <p:spPr>
            <a:xfrm>
              <a:off x="9170159" y="1153951"/>
              <a:ext cx="1360952" cy="131234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8614758" y="2466298"/>
              <a:ext cx="2471756" cy="711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1400" b="1" dirty="0" smtClean="0">
                  <a:solidFill>
                    <a:srgbClr val="002060"/>
                  </a:solidFill>
                </a:rPr>
                <a:t>Bước 3: Chà 2 lòng </a:t>
              </a:r>
            </a:p>
            <a:p>
              <a:pPr algn="ctr"/>
              <a:r>
                <a:rPr lang="vi-VN" sz="1400" b="1" dirty="0" smtClean="0">
                  <a:solidFill>
                    <a:srgbClr val="002060"/>
                  </a:solidFill>
                </a:rPr>
                <a:t>bàn tay vào nhau, miết</a:t>
              </a:r>
            </a:p>
            <a:p>
              <a:pPr algn="ctr"/>
              <a:r>
                <a:rPr lang="vi-VN" sz="1400" b="1" dirty="0">
                  <a:solidFill>
                    <a:srgbClr val="002060"/>
                  </a:solidFill>
                </a:rPr>
                <a:t>m</a:t>
              </a:r>
              <a:r>
                <a:rPr lang="vi-VN" sz="1400" b="1" dirty="0" smtClean="0">
                  <a:solidFill>
                    <a:srgbClr val="002060"/>
                  </a:solidFill>
                </a:rPr>
                <a:t>ạnh các kẽ trong ngón tay</a:t>
              </a:r>
              <a:endParaRPr lang="en-US" sz="14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565381" y="3733646"/>
            <a:ext cx="2416393" cy="2111755"/>
            <a:chOff x="874788" y="4193511"/>
            <a:chExt cx="2457724" cy="211228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15" t="51042" r="69271" b="20833"/>
            <a:stretch/>
          </p:blipFill>
          <p:spPr>
            <a:xfrm>
              <a:off x="1391400" y="4193511"/>
              <a:ext cx="1424500" cy="13736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74788" y="5567136"/>
              <a:ext cx="245772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1400" b="1" dirty="0" smtClean="0">
                  <a:solidFill>
                    <a:srgbClr val="002060"/>
                  </a:solidFill>
                </a:rPr>
                <a:t>Bước 4: Chà mặt ngoài</a:t>
              </a:r>
            </a:p>
            <a:p>
              <a:pPr algn="ctr"/>
              <a:r>
                <a:rPr lang="vi-VN" sz="1400" b="1" dirty="0" smtClean="0">
                  <a:solidFill>
                    <a:srgbClr val="002060"/>
                  </a:solidFill>
                </a:rPr>
                <a:t> các ngón tay của bàn này </a:t>
              </a:r>
            </a:p>
            <a:p>
              <a:pPr algn="ctr"/>
              <a:r>
                <a:rPr lang="vi-VN" sz="1400" b="1" dirty="0" smtClean="0">
                  <a:solidFill>
                    <a:srgbClr val="002060"/>
                  </a:solidFill>
                </a:rPr>
                <a:t>vào lòng bàn tay kia</a:t>
              </a:r>
              <a:endParaRPr lang="en-US" sz="14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895080" y="3551657"/>
            <a:ext cx="2893938" cy="2374822"/>
            <a:chOff x="8313822" y="4122026"/>
            <a:chExt cx="3042307" cy="2399217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1" t="50694" r="8854" b="20486"/>
            <a:stretch/>
          </p:blipFill>
          <p:spPr>
            <a:xfrm>
              <a:off x="9112420" y="4122026"/>
              <a:ext cx="1445110" cy="144511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8313822" y="5567136"/>
              <a:ext cx="304230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1400" b="1" dirty="0" smtClean="0">
                  <a:solidFill>
                    <a:srgbClr val="002060"/>
                  </a:solidFill>
                </a:rPr>
                <a:t>Bước 6: Xoay các đầu ngón tay </a:t>
              </a:r>
            </a:p>
            <a:p>
              <a:pPr algn="ctr"/>
              <a:r>
                <a:rPr lang="vi-VN" sz="1400" b="1" dirty="0" smtClean="0">
                  <a:solidFill>
                    <a:srgbClr val="002060"/>
                  </a:solidFill>
                </a:rPr>
                <a:t>của bàn tay này vào lòng </a:t>
              </a:r>
            </a:p>
            <a:p>
              <a:pPr algn="ctr"/>
              <a:r>
                <a:rPr lang="vi-VN" sz="1400" b="1" dirty="0" smtClean="0">
                  <a:solidFill>
                    <a:srgbClr val="002060"/>
                  </a:solidFill>
                </a:rPr>
                <a:t>bàn tay kia và ngược lại</a:t>
              </a:r>
            </a:p>
            <a:p>
              <a:pPr algn="ctr"/>
              <a:r>
                <a:rPr lang="vi-VN" sz="1400" b="1" dirty="0" smtClean="0">
                  <a:solidFill>
                    <a:srgbClr val="002060"/>
                  </a:solidFill>
                </a:rPr>
                <a:t>Xả nước từ cổ tay và lau khô tay. </a:t>
              </a:r>
              <a:endParaRPr lang="en-US" sz="14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965865" y="3665539"/>
            <a:ext cx="2408030" cy="2179862"/>
            <a:chOff x="4925529" y="4125938"/>
            <a:chExt cx="2408030" cy="2179862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23" t="50347" r="39062" b="20486"/>
            <a:stretch/>
          </p:blipFill>
          <p:spPr>
            <a:xfrm>
              <a:off x="5294627" y="4125938"/>
              <a:ext cx="1539797" cy="1448143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925529" y="5567136"/>
              <a:ext cx="240803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1400" b="1" dirty="0" smtClean="0">
                  <a:solidFill>
                    <a:srgbClr val="002060"/>
                  </a:solidFill>
                </a:rPr>
                <a:t>Bước 5: Dùng bàn tay </a:t>
              </a:r>
            </a:p>
            <a:p>
              <a:pPr algn="ctr"/>
              <a:r>
                <a:rPr lang="vi-VN" sz="1400" b="1" dirty="0" smtClean="0">
                  <a:solidFill>
                    <a:srgbClr val="002060"/>
                  </a:solidFill>
                </a:rPr>
                <a:t>này xoay ngón cái bàn tay</a:t>
              </a:r>
            </a:p>
            <a:p>
              <a:pPr algn="ctr"/>
              <a:r>
                <a:rPr lang="vi-VN" sz="1400" b="1" dirty="0" smtClean="0">
                  <a:solidFill>
                    <a:srgbClr val="002060"/>
                  </a:solidFill>
                </a:rPr>
                <a:t>kia và ngược lại </a:t>
              </a:r>
              <a:endParaRPr lang="en-US" sz="14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9048622" y="5953026"/>
            <a:ext cx="586854" cy="57320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876453" y="5906996"/>
            <a:ext cx="586854" cy="57320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330275" y="5906996"/>
            <a:ext cx="586854" cy="57320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9048622" y="2855217"/>
            <a:ext cx="586854" cy="57320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431163" y="2782643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 smtClean="0"/>
              <a:t>X</a:t>
            </a:r>
            <a:endParaRPr lang="en-US" sz="2800" b="1" dirty="0"/>
          </a:p>
        </p:txBody>
      </p:sp>
      <p:sp>
        <p:nvSpPr>
          <p:cNvPr id="28" name="Rectangle 27"/>
          <p:cNvSpPr/>
          <p:nvPr/>
        </p:nvSpPr>
        <p:spPr>
          <a:xfrm>
            <a:off x="5977341" y="2808560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 smtClean="0"/>
              <a:t>X</a:t>
            </a:r>
            <a:endParaRPr lang="en-US" sz="2800" b="1" dirty="0"/>
          </a:p>
        </p:txBody>
      </p:sp>
      <p:sp>
        <p:nvSpPr>
          <p:cNvPr id="29" name="Rectangle 28"/>
          <p:cNvSpPr/>
          <p:nvPr/>
        </p:nvSpPr>
        <p:spPr>
          <a:xfrm>
            <a:off x="9130292" y="2880210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/>
              <a:t>X</a:t>
            </a:r>
            <a:endParaRPr lang="en-US" sz="2800" b="1" dirty="0"/>
          </a:p>
        </p:txBody>
      </p:sp>
      <p:sp>
        <p:nvSpPr>
          <p:cNvPr id="31" name="Rectangle 30"/>
          <p:cNvSpPr/>
          <p:nvPr/>
        </p:nvSpPr>
        <p:spPr>
          <a:xfrm>
            <a:off x="2390987" y="5953026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 smtClean="0"/>
              <a:t>X</a:t>
            </a:r>
            <a:endParaRPr lang="en-US" sz="2800" b="1" dirty="0"/>
          </a:p>
        </p:txBody>
      </p:sp>
      <p:sp>
        <p:nvSpPr>
          <p:cNvPr id="32" name="Rectangle 31"/>
          <p:cNvSpPr/>
          <p:nvPr/>
        </p:nvSpPr>
        <p:spPr>
          <a:xfrm>
            <a:off x="5984374" y="5931989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smtClean="0"/>
              <a:t>X</a:t>
            </a:r>
            <a:endParaRPr lang="en-US" sz="2800" b="1" dirty="0"/>
          </a:p>
        </p:txBody>
      </p:sp>
      <p:sp>
        <p:nvSpPr>
          <p:cNvPr id="33" name="Rectangle 32"/>
          <p:cNvSpPr/>
          <p:nvPr/>
        </p:nvSpPr>
        <p:spPr>
          <a:xfrm>
            <a:off x="9130292" y="5978019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/>
              <a:t>X</a:t>
            </a:r>
            <a:endParaRPr lang="en-US" sz="28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3505330" y="86691"/>
            <a:ext cx="5381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Đâu là thao tác rửa tay bé nên làm?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3224" y="1681330"/>
            <a:ext cx="2350776" cy="2704808"/>
          </a:xfrm>
          <a:prstGeom prst="rect">
            <a:avLst/>
          </a:prstGeom>
        </p:spPr>
      </p:pic>
      <p:pic>
        <p:nvPicPr>
          <p:cNvPr id="36" name="Audio 3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87956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27400">
        <p15:prstTrans prst="prestige"/>
      </p:transition>
    </mc:Choice>
    <mc:Fallback>
      <p:transition spd="slow" advTm="27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8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1"/>
          <a:stretch/>
        </p:blipFill>
        <p:spPr>
          <a:xfrm>
            <a:off x="1733691" y="0"/>
            <a:ext cx="9134455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98781" y="136478"/>
            <a:ext cx="7664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Bé nên làm gì để bảo vệ cơ thể mình luôn sạch </a:t>
            </a:r>
            <a:r>
              <a:rPr lang="vi-VN" sz="2400" b="1" dirty="0" smtClean="0">
                <a:solidFill>
                  <a:srgbClr val="FF0000"/>
                </a:solidFill>
              </a:rPr>
              <a:t>sẽ?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495823" y="734621"/>
            <a:ext cx="2740463" cy="2993450"/>
            <a:chOff x="2495823" y="734621"/>
            <a:chExt cx="2740463" cy="2993450"/>
          </a:xfrm>
        </p:grpSpPr>
        <p:sp>
          <p:nvSpPr>
            <p:cNvPr id="6" name="Rectangle 5"/>
            <p:cNvSpPr/>
            <p:nvPr/>
          </p:nvSpPr>
          <p:spPr>
            <a:xfrm>
              <a:off x="3570911" y="3154865"/>
              <a:ext cx="586854" cy="57320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823" y="734621"/>
              <a:ext cx="2740463" cy="182251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2612993" y="2642538"/>
              <a:ext cx="25026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b="1" dirty="0" smtClean="0">
                  <a:solidFill>
                    <a:srgbClr val="FF0000"/>
                  </a:solidFill>
                </a:rPr>
                <a:t>1.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Tắm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rửa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mỗi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ngày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393534" y="2673316"/>
            <a:ext cx="3814763" cy="3601009"/>
            <a:chOff x="4393535" y="2642538"/>
            <a:chExt cx="3814763" cy="3601009"/>
          </a:xfrm>
        </p:grpSpPr>
        <p:sp>
          <p:nvSpPr>
            <p:cNvPr id="3" name="Rectangle 2"/>
            <p:cNvSpPr/>
            <p:nvPr/>
          </p:nvSpPr>
          <p:spPr>
            <a:xfrm>
              <a:off x="6007490" y="5670341"/>
              <a:ext cx="586854" cy="57320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7377" y="2642538"/>
              <a:ext cx="1887082" cy="258644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393535" y="5228985"/>
              <a:ext cx="38147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000" b="1" dirty="0" smtClean="0">
                  <a:solidFill>
                    <a:srgbClr val="FF0000"/>
                  </a:solidFill>
                </a:rPr>
                <a:t>3.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Đánh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răng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mỗi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buổi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sáng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và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tối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586839" y="887104"/>
            <a:ext cx="2698175" cy="2840967"/>
            <a:chOff x="7586839" y="887104"/>
            <a:chExt cx="2698175" cy="2840967"/>
          </a:xfrm>
        </p:grpSpPr>
        <p:sp>
          <p:nvSpPr>
            <p:cNvPr id="5" name="Rectangle 4"/>
            <p:cNvSpPr/>
            <p:nvPr/>
          </p:nvSpPr>
          <p:spPr>
            <a:xfrm>
              <a:off x="8642499" y="3154865"/>
              <a:ext cx="586854" cy="57320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06016" y="887104"/>
              <a:ext cx="2459822" cy="167003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586839" y="2673316"/>
              <a:ext cx="2698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b="1" dirty="0" smtClean="0">
                  <a:solidFill>
                    <a:srgbClr val="FF0000"/>
                  </a:solidFill>
                </a:rPr>
                <a:t>2. Bôi bẩn vào quần áo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089159" y="5720327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 smtClean="0"/>
              <a:t>X</a:t>
            </a:r>
            <a:endParaRPr lang="en-US" sz="2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652581" y="3154865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 smtClean="0"/>
              <a:t>X</a:t>
            </a:r>
            <a:endParaRPr lang="en-US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85541" y="836099"/>
            <a:ext cx="1422121" cy="1721037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83614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40333">
        <p15:prstTrans prst="drape"/>
      </p:transition>
    </mc:Choice>
    <mc:Fallback>
      <p:transition spd="slow" advTm="403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14061" y="0"/>
            <a:ext cx="9144000" cy="6858000"/>
            <a:chOff x="1514061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4061" y="0"/>
              <a:ext cx="9144000" cy="68580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171700" y="1168400"/>
              <a:ext cx="7627282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dirty="0" smtClean="0">
                  <a:solidFill>
                    <a:srgbClr val="4610DE"/>
                  </a:solidFill>
                  <a:latin typeface=".VnAvant" panose="020B7200000000000000" pitchFamily="34" charset="0"/>
                </a:rPr>
                <a:t>Më ®Çu bµi häc, mêi c¸c con cïng vËn ®éng theo nh¹c bµi </a:t>
              </a:r>
            </a:p>
            <a:p>
              <a:pPr algn="ctr"/>
              <a:endParaRPr lang="vi-VN" sz="2000" b="1" dirty="0" smtClean="0">
                <a:latin typeface=".VnAvant" panose="020B7200000000000000" pitchFamily="34" charset="0"/>
              </a:endParaRPr>
            </a:p>
            <a:p>
              <a:pPr algn="ctr"/>
              <a:r>
                <a:rPr lang="vi-VN" sz="2800" b="1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“Vò ®iÖu röa tay – ghen covi”</a:t>
              </a:r>
              <a:r>
                <a:rPr lang="vi-VN" sz="2000" b="1" dirty="0" smtClean="0">
                  <a:latin typeface=".VnAvant" panose="020B7200000000000000" pitchFamily="34" charset="0"/>
                </a:rPr>
                <a:t> </a:t>
              </a:r>
              <a:r>
                <a:rPr lang="vi-VN" sz="2000" b="1" dirty="0" smtClean="0">
                  <a:solidFill>
                    <a:srgbClr val="4610DE"/>
                  </a:solidFill>
                  <a:latin typeface=".VnAvant" panose="020B7200000000000000" pitchFamily="34" charset="0"/>
                </a:rPr>
                <a:t>nhÐ!</a:t>
              </a:r>
              <a:endParaRPr lang="en-US" sz="2000" b="1" dirty="0">
                <a:solidFill>
                  <a:srgbClr val="4610DE"/>
                </a:solidFill>
                <a:latin typeface=".VnAvant" panose="020B7200000000000000" pitchFamily="34" charset="0"/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02778"/>
      </p:ext>
    </p:extLst>
  </p:cSld>
  <p:clrMapOvr>
    <a:masterClrMapping/>
  </p:clrMapOvr>
  <p:transition spd="slow" advTm="1397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1"/>
          <a:stretch/>
        </p:blipFill>
        <p:spPr>
          <a:xfrm>
            <a:off x="1527063" y="0"/>
            <a:ext cx="9134455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98781" y="136478"/>
            <a:ext cx="6604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Để </a:t>
            </a:r>
            <a:r>
              <a:rPr lang="vi-VN" sz="2400" b="1" dirty="0" smtClean="0">
                <a:solidFill>
                  <a:srgbClr val="FF0000"/>
                </a:solidFill>
              </a:rPr>
              <a:t>cơ thể mình luôn sạch </a:t>
            </a:r>
            <a:r>
              <a:rPr lang="vi-VN" sz="2400" b="1" dirty="0" smtClean="0">
                <a:solidFill>
                  <a:srgbClr val="FF0000"/>
                </a:solidFill>
              </a:rPr>
              <a:t>sẽ bé nên làm gì?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779141" y="3791432"/>
            <a:ext cx="2565318" cy="3013333"/>
            <a:chOff x="1779141" y="3791432"/>
            <a:chExt cx="2565318" cy="3013333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19"/>
            <a:stretch/>
          </p:blipFill>
          <p:spPr>
            <a:xfrm>
              <a:off x="2222845" y="3791432"/>
              <a:ext cx="1677909" cy="2224428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779141" y="5847834"/>
              <a:ext cx="2565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3. </a:t>
              </a:r>
              <a:r>
                <a:rPr lang="en-US" b="1" dirty="0" err="1" smtClean="0">
                  <a:solidFill>
                    <a:srgbClr val="FF0000"/>
                  </a:solidFill>
                </a:rPr>
                <a:t>Mặc</a:t>
              </a:r>
              <a:r>
                <a:rPr lang="en-US" b="1" dirty="0" smtClean="0">
                  <a:solidFill>
                    <a:srgbClr val="FF0000"/>
                  </a:solidFill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</a:rPr>
                <a:t>quần</a:t>
              </a:r>
              <a:r>
                <a:rPr lang="en-US" b="1" dirty="0" smtClean="0">
                  <a:solidFill>
                    <a:srgbClr val="FF0000"/>
                  </a:solidFill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</a:rPr>
                <a:t>áo</a:t>
              </a:r>
              <a:r>
                <a:rPr lang="en-US" b="1" dirty="0">
                  <a:solidFill>
                    <a:srgbClr val="FF0000"/>
                  </a:solidFill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</a:rPr>
                <a:t>gọn</a:t>
              </a:r>
              <a:r>
                <a:rPr lang="en-US" b="1" dirty="0" smtClean="0">
                  <a:solidFill>
                    <a:srgbClr val="FF0000"/>
                  </a:solidFill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</a:rPr>
                <a:t>gàng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666554" y="6231559"/>
              <a:ext cx="586854" cy="57320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748224" y="6284040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 smtClean="0"/>
              <a:t>X</a:t>
            </a:r>
            <a:endParaRPr lang="en-US" sz="2800" b="1" dirty="0"/>
          </a:p>
        </p:txBody>
      </p:sp>
      <p:grpSp>
        <p:nvGrpSpPr>
          <p:cNvPr id="43" name="Group 42"/>
          <p:cNvGrpSpPr/>
          <p:nvPr/>
        </p:nvGrpSpPr>
        <p:grpSpPr>
          <a:xfrm>
            <a:off x="6561000" y="561611"/>
            <a:ext cx="2557110" cy="2616707"/>
            <a:chOff x="6721027" y="648565"/>
            <a:chExt cx="2557110" cy="2616707"/>
          </a:xfrm>
        </p:grpSpPr>
        <p:sp>
          <p:nvSpPr>
            <p:cNvPr id="5" name="Rectangle 4"/>
            <p:cNvSpPr/>
            <p:nvPr/>
          </p:nvSpPr>
          <p:spPr>
            <a:xfrm>
              <a:off x="7680958" y="2692066"/>
              <a:ext cx="586854" cy="57320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6721027" y="648565"/>
              <a:ext cx="2557110" cy="2009031"/>
              <a:chOff x="5147997" y="4016535"/>
              <a:chExt cx="2938352" cy="2266154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34089" y="4016535"/>
                <a:ext cx="2282884" cy="1764478"/>
              </a:xfrm>
              <a:prstGeom prst="rect">
                <a:avLst/>
              </a:prstGeom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5147997" y="5866088"/>
                <a:ext cx="2938352" cy="4166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</a:rPr>
                  <a:t>2. </a:t>
                </a:r>
                <a:r>
                  <a:rPr lang="vi-VN" b="1" dirty="0" smtClean="0">
                    <a:solidFill>
                      <a:srgbClr val="FF0000"/>
                    </a:solidFill>
                  </a:rPr>
                  <a:t>Cắt </a:t>
                </a:r>
                <a:r>
                  <a:rPr lang="vi-VN" b="1" dirty="0" smtClean="0">
                    <a:solidFill>
                      <a:srgbClr val="FF0000"/>
                    </a:solidFill>
                  </a:rPr>
                  <a:t>ngắn móng tay 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4968201" y="3675260"/>
            <a:ext cx="2058320" cy="3156993"/>
            <a:chOff x="4968201" y="3675260"/>
            <a:chExt cx="2058320" cy="3156993"/>
          </a:xfrm>
        </p:grpSpPr>
        <p:sp>
          <p:nvSpPr>
            <p:cNvPr id="15" name="TextBox 14"/>
            <p:cNvSpPr txBox="1"/>
            <p:nvPr/>
          </p:nvSpPr>
          <p:spPr>
            <a:xfrm>
              <a:off x="4968201" y="5894454"/>
              <a:ext cx="20583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4</a:t>
              </a:r>
              <a:r>
                <a:rPr lang="vi-VN" b="1" dirty="0" smtClean="0">
                  <a:solidFill>
                    <a:srgbClr val="FF0000"/>
                  </a:solidFill>
                </a:rPr>
                <a:t>. </a:t>
              </a:r>
              <a:r>
                <a:rPr lang="en-US" b="1" dirty="0" err="1" smtClean="0">
                  <a:solidFill>
                    <a:srgbClr val="FF0000"/>
                  </a:solidFill>
                </a:rPr>
                <a:t>Để</a:t>
              </a:r>
              <a:r>
                <a:rPr lang="en-US" b="1" dirty="0" smtClean="0">
                  <a:solidFill>
                    <a:srgbClr val="FF0000"/>
                  </a:solidFill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</a:rPr>
                <a:t>đầu</a:t>
              </a:r>
              <a:r>
                <a:rPr lang="en-US" b="1" dirty="0" smtClean="0">
                  <a:solidFill>
                    <a:srgbClr val="FF0000"/>
                  </a:solidFill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</a:rPr>
                <a:t>tóc</a:t>
              </a:r>
              <a:r>
                <a:rPr lang="en-US" b="1" dirty="0" smtClean="0">
                  <a:solidFill>
                    <a:srgbClr val="FF0000"/>
                  </a:solidFill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</a:rPr>
                <a:t>rối</a:t>
              </a:r>
              <a:r>
                <a:rPr lang="en-US" b="1" dirty="0" smtClean="0">
                  <a:solidFill>
                    <a:srgbClr val="FF0000"/>
                  </a:solidFill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</a:rPr>
                <a:t>xù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703934" y="6259047"/>
              <a:ext cx="586854" cy="57320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63521" y="3675260"/>
              <a:ext cx="1667680" cy="2224428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8033312" y="3766965"/>
            <a:ext cx="2501931" cy="2985573"/>
            <a:chOff x="7999582" y="3851419"/>
            <a:chExt cx="2501931" cy="2985573"/>
          </a:xfrm>
        </p:grpSpPr>
        <p:sp>
          <p:nvSpPr>
            <p:cNvPr id="29" name="Rectangle 28"/>
            <p:cNvSpPr/>
            <p:nvPr/>
          </p:nvSpPr>
          <p:spPr>
            <a:xfrm>
              <a:off x="9019003" y="6263786"/>
              <a:ext cx="586854" cy="57320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7999582" y="3851419"/>
              <a:ext cx="2501931" cy="2412367"/>
              <a:chOff x="8071475" y="3033350"/>
              <a:chExt cx="1705792" cy="1722771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071475" y="3033350"/>
                <a:ext cx="1705792" cy="1318436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8217217" y="4492366"/>
                <a:ext cx="1497508" cy="2637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</a:rPr>
                  <a:t>5.</a:t>
                </a:r>
                <a:r>
                  <a:rPr lang="vi-VN" b="1" dirty="0" smtClean="0">
                    <a:solidFill>
                      <a:srgbClr val="FF0000"/>
                    </a:solidFill>
                  </a:rPr>
                  <a:t>Tắm </a:t>
                </a:r>
                <a:r>
                  <a:rPr lang="vi-VN" b="1" dirty="0" smtClean="0">
                    <a:solidFill>
                      <a:srgbClr val="FF0000"/>
                    </a:solidFill>
                  </a:rPr>
                  <a:t>rửa sạch sẽ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42" name="Group 41"/>
          <p:cNvGrpSpPr/>
          <p:nvPr/>
        </p:nvGrpSpPr>
        <p:grpSpPr>
          <a:xfrm>
            <a:off x="3034236" y="648564"/>
            <a:ext cx="2443489" cy="2647148"/>
            <a:chOff x="3034236" y="648564"/>
            <a:chExt cx="2443489" cy="2647148"/>
          </a:xfrm>
        </p:grpSpPr>
        <p:sp>
          <p:nvSpPr>
            <p:cNvPr id="23" name="TextBox 22"/>
            <p:cNvSpPr txBox="1"/>
            <p:nvPr/>
          </p:nvSpPr>
          <p:spPr>
            <a:xfrm>
              <a:off x="3034236" y="2280352"/>
              <a:ext cx="24434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1</a:t>
              </a:r>
              <a:r>
                <a:rPr lang="vi-VN" sz="2000" b="1" dirty="0" smtClean="0">
                  <a:solidFill>
                    <a:srgbClr val="FF0000"/>
                  </a:solidFill>
                </a:rPr>
                <a:t>.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Nghịch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đất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cát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bẩn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017157" y="2722506"/>
              <a:ext cx="586854" cy="57320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171738" y="648564"/>
              <a:ext cx="2094373" cy="1570780"/>
            </a:xfrm>
            <a:prstGeom prst="rect">
              <a:avLst/>
            </a:prstGeom>
          </p:spPr>
        </p:pic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09984" y="6105808"/>
            <a:ext cx="670618" cy="75597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79049" y="2569017"/>
            <a:ext cx="670618" cy="75597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10865" y="1252931"/>
            <a:ext cx="2183240" cy="2514034"/>
          </a:xfrm>
          <a:prstGeom prst="rect">
            <a:avLst/>
          </a:prstGeom>
        </p:spPr>
      </p:pic>
      <p:pic>
        <p:nvPicPr>
          <p:cNvPr id="50" name="Audio 4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35853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1908">
        <p15:prstTrans prst="drape"/>
      </p:transition>
    </mc:Choice>
    <mc:Fallback>
      <p:transition spd="slow" advTm="519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68" y="0"/>
            <a:ext cx="9525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547" y="3382509"/>
            <a:ext cx="80714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Xin chào và hẹn gặp lại!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517733" y="1421242"/>
            <a:ext cx="5561068" cy="1191219"/>
            <a:chOff x="3414214" y="616024"/>
            <a:chExt cx="5561068" cy="119121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l="14869" t="19587" r="62671" b="53524"/>
            <a:stretch/>
          </p:blipFill>
          <p:spPr>
            <a:xfrm>
              <a:off x="4518545" y="647183"/>
              <a:ext cx="968992" cy="116006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/>
            <a:srcRect l="2144" t="48622" r="73197" b="23146"/>
            <a:stretch/>
          </p:blipFill>
          <p:spPr>
            <a:xfrm>
              <a:off x="7965346" y="624158"/>
              <a:ext cx="1009936" cy="115630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7"/>
            <a:srcRect l="32513" r="34021"/>
            <a:stretch/>
          </p:blipFill>
          <p:spPr>
            <a:xfrm>
              <a:off x="5662484" y="616024"/>
              <a:ext cx="1009934" cy="116443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/>
            <a:srcRect l="61309" t="19587" r="16548" b="53524"/>
            <a:stretch/>
          </p:blipFill>
          <p:spPr>
            <a:xfrm>
              <a:off x="6828231" y="647183"/>
              <a:ext cx="955343" cy="116006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/>
            <a:srcRect l="61309" t="19587" r="16548" b="53524"/>
            <a:stretch/>
          </p:blipFill>
          <p:spPr>
            <a:xfrm>
              <a:off x="3414214" y="636180"/>
              <a:ext cx="955343" cy="1160060"/>
            </a:xfrm>
            <a:prstGeom prst="rect">
              <a:avLst/>
            </a:prstGeom>
          </p:spPr>
        </p:pic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13509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0265">
        <p15:prstTrans prst="peelOff"/>
      </p:transition>
    </mc:Choice>
    <mc:Fallback>
      <p:transition spd="slow" advTm="202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6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062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97099" y="563769"/>
            <a:ext cx="860684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endParaRPr lang="vi-VN" sz="2400" b="0" cap="none" spc="0" dirty="0" smtClean="0">
              <a:ln w="0"/>
              <a:solidFill>
                <a:srgbClr val="4610D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vi-VN" sz="2400" b="0" cap="none" spc="0" dirty="0" smtClean="0">
                <a:ln w="0"/>
                <a:solidFill>
                  <a:srgbClr val="4610D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 virut Corona mà cô trò chúng mình đã xa nhau khá lâu rồi!</a:t>
            </a:r>
          </a:p>
          <a:p>
            <a:pPr algn="just"/>
            <a:r>
              <a:rPr lang="vi-VN" sz="2400" b="0" cap="none" spc="0" dirty="0" smtClean="0">
                <a:ln w="0"/>
                <a:solidFill>
                  <a:srgbClr val="4610D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Không biết các con có còn nhớ những bài học về vệ sinh cá </a:t>
            </a:r>
          </a:p>
          <a:p>
            <a:pPr algn="just"/>
            <a:r>
              <a:rPr lang="vi-VN" sz="2400" dirty="0">
                <a:ln w="0"/>
                <a:solidFill>
                  <a:srgbClr val="4610D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  <a:r>
              <a:rPr lang="vi-VN" sz="2400" dirty="0" smtClean="0">
                <a:ln w="0"/>
                <a:solidFill>
                  <a:srgbClr val="4610D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hân mà chúng mình vẫn thường thực hiện khi đi học không?</a:t>
            </a:r>
          </a:p>
          <a:p>
            <a:pPr algn="just"/>
            <a:r>
              <a:rPr lang="vi-VN" sz="2400" b="0" cap="none" spc="0" dirty="0" smtClean="0">
                <a:ln w="0"/>
                <a:solidFill>
                  <a:srgbClr val="4610D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Hôm nay, chúng mình sẽ cùng cô ôn lại cách giữ gìn vệ sinh </a:t>
            </a:r>
          </a:p>
          <a:p>
            <a:pPr algn="just"/>
            <a:r>
              <a:rPr lang="vi-VN" sz="2400" dirty="0">
                <a:ln w="0"/>
                <a:solidFill>
                  <a:srgbClr val="4610D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vi-VN" sz="2400" dirty="0" smtClean="0">
                <a:ln w="0"/>
                <a:solidFill>
                  <a:srgbClr val="4610D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 nhân nhé! </a:t>
            </a:r>
            <a:r>
              <a:rPr lang="vi-VN" sz="2400" b="0" cap="none" spc="0" dirty="0" smtClean="0">
                <a:ln w="0"/>
                <a:solidFill>
                  <a:srgbClr val="4610D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0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5286">
        <p:split orient="vert"/>
      </p:transition>
    </mc:Choice>
    <mc:Fallback xmlns="">
      <p:transition spd="slow" advTm="4528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03149" y="45831"/>
            <a:ext cx="6325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H·y cho c« biÕt khi röa tay c¸c con röa thÕ nµo?</a:t>
            </a:r>
            <a:endParaRPr lang="en-US" sz="2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65009" y="2499570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759062" y="535756"/>
            <a:ext cx="2698176" cy="2853872"/>
            <a:chOff x="759062" y="535756"/>
            <a:chExt cx="2698176" cy="285387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54" t="14930" r="69271" b="56945"/>
            <a:stretch/>
          </p:blipFill>
          <p:spPr>
            <a:xfrm>
              <a:off x="1100336" y="535756"/>
              <a:ext cx="2006600" cy="193493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59062" y="2466298"/>
              <a:ext cx="269817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 dirty="0" smtClean="0">
                  <a:solidFill>
                    <a:srgbClr val="002060"/>
                  </a:solidFill>
                  <a:cs typeface="Times New Roman" panose="02020603050405020304" pitchFamily="18" charset="0"/>
                </a:rPr>
                <a:t>Bước 1: Làm ướt tay</a:t>
              </a:r>
            </a:p>
            <a:p>
              <a:pPr algn="ctr"/>
              <a:r>
                <a:rPr lang="vi-VN" b="1" dirty="0" smtClean="0">
                  <a:solidFill>
                    <a:srgbClr val="002060"/>
                  </a:solidFill>
                  <a:cs typeface="Times New Roman" panose="02020603050405020304" pitchFamily="18" charset="0"/>
                </a:rPr>
                <a:t> lấy xà phòng và xoa 2 </a:t>
              </a:r>
            </a:p>
            <a:p>
              <a:pPr algn="ctr"/>
              <a:r>
                <a:rPr lang="vi-VN" b="1" dirty="0" smtClean="0">
                  <a:solidFill>
                    <a:srgbClr val="002060"/>
                  </a:solidFill>
                  <a:cs typeface="Times New Roman" panose="02020603050405020304" pitchFamily="18" charset="0"/>
                </a:rPr>
                <a:t>lòng bàn tay vào nhau</a:t>
              </a:r>
              <a:endParaRPr lang="en-US" b="1" dirty="0">
                <a:solidFill>
                  <a:srgbClr val="00206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508071" y="535756"/>
            <a:ext cx="2887329" cy="2887144"/>
            <a:chOff x="4508071" y="535756"/>
            <a:chExt cx="2887329" cy="288714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85" t="14236" r="37240" b="57639"/>
            <a:stretch/>
          </p:blipFill>
          <p:spPr>
            <a:xfrm>
              <a:off x="4973836" y="535756"/>
              <a:ext cx="2006600" cy="1934936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4508071" y="2499570"/>
              <a:ext cx="288732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 dirty="0" smtClean="0">
                  <a:solidFill>
                    <a:srgbClr val="002060"/>
                  </a:solidFill>
                </a:rPr>
                <a:t>Bước 2: Chà lòng </a:t>
              </a:r>
            </a:p>
            <a:p>
              <a:pPr algn="ctr"/>
              <a:r>
                <a:rPr lang="vi-VN" b="1" dirty="0" smtClean="0">
                  <a:solidFill>
                    <a:srgbClr val="002060"/>
                  </a:solidFill>
                </a:rPr>
                <a:t>bàn tay này lên mu, kẽ </a:t>
              </a:r>
            </a:p>
            <a:p>
              <a:pPr algn="ctr"/>
              <a:r>
                <a:rPr lang="vi-VN" b="1" dirty="0" smtClean="0">
                  <a:solidFill>
                    <a:srgbClr val="002060"/>
                  </a:solidFill>
                </a:rPr>
                <a:t>bàn tay kia và ngược lại 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225831" y="535756"/>
            <a:ext cx="3249609" cy="2853872"/>
            <a:chOff x="8225831" y="535756"/>
            <a:chExt cx="3249609" cy="285387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916" t="14409" r="4948" b="57944"/>
            <a:stretch/>
          </p:blipFill>
          <p:spPr>
            <a:xfrm>
              <a:off x="8847336" y="535756"/>
              <a:ext cx="2006600" cy="193493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225831" y="2466298"/>
              <a:ext cx="324960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 dirty="0" smtClean="0">
                  <a:solidFill>
                    <a:srgbClr val="002060"/>
                  </a:solidFill>
                </a:rPr>
                <a:t>Bước 3: Chà 2 lòng </a:t>
              </a:r>
            </a:p>
            <a:p>
              <a:pPr algn="ctr"/>
              <a:r>
                <a:rPr lang="vi-VN" b="1" dirty="0" smtClean="0">
                  <a:solidFill>
                    <a:srgbClr val="002060"/>
                  </a:solidFill>
                </a:rPr>
                <a:t>bàn tay vào nhau, miết </a:t>
              </a:r>
            </a:p>
            <a:p>
              <a:pPr algn="ctr"/>
              <a:r>
                <a:rPr lang="vi-VN" b="1" dirty="0">
                  <a:solidFill>
                    <a:srgbClr val="002060"/>
                  </a:solidFill>
                </a:rPr>
                <a:t>m</a:t>
              </a:r>
              <a:r>
                <a:rPr lang="vi-VN" b="1" dirty="0" smtClean="0">
                  <a:solidFill>
                    <a:srgbClr val="002060"/>
                  </a:solidFill>
                </a:rPr>
                <a:t>ạnh các kẽ trong ngón tay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42967" y="3632200"/>
            <a:ext cx="3121367" cy="2858266"/>
            <a:chOff x="542967" y="3632200"/>
            <a:chExt cx="3121367" cy="285826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15" t="51042" r="69271" b="20833"/>
            <a:stretch/>
          </p:blipFill>
          <p:spPr>
            <a:xfrm>
              <a:off x="1100336" y="3632200"/>
              <a:ext cx="2006600" cy="1934936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42967" y="5567136"/>
              <a:ext cx="312136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 dirty="0" smtClean="0">
                  <a:solidFill>
                    <a:srgbClr val="002060"/>
                  </a:solidFill>
                </a:rPr>
                <a:t>Bước 4: Chà mặt ngoài</a:t>
              </a:r>
            </a:p>
            <a:p>
              <a:pPr algn="ctr"/>
              <a:r>
                <a:rPr lang="vi-VN" b="1" dirty="0" smtClean="0">
                  <a:solidFill>
                    <a:srgbClr val="002060"/>
                  </a:solidFill>
                </a:rPr>
                <a:t> các ngón tay của bàn này </a:t>
              </a:r>
            </a:p>
            <a:p>
              <a:pPr algn="ctr"/>
              <a:r>
                <a:rPr lang="vi-VN" b="1" dirty="0" smtClean="0">
                  <a:solidFill>
                    <a:srgbClr val="002060"/>
                  </a:solidFill>
                </a:rPr>
                <a:t>vào lòng bàn tay kia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899734" y="3560536"/>
            <a:ext cx="3870483" cy="3206929"/>
            <a:chOff x="7899734" y="3560536"/>
            <a:chExt cx="3870483" cy="320692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1" t="50694" r="8854" b="20486"/>
            <a:stretch/>
          </p:blipFill>
          <p:spPr>
            <a:xfrm>
              <a:off x="8847336" y="3560536"/>
              <a:ext cx="2006600" cy="20066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899734" y="5567136"/>
              <a:ext cx="387048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 dirty="0" smtClean="0">
                  <a:solidFill>
                    <a:srgbClr val="002060"/>
                  </a:solidFill>
                </a:rPr>
                <a:t>Bước 6: Xoay các đầu ngón tay </a:t>
              </a:r>
            </a:p>
            <a:p>
              <a:pPr algn="ctr"/>
              <a:r>
                <a:rPr lang="vi-VN" b="1" dirty="0" smtClean="0">
                  <a:solidFill>
                    <a:srgbClr val="002060"/>
                  </a:solidFill>
                </a:rPr>
                <a:t>của bàn tay này vào lòng </a:t>
              </a:r>
            </a:p>
            <a:p>
              <a:pPr algn="ctr"/>
              <a:r>
                <a:rPr lang="vi-VN" b="1" dirty="0" smtClean="0">
                  <a:solidFill>
                    <a:srgbClr val="002060"/>
                  </a:solidFill>
                </a:rPr>
                <a:t>bàn tay kia và ngược lại</a:t>
              </a:r>
            </a:p>
            <a:p>
              <a:pPr algn="ctr"/>
              <a:r>
                <a:rPr lang="vi-VN" b="1" dirty="0" smtClean="0">
                  <a:solidFill>
                    <a:srgbClr val="002060"/>
                  </a:solidFill>
                </a:rPr>
                <a:t>Xả nước từ cổ tay và lau khô tay. 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600921" y="3632200"/>
            <a:ext cx="3057247" cy="2858266"/>
            <a:chOff x="4600921" y="3632200"/>
            <a:chExt cx="3057247" cy="285826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23" t="50347" r="39062" b="20486"/>
            <a:stretch/>
          </p:blipFill>
          <p:spPr>
            <a:xfrm>
              <a:off x="4923036" y="3632200"/>
              <a:ext cx="2057400" cy="193493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600921" y="5567136"/>
              <a:ext cx="30572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 dirty="0" smtClean="0">
                  <a:solidFill>
                    <a:srgbClr val="002060"/>
                  </a:solidFill>
                </a:rPr>
                <a:t>Bước 5: Dùng bàn tay </a:t>
              </a:r>
            </a:p>
            <a:p>
              <a:pPr algn="ctr"/>
              <a:r>
                <a:rPr lang="vi-VN" b="1" dirty="0" smtClean="0">
                  <a:solidFill>
                    <a:srgbClr val="002060"/>
                  </a:solidFill>
                </a:rPr>
                <a:t>này xoay ngón cái bàn tay</a:t>
              </a:r>
            </a:p>
            <a:p>
              <a:pPr algn="ctr"/>
              <a:r>
                <a:rPr lang="vi-VN" b="1" dirty="0" smtClean="0">
                  <a:solidFill>
                    <a:srgbClr val="002060"/>
                  </a:solidFill>
                </a:rPr>
                <a:t>kia và ngược lại 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5" name="Audio 2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8591140"/>
      </p:ext>
    </p:extLst>
  </p:cSld>
  <p:clrMapOvr>
    <a:masterClrMapping/>
  </p:clrMapOvr>
  <p:transition spd="slow" advTm="95516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01395" y="235132"/>
            <a:ext cx="5182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 smtClean="0">
                <a:solidFill>
                  <a:srgbClr val="4610DE"/>
                </a:solidFill>
              </a:rPr>
              <a:t>Các con cần rửa tay</a:t>
            </a:r>
            <a:r>
              <a:rPr lang="en-US" sz="2800" b="1" dirty="0" smtClean="0">
                <a:solidFill>
                  <a:srgbClr val="4610DE"/>
                </a:solidFill>
              </a:rPr>
              <a:t> </a:t>
            </a:r>
            <a:r>
              <a:rPr lang="vi-VN" sz="2800" b="1" dirty="0" smtClean="0">
                <a:solidFill>
                  <a:srgbClr val="4610DE"/>
                </a:solidFill>
              </a:rPr>
              <a:t>khi nào?</a:t>
            </a:r>
            <a:endParaRPr lang="en-US" sz="2800" b="1" dirty="0">
              <a:solidFill>
                <a:srgbClr val="4610D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" t="19783" r="66631" b="60714"/>
          <a:stretch/>
        </p:blipFill>
        <p:spPr>
          <a:xfrm>
            <a:off x="470262" y="960380"/>
            <a:ext cx="3206708" cy="2571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01" t="19783" r="5778" b="60233"/>
          <a:stretch/>
        </p:blipFill>
        <p:spPr>
          <a:xfrm>
            <a:off x="4538382" y="960380"/>
            <a:ext cx="2881557" cy="2571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2289" t="40501" r="66319" b="40261"/>
          <a:stretch/>
        </p:blipFill>
        <p:spPr>
          <a:xfrm>
            <a:off x="8534521" y="960380"/>
            <a:ext cx="3503959" cy="2571713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666206" y="5434149"/>
            <a:ext cx="1005840" cy="757645"/>
          </a:xfrm>
          <a:custGeom>
            <a:avLst/>
            <a:gdLst>
              <a:gd name="connsiteX0" fmla="*/ 65314 w 1005840"/>
              <a:gd name="connsiteY0" fmla="*/ 52251 h 757645"/>
              <a:gd name="connsiteX1" fmla="*/ 261257 w 1005840"/>
              <a:gd name="connsiteY1" fmla="*/ 26125 h 757645"/>
              <a:gd name="connsiteX2" fmla="*/ 313508 w 1005840"/>
              <a:gd name="connsiteY2" fmla="*/ 13062 h 757645"/>
              <a:gd name="connsiteX3" fmla="*/ 470263 w 1005840"/>
              <a:gd name="connsiteY3" fmla="*/ 0 h 757645"/>
              <a:gd name="connsiteX4" fmla="*/ 757645 w 1005840"/>
              <a:gd name="connsiteY4" fmla="*/ 13062 h 757645"/>
              <a:gd name="connsiteX5" fmla="*/ 979714 w 1005840"/>
              <a:gd name="connsiteY5" fmla="*/ 26125 h 757645"/>
              <a:gd name="connsiteX6" fmla="*/ 1005840 w 1005840"/>
              <a:gd name="connsiteY6" fmla="*/ 65314 h 757645"/>
              <a:gd name="connsiteX7" fmla="*/ 992777 w 1005840"/>
              <a:gd name="connsiteY7" fmla="*/ 143691 h 757645"/>
              <a:gd name="connsiteX8" fmla="*/ 914400 w 1005840"/>
              <a:gd name="connsiteY8" fmla="*/ 195942 h 757645"/>
              <a:gd name="connsiteX9" fmla="*/ 875211 w 1005840"/>
              <a:gd name="connsiteY9" fmla="*/ 222068 h 757645"/>
              <a:gd name="connsiteX10" fmla="*/ 836023 w 1005840"/>
              <a:gd name="connsiteY10" fmla="*/ 248194 h 757645"/>
              <a:gd name="connsiteX11" fmla="*/ 796834 w 1005840"/>
              <a:gd name="connsiteY11" fmla="*/ 261257 h 757645"/>
              <a:gd name="connsiteX12" fmla="*/ 731520 w 1005840"/>
              <a:gd name="connsiteY12" fmla="*/ 274320 h 757645"/>
              <a:gd name="connsiteX13" fmla="*/ 653143 w 1005840"/>
              <a:gd name="connsiteY13" fmla="*/ 300445 h 757645"/>
              <a:gd name="connsiteX14" fmla="*/ 627017 w 1005840"/>
              <a:gd name="connsiteY14" fmla="*/ 339634 h 757645"/>
              <a:gd name="connsiteX15" fmla="*/ 705394 w 1005840"/>
              <a:gd name="connsiteY15" fmla="*/ 365760 h 757645"/>
              <a:gd name="connsiteX16" fmla="*/ 744583 w 1005840"/>
              <a:gd name="connsiteY16" fmla="*/ 561702 h 757645"/>
              <a:gd name="connsiteX17" fmla="*/ 757645 w 1005840"/>
              <a:gd name="connsiteY17" fmla="*/ 600891 h 757645"/>
              <a:gd name="connsiteX18" fmla="*/ 770708 w 1005840"/>
              <a:gd name="connsiteY18" fmla="*/ 640080 h 757645"/>
              <a:gd name="connsiteX19" fmla="*/ 731520 w 1005840"/>
              <a:gd name="connsiteY19" fmla="*/ 666205 h 757645"/>
              <a:gd name="connsiteX20" fmla="*/ 653143 w 1005840"/>
              <a:gd name="connsiteY20" fmla="*/ 692331 h 757645"/>
              <a:gd name="connsiteX21" fmla="*/ 561703 w 1005840"/>
              <a:gd name="connsiteY21" fmla="*/ 731520 h 757645"/>
              <a:gd name="connsiteX22" fmla="*/ 483325 w 1005840"/>
              <a:gd name="connsiteY22" fmla="*/ 757645 h 757645"/>
              <a:gd name="connsiteX23" fmla="*/ 300445 w 1005840"/>
              <a:gd name="connsiteY23" fmla="*/ 744582 h 757645"/>
              <a:gd name="connsiteX24" fmla="*/ 274320 w 1005840"/>
              <a:gd name="connsiteY24" fmla="*/ 705394 h 757645"/>
              <a:gd name="connsiteX25" fmla="*/ 91440 w 1005840"/>
              <a:gd name="connsiteY25" fmla="*/ 692331 h 757645"/>
              <a:gd name="connsiteX26" fmla="*/ 39188 w 1005840"/>
              <a:gd name="connsiteY26" fmla="*/ 640080 h 757645"/>
              <a:gd name="connsiteX27" fmla="*/ 65314 w 1005840"/>
              <a:gd name="connsiteY27" fmla="*/ 561702 h 757645"/>
              <a:gd name="connsiteX28" fmla="*/ 26125 w 1005840"/>
              <a:gd name="connsiteY28" fmla="*/ 313508 h 757645"/>
              <a:gd name="connsiteX29" fmla="*/ 0 w 1005840"/>
              <a:gd name="connsiteY29" fmla="*/ 235131 h 757645"/>
              <a:gd name="connsiteX30" fmla="*/ 13063 w 1005840"/>
              <a:gd name="connsiteY30" fmla="*/ 91440 h 757645"/>
              <a:gd name="connsiteX31" fmla="*/ 26125 w 1005840"/>
              <a:gd name="connsiteY31" fmla="*/ 52251 h 757645"/>
              <a:gd name="connsiteX32" fmla="*/ 117565 w 1005840"/>
              <a:gd name="connsiteY32" fmla="*/ 52251 h 757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005840" h="757645">
                <a:moveTo>
                  <a:pt x="65314" y="52251"/>
                </a:moveTo>
                <a:cubicBezTo>
                  <a:pt x="231652" y="18983"/>
                  <a:pt x="-6004" y="64306"/>
                  <a:pt x="261257" y="26125"/>
                </a:cubicBezTo>
                <a:cubicBezTo>
                  <a:pt x="279030" y="23586"/>
                  <a:pt x="295694" y="15289"/>
                  <a:pt x="313508" y="13062"/>
                </a:cubicBezTo>
                <a:cubicBezTo>
                  <a:pt x="365536" y="6559"/>
                  <a:pt x="418011" y="4354"/>
                  <a:pt x="470263" y="0"/>
                </a:cubicBezTo>
                <a:lnTo>
                  <a:pt x="757645" y="13062"/>
                </a:lnTo>
                <a:cubicBezTo>
                  <a:pt x="831699" y="16860"/>
                  <a:pt x="907154" y="10849"/>
                  <a:pt x="979714" y="26125"/>
                </a:cubicBezTo>
                <a:cubicBezTo>
                  <a:pt x="995077" y="29359"/>
                  <a:pt x="997131" y="52251"/>
                  <a:pt x="1005840" y="65314"/>
                </a:cubicBezTo>
                <a:cubicBezTo>
                  <a:pt x="1001486" y="91440"/>
                  <a:pt x="1007966" y="121993"/>
                  <a:pt x="992777" y="143691"/>
                </a:cubicBezTo>
                <a:cubicBezTo>
                  <a:pt x="974771" y="169414"/>
                  <a:pt x="940526" y="178525"/>
                  <a:pt x="914400" y="195942"/>
                </a:cubicBezTo>
                <a:lnTo>
                  <a:pt x="875211" y="222068"/>
                </a:lnTo>
                <a:cubicBezTo>
                  <a:pt x="862148" y="230777"/>
                  <a:pt x="850917" y="243229"/>
                  <a:pt x="836023" y="248194"/>
                </a:cubicBezTo>
                <a:cubicBezTo>
                  <a:pt x="822960" y="252548"/>
                  <a:pt x="810192" y="257917"/>
                  <a:pt x="796834" y="261257"/>
                </a:cubicBezTo>
                <a:cubicBezTo>
                  <a:pt x="775294" y="266642"/>
                  <a:pt x="752940" y="268478"/>
                  <a:pt x="731520" y="274320"/>
                </a:cubicBezTo>
                <a:cubicBezTo>
                  <a:pt x="704952" y="281566"/>
                  <a:pt x="653143" y="300445"/>
                  <a:pt x="653143" y="300445"/>
                </a:cubicBezTo>
                <a:cubicBezTo>
                  <a:pt x="644434" y="313508"/>
                  <a:pt x="617210" y="327374"/>
                  <a:pt x="627017" y="339634"/>
                </a:cubicBezTo>
                <a:cubicBezTo>
                  <a:pt x="644220" y="361138"/>
                  <a:pt x="705394" y="365760"/>
                  <a:pt x="705394" y="365760"/>
                </a:cubicBezTo>
                <a:cubicBezTo>
                  <a:pt x="721499" y="510703"/>
                  <a:pt x="705988" y="445914"/>
                  <a:pt x="744583" y="561702"/>
                </a:cubicBezTo>
                <a:lnTo>
                  <a:pt x="757645" y="600891"/>
                </a:lnTo>
                <a:lnTo>
                  <a:pt x="770708" y="640080"/>
                </a:lnTo>
                <a:cubicBezTo>
                  <a:pt x="757645" y="648788"/>
                  <a:pt x="745866" y="659829"/>
                  <a:pt x="731520" y="666205"/>
                </a:cubicBezTo>
                <a:cubicBezTo>
                  <a:pt x="706355" y="677390"/>
                  <a:pt x="676057" y="677055"/>
                  <a:pt x="653143" y="692331"/>
                </a:cubicBezTo>
                <a:cubicBezTo>
                  <a:pt x="590971" y="733779"/>
                  <a:pt x="638385" y="708516"/>
                  <a:pt x="561703" y="731520"/>
                </a:cubicBezTo>
                <a:cubicBezTo>
                  <a:pt x="535325" y="739433"/>
                  <a:pt x="483325" y="757645"/>
                  <a:pt x="483325" y="757645"/>
                </a:cubicBezTo>
                <a:cubicBezTo>
                  <a:pt x="422365" y="753291"/>
                  <a:pt x="359736" y="759405"/>
                  <a:pt x="300445" y="744582"/>
                </a:cubicBezTo>
                <a:cubicBezTo>
                  <a:pt x="285214" y="740774"/>
                  <a:pt x="289551" y="709202"/>
                  <a:pt x="274320" y="705394"/>
                </a:cubicBezTo>
                <a:cubicBezTo>
                  <a:pt x="215029" y="690571"/>
                  <a:pt x="152400" y="696685"/>
                  <a:pt x="91440" y="692331"/>
                </a:cubicBezTo>
                <a:cubicBezTo>
                  <a:pt x="61583" y="682379"/>
                  <a:pt x="34212" y="684866"/>
                  <a:pt x="39188" y="640080"/>
                </a:cubicBezTo>
                <a:cubicBezTo>
                  <a:pt x="42229" y="612709"/>
                  <a:pt x="65314" y="561702"/>
                  <a:pt x="65314" y="561702"/>
                </a:cubicBezTo>
                <a:cubicBezTo>
                  <a:pt x="55327" y="451845"/>
                  <a:pt x="59192" y="412712"/>
                  <a:pt x="26125" y="313508"/>
                </a:cubicBezTo>
                <a:lnTo>
                  <a:pt x="0" y="235131"/>
                </a:lnTo>
                <a:cubicBezTo>
                  <a:pt x="4354" y="187234"/>
                  <a:pt x="6262" y="139051"/>
                  <a:pt x="13063" y="91440"/>
                </a:cubicBezTo>
                <a:cubicBezTo>
                  <a:pt x="15010" y="77809"/>
                  <a:pt x="13232" y="57086"/>
                  <a:pt x="26125" y="52251"/>
                </a:cubicBezTo>
                <a:cubicBezTo>
                  <a:pt x="54664" y="41549"/>
                  <a:pt x="87085" y="52251"/>
                  <a:pt x="117565" y="52251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470262" y="4012103"/>
            <a:ext cx="3211652" cy="2423891"/>
            <a:chOff x="470262" y="4012103"/>
            <a:chExt cx="3211652" cy="242389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/>
            <a:srcRect l="68527" t="40501" r="945" b="40261"/>
            <a:stretch/>
          </p:blipFill>
          <p:spPr>
            <a:xfrm>
              <a:off x="470262" y="4012103"/>
              <a:ext cx="3211652" cy="2423891"/>
            </a:xfrm>
            <a:prstGeom prst="rect">
              <a:avLst/>
            </a:prstGeom>
          </p:spPr>
        </p:pic>
        <p:sp>
          <p:nvSpPr>
            <p:cNvPr id="13" name="Freeform 12"/>
            <p:cNvSpPr/>
            <p:nvPr/>
          </p:nvSpPr>
          <p:spPr>
            <a:xfrm>
              <a:off x="838595" y="5074024"/>
              <a:ext cx="1436666" cy="1208953"/>
            </a:xfrm>
            <a:custGeom>
              <a:avLst/>
              <a:gdLst>
                <a:gd name="connsiteX0" fmla="*/ 17930 w 968189"/>
                <a:gd name="connsiteY0" fmla="*/ 0 h 663388"/>
                <a:gd name="connsiteX1" fmla="*/ 968189 w 968189"/>
                <a:gd name="connsiteY1" fmla="*/ 53788 h 663388"/>
                <a:gd name="connsiteX2" fmla="*/ 681318 w 968189"/>
                <a:gd name="connsiteY2" fmla="*/ 161365 h 663388"/>
                <a:gd name="connsiteX3" fmla="*/ 645459 w 968189"/>
                <a:gd name="connsiteY3" fmla="*/ 340659 h 663388"/>
                <a:gd name="connsiteX4" fmla="*/ 573742 w 968189"/>
                <a:gd name="connsiteY4" fmla="*/ 663388 h 663388"/>
                <a:gd name="connsiteX5" fmla="*/ 143436 w 968189"/>
                <a:gd name="connsiteY5" fmla="*/ 627529 h 663388"/>
                <a:gd name="connsiteX6" fmla="*/ 0 w 968189"/>
                <a:gd name="connsiteY6" fmla="*/ 268941 h 663388"/>
                <a:gd name="connsiteX7" fmla="*/ 17930 w 968189"/>
                <a:gd name="connsiteY7" fmla="*/ 0 h 663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8189" h="663388">
                  <a:moveTo>
                    <a:pt x="17930" y="0"/>
                  </a:moveTo>
                  <a:lnTo>
                    <a:pt x="968189" y="53788"/>
                  </a:lnTo>
                  <a:lnTo>
                    <a:pt x="681318" y="161365"/>
                  </a:lnTo>
                  <a:lnTo>
                    <a:pt x="645459" y="340659"/>
                  </a:lnTo>
                  <a:lnTo>
                    <a:pt x="573742" y="663388"/>
                  </a:lnTo>
                  <a:lnTo>
                    <a:pt x="143436" y="627529"/>
                  </a:lnTo>
                  <a:lnTo>
                    <a:pt x="0" y="268941"/>
                  </a:lnTo>
                  <a:lnTo>
                    <a:pt x="17930" y="0"/>
                  </a:lnTo>
                  <a:close/>
                </a:path>
              </a:pathLst>
            </a:custGeom>
            <a:solidFill>
              <a:srgbClr val="FFE07D"/>
            </a:solidFill>
            <a:ln>
              <a:solidFill>
                <a:srgbClr val="FFE0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67788" t="60810" r="1702" b="19716"/>
          <a:stretch/>
        </p:blipFill>
        <p:spPr>
          <a:xfrm>
            <a:off x="4285129" y="4012103"/>
            <a:ext cx="3171001" cy="24238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67392" t="80614" r="2566" b="242"/>
          <a:stretch/>
        </p:blipFill>
        <p:spPr>
          <a:xfrm>
            <a:off x="8839315" y="4016188"/>
            <a:ext cx="3170782" cy="2419806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9863400"/>
      </p:ext>
    </p:extLst>
  </p:cSld>
  <p:clrMapOvr>
    <a:masterClrMapping/>
  </p:clrMapOvr>
  <p:transition spd="slow" advTm="4086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52" y="0"/>
            <a:ext cx="968828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6205" y="3555368"/>
            <a:ext cx="71287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4610DE"/>
                </a:solidFill>
              </a:rPr>
              <a:t>Lát</a:t>
            </a:r>
            <a:r>
              <a:rPr lang="en-US" sz="2400" b="1" dirty="0" smtClean="0">
                <a:solidFill>
                  <a:srgbClr val="4610DE"/>
                </a:solidFill>
              </a:rPr>
              <a:t> </a:t>
            </a:r>
            <a:r>
              <a:rPr lang="en-US" sz="2400" b="1" dirty="0" err="1" smtClean="0">
                <a:solidFill>
                  <a:srgbClr val="4610DE"/>
                </a:solidFill>
              </a:rPr>
              <a:t>nữa</a:t>
            </a:r>
            <a:r>
              <a:rPr lang="en-US" sz="2400" b="1" dirty="0" smtClean="0">
                <a:solidFill>
                  <a:srgbClr val="4610DE"/>
                </a:solidFill>
              </a:rPr>
              <a:t> </a:t>
            </a:r>
            <a:r>
              <a:rPr lang="en-US" sz="2400" b="1" dirty="0" err="1" smtClean="0">
                <a:solidFill>
                  <a:srgbClr val="4610DE"/>
                </a:solidFill>
              </a:rPr>
              <a:t>học</a:t>
            </a:r>
            <a:r>
              <a:rPr lang="en-US" sz="2400" b="1" dirty="0" smtClean="0">
                <a:solidFill>
                  <a:srgbClr val="4610DE"/>
                </a:solidFill>
              </a:rPr>
              <a:t> </a:t>
            </a:r>
            <a:r>
              <a:rPr lang="en-US" sz="2400" b="1" dirty="0" err="1" smtClean="0">
                <a:solidFill>
                  <a:srgbClr val="4610DE"/>
                </a:solidFill>
              </a:rPr>
              <a:t>bài</a:t>
            </a:r>
            <a:r>
              <a:rPr lang="en-US" sz="2400" b="1" dirty="0" smtClean="0">
                <a:solidFill>
                  <a:srgbClr val="4610DE"/>
                </a:solidFill>
              </a:rPr>
              <a:t> </a:t>
            </a:r>
            <a:r>
              <a:rPr lang="en-US" sz="2400" b="1" dirty="0" err="1" smtClean="0">
                <a:solidFill>
                  <a:srgbClr val="4610DE"/>
                </a:solidFill>
              </a:rPr>
              <a:t>xong</a:t>
            </a:r>
            <a:r>
              <a:rPr lang="en-US" sz="2400" b="1" dirty="0" smtClean="0">
                <a:solidFill>
                  <a:srgbClr val="4610DE"/>
                </a:solidFill>
              </a:rPr>
              <a:t>, </a:t>
            </a:r>
            <a:r>
              <a:rPr lang="en-US" sz="2400" b="1" dirty="0" err="1" smtClean="0">
                <a:solidFill>
                  <a:srgbClr val="4610DE"/>
                </a:solidFill>
              </a:rPr>
              <a:t>các</a:t>
            </a:r>
            <a:r>
              <a:rPr lang="en-US" sz="2400" b="1" dirty="0" smtClean="0">
                <a:solidFill>
                  <a:srgbClr val="4610DE"/>
                </a:solidFill>
              </a:rPr>
              <a:t> con </a:t>
            </a:r>
            <a:r>
              <a:rPr lang="en-US" sz="2400" b="1" dirty="0" err="1" smtClean="0">
                <a:solidFill>
                  <a:srgbClr val="4610DE"/>
                </a:solidFill>
              </a:rPr>
              <a:t>hãy</a:t>
            </a:r>
            <a:r>
              <a:rPr lang="en-US" sz="2400" b="1" dirty="0" smtClean="0">
                <a:solidFill>
                  <a:srgbClr val="4610DE"/>
                </a:solidFill>
              </a:rPr>
              <a:t> </a:t>
            </a:r>
            <a:r>
              <a:rPr lang="en-US" sz="2400" b="1" dirty="0" err="1" smtClean="0">
                <a:solidFill>
                  <a:srgbClr val="4610DE"/>
                </a:solidFill>
              </a:rPr>
              <a:t>thực</a:t>
            </a:r>
            <a:r>
              <a:rPr lang="en-US" sz="2400" b="1" dirty="0" smtClean="0">
                <a:solidFill>
                  <a:srgbClr val="4610DE"/>
                </a:solidFill>
              </a:rPr>
              <a:t> </a:t>
            </a:r>
            <a:r>
              <a:rPr lang="en-US" sz="2400" b="1" dirty="0" err="1" smtClean="0">
                <a:solidFill>
                  <a:srgbClr val="4610DE"/>
                </a:solidFill>
              </a:rPr>
              <a:t>hành</a:t>
            </a:r>
            <a:r>
              <a:rPr lang="en-US" sz="2400" b="1" dirty="0" smtClean="0">
                <a:solidFill>
                  <a:srgbClr val="4610DE"/>
                </a:solidFill>
              </a:rPr>
              <a:t> </a:t>
            </a:r>
            <a:r>
              <a:rPr lang="en-US" sz="2400" b="1" dirty="0" err="1" smtClean="0">
                <a:solidFill>
                  <a:srgbClr val="4610DE"/>
                </a:solidFill>
              </a:rPr>
              <a:t>lại</a:t>
            </a:r>
            <a:endParaRPr lang="en-US" sz="2400" b="1" dirty="0" smtClean="0">
              <a:solidFill>
                <a:srgbClr val="4610DE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4610DE"/>
                </a:solidFill>
              </a:rPr>
              <a:t>6 </a:t>
            </a:r>
            <a:r>
              <a:rPr lang="en-US" sz="2400" b="1" dirty="0" err="1" smtClean="0">
                <a:solidFill>
                  <a:srgbClr val="4610DE"/>
                </a:solidFill>
              </a:rPr>
              <a:t>bước</a:t>
            </a:r>
            <a:r>
              <a:rPr lang="en-US" sz="2400" b="1" dirty="0" smtClean="0">
                <a:solidFill>
                  <a:srgbClr val="4610DE"/>
                </a:solidFill>
              </a:rPr>
              <a:t> </a:t>
            </a:r>
            <a:r>
              <a:rPr lang="en-US" sz="2400" b="1" dirty="0" err="1" smtClean="0">
                <a:solidFill>
                  <a:srgbClr val="4610DE"/>
                </a:solidFill>
              </a:rPr>
              <a:t>rửa</a:t>
            </a:r>
            <a:r>
              <a:rPr lang="en-US" sz="2400" b="1" dirty="0" smtClean="0">
                <a:solidFill>
                  <a:srgbClr val="4610DE"/>
                </a:solidFill>
              </a:rPr>
              <a:t> </a:t>
            </a:r>
            <a:r>
              <a:rPr lang="en-US" sz="2400" b="1" dirty="0" err="1" smtClean="0">
                <a:solidFill>
                  <a:srgbClr val="4610DE"/>
                </a:solidFill>
              </a:rPr>
              <a:t>tay</a:t>
            </a:r>
            <a:r>
              <a:rPr lang="en-US" sz="2400" b="1" dirty="0" smtClean="0">
                <a:solidFill>
                  <a:srgbClr val="4610DE"/>
                </a:solidFill>
              </a:rPr>
              <a:t> </a:t>
            </a:r>
            <a:r>
              <a:rPr lang="en-US" sz="2400" b="1" dirty="0" err="1" smtClean="0">
                <a:solidFill>
                  <a:srgbClr val="4610DE"/>
                </a:solidFill>
              </a:rPr>
              <a:t>mà</a:t>
            </a:r>
            <a:r>
              <a:rPr lang="en-US" sz="2400" b="1" dirty="0" smtClean="0">
                <a:solidFill>
                  <a:srgbClr val="4610DE"/>
                </a:solidFill>
              </a:rPr>
              <a:t> </a:t>
            </a:r>
            <a:r>
              <a:rPr lang="en-US" sz="2400" b="1" dirty="0" err="1" smtClean="0">
                <a:solidFill>
                  <a:srgbClr val="4610DE"/>
                </a:solidFill>
              </a:rPr>
              <a:t>cô</a:t>
            </a:r>
            <a:r>
              <a:rPr lang="en-US" sz="2400" b="1" dirty="0" smtClean="0">
                <a:solidFill>
                  <a:srgbClr val="4610DE"/>
                </a:solidFill>
              </a:rPr>
              <a:t> </a:t>
            </a:r>
            <a:r>
              <a:rPr lang="en-US" sz="2400" b="1" dirty="0" err="1" smtClean="0">
                <a:solidFill>
                  <a:srgbClr val="4610DE"/>
                </a:solidFill>
              </a:rPr>
              <a:t>vừa</a:t>
            </a:r>
            <a:r>
              <a:rPr lang="en-US" sz="2400" b="1" dirty="0" smtClean="0">
                <a:solidFill>
                  <a:srgbClr val="4610DE"/>
                </a:solidFill>
              </a:rPr>
              <a:t> chia </a:t>
            </a:r>
            <a:r>
              <a:rPr lang="en-US" sz="2400" b="1" dirty="0" err="1" smtClean="0">
                <a:solidFill>
                  <a:srgbClr val="4610DE"/>
                </a:solidFill>
              </a:rPr>
              <a:t>sẻ</a:t>
            </a:r>
            <a:r>
              <a:rPr lang="en-US" sz="2400" b="1" dirty="0" smtClean="0">
                <a:solidFill>
                  <a:srgbClr val="4610DE"/>
                </a:solidFill>
              </a:rPr>
              <a:t> </a:t>
            </a:r>
            <a:r>
              <a:rPr lang="en-US" sz="2400" b="1" dirty="0" err="1" smtClean="0">
                <a:solidFill>
                  <a:srgbClr val="4610DE"/>
                </a:solidFill>
              </a:rPr>
              <a:t>với</a:t>
            </a:r>
            <a:r>
              <a:rPr lang="en-US" sz="2400" b="1" dirty="0" smtClean="0">
                <a:solidFill>
                  <a:srgbClr val="4610DE"/>
                </a:solidFill>
              </a:rPr>
              <a:t> </a:t>
            </a:r>
            <a:r>
              <a:rPr lang="en-US" sz="2400" b="1" dirty="0" err="1" smtClean="0">
                <a:solidFill>
                  <a:srgbClr val="4610DE"/>
                </a:solidFill>
              </a:rPr>
              <a:t>chúng</a:t>
            </a:r>
            <a:r>
              <a:rPr lang="en-US" sz="2400" b="1" dirty="0" smtClean="0">
                <a:solidFill>
                  <a:srgbClr val="4610DE"/>
                </a:solidFill>
              </a:rPr>
              <a:t> </a:t>
            </a:r>
            <a:r>
              <a:rPr lang="en-US" sz="2400" b="1" dirty="0" err="1" smtClean="0">
                <a:solidFill>
                  <a:srgbClr val="4610DE"/>
                </a:solidFill>
              </a:rPr>
              <a:t>mình</a:t>
            </a:r>
            <a:r>
              <a:rPr lang="en-US" sz="2400" b="1" dirty="0" smtClean="0">
                <a:solidFill>
                  <a:srgbClr val="4610DE"/>
                </a:solidFill>
              </a:rPr>
              <a:t> </a:t>
            </a:r>
            <a:r>
              <a:rPr lang="en-US" sz="2400" b="1" dirty="0" err="1" smtClean="0">
                <a:solidFill>
                  <a:srgbClr val="4610DE"/>
                </a:solidFill>
              </a:rPr>
              <a:t>nhé</a:t>
            </a:r>
            <a:r>
              <a:rPr lang="en-US" sz="2400" b="1" dirty="0" smtClean="0">
                <a:solidFill>
                  <a:srgbClr val="4610DE"/>
                </a:solidFill>
              </a:rPr>
              <a:t>!</a:t>
            </a:r>
            <a:endParaRPr lang="en-US" sz="2400" b="1" dirty="0">
              <a:solidFill>
                <a:srgbClr val="4610DE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1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503">
        <p:split orient="vert"/>
      </p:transition>
    </mc:Choice>
    <mc:Fallback xmlns="">
      <p:transition spd="slow" advTm="1350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933" y="130629"/>
            <a:ext cx="9718467" cy="63336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10402" y="1099403"/>
            <a:ext cx="46794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Chóng m×nh cïng ®ãn xem </a:t>
            </a:r>
          </a:p>
          <a:p>
            <a:pPr algn="ctr"/>
            <a:r>
              <a:rPr lang="vi-VN" sz="2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mét ®o¹n phim ho¹t h×nh nµo!</a:t>
            </a:r>
            <a:endParaRPr lang="en-US" sz="2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75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8027">
        <p15:prstTrans prst="curtains"/>
      </p:transition>
    </mc:Choice>
    <mc:Fallback xmlns="">
      <p:transition spd="slow" advTm="80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007" y="0"/>
            <a:ext cx="859398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74088" y="2466467"/>
            <a:ext cx="75344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 smtClean="0">
                <a:solidFill>
                  <a:srgbClr val="4610DE"/>
                </a:solidFill>
                <a:latin typeface=".VnAvant" panose="020B7200000000000000" pitchFamily="34" charset="0"/>
              </a:rPr>
              <a:t>C¸c con h·y cho c« biÕt b¹n TuÊn trong ®o¹n</a:t>
            </a:r>
          </a:p>
          <a:p>
            <a:r>
              <a:rPr lang="vi-VN" sz="2400" b="1" dirty="0" smtClean="0">
                <a:solidFill>
                  <a:srgbClr val="4610DE"/>
                </a:solidFill>
                <a:latin typeface=".VnAvant" panose="020B7200000000000000" pitchFamily="34" charset="0"/>
              </a:rPr>
              <a:t>video cã biÕt gi÷ g×n vÖ sinh c¬ thÓ m×nh kh«ng? </a:t>
            </a:r>
            <a:endParaRPr lang="en-US" sz="2400" b="1" dirty="0">
              <a:solidFill>
                <a:srgbClr val="4610DE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7909" y="2466467"/>
            <a:ext cx="54761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4610DE"/>
                </a:solidFill>
              </a:rPr>
              <a:t>Khi đến trường, đầu tóc và quần áo </a:t>
            </a:r>
          </a:p>
          <a:p>
            <a:pPr algn="ctr"/>
            <a:r>
              <a:rPr lang="vi-VN" sz="2400" b="1" dirty="0" smtClean="0">
                <a:solidFill>
                  <a:srgbClr val="4610DE"/>
                </a:solidFill>
              </a:rPr>
              <a:t>của bạn Tuấn như thế nào?</a:t>
            </a:r>
            <a:endParaRPr lang="en-US" sz="2400" b="1" dirty="0">
              <a:solidFill>
                <a:srgbClr val="4610D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7660" y="3297464"/>
            <a:ext cx="3916678" cy="30027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63224" y="6359224"/>
            <a:ext cx="7756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b="1" dirty="0" smtClean="0">
                <a:solidFill>
                  <a:srgbClr val="FF0000"/>
                </a:solidFill>
              </a:rPr>
              <a:t>Tuấn luôn để đầu tóc rối bù và mặc quần áo xộc xệch khi đến trường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224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283">
        <p:circle/>
      </p:transition>
    </mc:Choice>
    <mc:Fallback xmlns="">
      <p:transition spd="slow" advTm="3028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" grpId="1"/>
      <p:bldP spid="6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007" y="0"/>
            <a:ext cx="8593985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04208" y="2321259"/>
            <a:ext cx="55835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4610DE"/>
                </a:solidFill>
              </a:rPr>
              <a:t>Khi cô giáo kiểm tra vệ sinh cá nhân </a:t>
            </a:r>
          </a:p>
          <a:p>
            <a:pPr algn="ctr"/>
            <a:r>
              <a:rPr lang="vi-VN" sz="2400" b="1" dirty="0" smtClean="0">
                <a:solidFill>
                  <a:srgbClr val="4610DE"/>
                </a:solidFill>
              </a:rPr>
              <a:t>của cả lớp Tuấn đã làm gì?</a:t>
            </a:r>
            <a:endParaRPr lang="en-US" sz="2400" b="1" dirty="0">
              <a:solidFill>
                <a:srgbClr val="4610D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5927" y="3278875"/>
            <a:ext cx="3800142" cy="29055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59615" y="6321145"/>
            <a:ext cx="7614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b="1" dirty="0" smtClean="0">
                <a:solidFill>
                  <a:srgbClr val="FF0000"/>
                </a:solidFill>
              </a:rPr>
              <a:t>Tuấn luôn trốn ở cuối lớp vì sợ cô kiểm tra vệ sinh của mình.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5731856"/>
      </p:ext>
    </p:extLst>
  </p:cSld>
  <p:clrMapOvr>
    <a:masterClrMapping/>
  </p:clrMapOvr>
  <p:transition spd="med" advTm="2051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7.1|8.2|7.1|7|7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4.3|12.7|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4.7|8.8|8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3.4|6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3.4|3.9|11.5|9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3.9|3.6|4|3.9|11.2|1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3.5|3.2|4.9|3.3|7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8.5|7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9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6.2|1.2|3.3|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5.2|3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3.7|3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4|2.8|3.8|3|3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2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1302</TotalTime>
  <Words>852</Words>
  <Application>Microsoft Office PowerPoint</Application>
  <PresentationFormat>Widescreen</PresentationFormat>
  <Paragraphs>120</Paragraphs>
  <Slides>22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81</cp:revision>
  <dcterms:created xsi:type="dcterms:W3CDTF">2020-04-15T06:20:43Z</dcterms:created>
  <dcterms:modified xsi:type="dcterms:W3CDTF">2020-04-18T18:34:41Z</dcterms:modified>
</cp:coreProperties>
</file>