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1"/>
  </p:sldMasterIdLst>
  <p:notesMasterIdLst>
    <p:notesMasterId r:id="rId35"/>
  </p:notesMasterIdLst>
  <p:sldIdLst>
    <p:sldId id="256" r:id="rId2"/>
    <p:sldId id="283" r:id="rId3"/>
    <p:sldId id="259" r:id="rId4"/>
    <p:sldId id="296" r:id="rId5"/>
    <p:sldId id="284" r:id="rId6"/>
    <p:sldId id="285" r:id="rId7"/>
    <p:sldId id="302" r:id="rId8"/>
    <p:sldId id="258" r:id="rId9"/>
    <p:sldId id="303" r:id="rId10"/>
    <p:sldId id="304" r:id="rId11"/>
    <p:sldId id="260" r:id="rId12"/>
    <p:sldId id="261" r:id="rId13"/>
    <p:sldId id="262" r:id="rId14"/>
    <p:sldId id="263" r:id="rId15"/>
    <p:sldId id="305" r:id="rId16"/>
    <p:sldId id="266" r:id="rId17"/>
    <p:sldId id="268" r:id="rId18"/>
    <p:sldId id="265" r:id="rId19"/>
    <p:sldId id="306" r:id="rId20"/>
    <p:sldId id="298" r:id="rId21"/>
    <p:sldId id="257" r:id="rId22"/>
    <p:sldId id="279" r:id="rId23"/>
    <p:sldId id="286" r:id="rId24"/>
    <p:sldId id="301" r:id="rId25"/>
    <p:sldId id="264" r:id="rId26"/>
    <p:sldId id="267" r:id="rId27"/>
    <p:sldId id="290" r:id="rId28"/>
    <p:sldId id="299" r:id="rId29"/>
    <p:sldId id="276" r:id="rId30"/>
    <p:sldId id="292" r:id="rId31"/>
    <p:sldId id="300" r:id="rId32"/>
    <p:sldId id="271" r:id="rId33"/>
    <p:sldId id="295" r:id="rId34"/>
  </p:sldIdLst>
  <p:sldSz cx="9144000" cy="5143500" type="screen16x9"/>
  <p:notesSz cx="6858000" cy="9144000"/>
  <p:embeddedFontLst>
    <p:embeddedFont>
      <p:font typeface="微软雅黑" panose="020B0503020204020204" pitchFamily="34" charset="-122"/>
      <p:regular r:id="rId36"/>
      <p:bold r:id="rId37"/>
    </p:embeddedFont>
    <p:embeddedFont>
      <p:font typeface="宋体" panose="02010600030101010101" pitchFamily="2" charset="-122"/>
      <p:regular r:id="rId38"/>
    </p:embeddedFont>
    <p:embeddedFont>
      <p:font typeface="幼圆" panose="020B0604020202020204" charset="-122"/>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Impact" panose="020B0806030902050204" pitchFamily="34" charset="0"/>
      <p:regular r:id="rId46"/>
    </p:embeddedFont>
    <p:embeddedFont>
      <p:font typeface="Malgun Gothic" panose="020B0503020000020004" pitchFamily="34" charset="-127"/>
      <p:regular r:id="rId47"/>
      <p:bold r:id="rId48"/>
    </p:embeddedFont>
    <p:embeddedFont>
      <p:font typeface="PT Sans" panose="020B0503020203020204" pitchFamily="34" charset="0"/>
      <p:regular r:id="rId49"/>
      <p:bold r:id="rId50"/>
      <p:italic r:id="rId51"/>
      <p:boldItalic r:id="rId52"/>
    </p:embeddedFont>
    <p:embeddedFont>
      <p:font typeface="UTM Avo" panose="02040603050506020204" pitchFamily="18" charset="0"/>
      <p:regular r:id="rId53"/>
      <p:bold r:id="rId54"/>
      <p:italic r:id="rId55"/>
      <p:boldItalic r:id="rId56"/>
    </p:embeddedFont>
  </p:embeddedFontLst>
  <p:custDataLst>
    <p:tags r:id="rId57"/>
  </p:custDataLst>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B00"/>
    <a:srgbClr val="E2B700"/>
    <a:srgbClr val="6BD2D5"/>
    <a:srgbClr val="EC6063"/>
    <a:srgbClr val="3ABFA8"/>
    <a:srgbClr val="FFFFFF"/>
    <a:srgbClr val="DBF2AE"/>
    <a:srgbClr val="FBA41F"/>
    <a:srgbClr val="52C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5" d="100"/>
          <a:sy n="95" d="100"/>
        </p:scale>
        <p:origin x="666"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2">
                    <a:lumMod val="75000"/>
                  </a:schemeClr>
                </a:solidFill>
                <a:latin typeface="Times New Roman" panose="02020603050405020304" pitchFamily="18" charset="0"/>
                <a:ea typeface="+mn-ea"/>
                <a:cs typeface="Times New Roman" panose="02020603050405020304" pitchFamily="18" charset="0"/>
              </a:defRPr>
            </a:pPr>
            <a:r>
              <a:rPr lang="en-US" b="1">
                <a:solidFill>
                  <a:schemeClr val="accent2">
                    <a:lumMod val="75000"/>
                  </a:schemeClr>
                </a:solidFill>
                <a:latin typeface="Times New Roman" panose="02020603050405020304" pitchFamily="18" charset="0"/>
                <a:cs typeface="Times New Roman" panose="02020603050405020304" pitchFamily="18" charset="0"/>
              </a:rPr>
              <a:t>Biểu</a:t>
            </a:r>
            <a:r>
              <a:rPr lang="en-US" b="1" baseline="0">
                <a:solidFill>
                  <a:schemeClr val="accent2">
                    <a:lumMod val="75000"/>
                  </a:schemeClr>
                </a:solidFill>
                <a:latin typeface="Times New Roman" panose="02020603050405020304" pitchFamily="18" charset="0"/>
                <a:cs typeface="Times New Roman" panose="02020603050405020304" pitchFamily="18" charset="0"/>
              </a:rPr>
              <a:t> đồ khảo sát đầu năm học 2021 - 2022</a:t>
            </a:r>
            <a:endParaRPr lang="en-US" b="1">
              <a:solidFill>
                <a:schemeClr val="accent2">
                  <a:lumMod val="75000"/>
                </a:schemeClr>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accent2">
                  <a:lumMod val="7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7.4580216535433078E-2"/>
          <c:y val="0.13760949803149605"/>
          <c:w val="0.92125311679790023"/>
          <c:h val="0.68998203740157482"/>
        </c:manualLayout>
      </c:layout>
      <c:barChart>
        <c:barDir val="col"/>
        <c:grouping val="stacked"/>
        <c:varyColors val="0"/>
        <c:ser>
          <c:idx val="0"/>
          <c:order val="0"/>
          <c:tx>
            <c:strRef>
              <c:f>Sheet1!$B$1</c:f>
              <c:strCache>
                <c:ptCount val="1"/>
                <c:pt idx="0">
                  <c:v>Đạt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Trẻ có một số kĩ năng tự phục vụ bản thân</c:v>
                </c:pt>
                <c:pt idx="1">
                  <c:v>Trẻ biết yêu quý giữ gìn bản thân mình</c:v>
                </c:pt>
                <c:pt idx="2">
                  <c:v>Trẻ biết cách xử lý tình huống xảy ra </c:v>
                </c:pt>
                <c:pt idx="3">
                  <c:v>Trẻ phân biệt được hành động đúng- sai</c:v>
                </c:pt>
              </c:strCache>
            </c:strRef>
          </c:cat>
          <c:val>
            <c:numRef>
              <c:f>Sheet1!$B$2:$B$5</c:f>
              <c:numCache>
                <c:formatCode>General</c:formatCode>
                <c:ptCount val="4"/>
                <c:pt idx="0">
                  <c:v>60.6</c:v>
                </c:pt>
                <c:pt idx="1">
                  <c:v>63.6</c:v>
                </c:pt>
                <c:pt idx="2">
                  <c:v>57.6</c:v>
                </c:pt>
                <c:pt idx="3">
                  <c:v>66.7</c:v>
                </c:pt>
              </c:numCache>
            </c:numRef>
          </c:val>
          <c:extLst>
            <c:ext xmlns:c16="http://schemas.microsoft.com/office/drawing/2014/chart" uri="{C3380CC4-5D6E-409C-BE32-E72D297353CC}">
              <c16:uniqueId val="{00000000-DE7C-4210-8A95-06476E23ACC0}"/>
            </c:ext>
          </c:extLst>
        </c:ser>
        <c:ser>
          <c:idx val="1"/>
          <c:order val="1"/>
          <c:tx>
            <c:strRef>
              <c:f>Sheet1!$C$1</c:f>
              <c:strCache>
                <c:ptCount val="1"/>
                <c:pt idx="0">
                  <c:v>Chưa đạt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Trẻ có một số kĩ năng tự phục vụ bản thân</c:v>
                </c:pt>
                <c:pt idx="1">
                  <c:v>Trẻ biết yêu quý giữ gìn bản thân mình</c:v>
                </c:pt>
                <c:pt idx="2">
                  <c:v>Trẻ biết cách xử lý tình huống xảy ra </c:v>
                </c:pt>
                <c:pt idx="3">
                  <c:v>Trẻ phân biệt được hành động đúng- sai</c:v>
                </c:pt>
              </c:strCache>
            </c:strRef>
          </c:cat>
          <c:val>
            <c:numRef>
              <c:f>Sheet1!$C$2:$C$5</c:f>
              <c:numCache>
                <c:formatCode>General</c:formatCode>
                <c:ptCount val="4"/>
                <c:pt idx="0">
                  <c:v>39.4</c:v>
                </c:pt>
                <c:pt idx="1">
                  <c:v>36.4</c:v>
                </c:pt>
                <c:pt idx="2">
                  <c:v>42.4</c:v>
                </c:pt>
                <c:pt idx="3">
                  <c:v>33.299999999999997</c:v>
                </c:pt>
              </c:numCache>
            </c:numRef>
          </c:val>
          <c:extLst>
            <c:ext xmlns:c16="http://schemas.microsoft.com/office/drawing/2014/chart" uri="{C3380CC4-5D6E-409C-BE32-E72D297353CC}">
              <c16:uniqueId val="{00000001-DE7C-4210-8A95-06476E23ACC0}"/>
            </c:ext>
          </c:extLst>
        </c:ser>
        <c:dLbls>
          <c:dLblPos val="ctr"/>
          <c:showLegendKey val="0"/>
          <c:showVal val="1"/>
          <c:showCatName val="0"/>
          <c:showSerName val="0"/>
          <c:showPercent val="0"/>
          <c:showBubbleSize val="0"/>
        </c:dLbls>
        <c:gapWidth val="150"/>
        <c:overlap val="100"/>
        <c:axId val="2062122175"/>
        <c:axId val="2062113023"/>
      </c:barChart>
      <c:catAx>
        <c:axId val="2062122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200" b="1" i="0" u="none" strike="noStrike" kern="1200" baseline="0">
                <a:solidFill>
                  <a:srgbClr val="FF0000"/>
                </a:solidFill>
                <a:highlight>
                  <a:srgbClr val="FCCB00"/>
                </a:highlight>
                <a:latin typeface="Times New Roman" panose="02020603050405020304" pitchFamily="18" charset="0"/>
                <a:ea typeface="+mn-ea"/>
                <a:cs typeface="Times New Roman" panose="02020603050405020304" pitchFamily="18" charset="0"/>
              </a:defRPr>
            </a:pPr>
            <a:endParaRPr lang="en-US"/>
          </a:p>
        </c:txPr>
        <c:crossAx val="2062113023"/>
        <c:crossesAt val="0"/>
        <c:auto val="1"/>
        <c:lblAlgn val="ctr"/>
        <c:lblOffset val="100"/>
        <c:noMultiLvlLbl val="0"/>
      </c:catAx>
      <c:valAx>
        <c:axId val="206211302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2122175"/>
        <c:crosses val="autoZero"/>
        <c:crossBetween val="between"/>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1600" b="1">
                <a:solidFill>
                  <a:srgbClr val="002060"/>
                </a:solidFill>
                <a:latin typeface="Times New Roman" panose="02020603050405020304" pitchFamily="18" charset="0"/>
                <a:cs typeface="Times New Roman" panose="02020603050405020304" pitchFamily="18" charset="0"/>
              </a:rPr>
              <a:t>Biểu</a:t>
            </a:r>
            <a:r>
              <a:rPr lang="en-US" sz="1600" b="1" baseline="0">
                <a:solidFill>
                  <a:srgbClr val="002060"/>
                </a:solidFill>
                <a:latin typeface="Times New Roman" panose="02020603050405020304" pitchFamily="18" charset="0"/>
                <a:cs typeface="Times New Roman" panose="02020603050405020304" pitchFamily="18" charset="0"/>
              </a:rPr>
              <a:t> đồ so sánh quá trình khảo sát và dự kiến </a:t>
            </a:r>
          </a:p>
          <a:p>
            <a:pPr>
              <a:defRPr sz="1600" b="1">
                <a:solidFill>
                  <a:srgbClr val="002060"/>
                </a:solidFill>
                <a:latin typeface="Times New Roman" panose="02020603050405020304" pitchFamily="18" charset="0"/>
                <a:cs typeface="Times New Roman" panose="02020603050405020304" pitchFamily="18" charset="0"/>
              </a:defRPr>
            </a:pPr>
            <a:r>
              <a:rPr lang="en-US" sz="1600" b="1" baseline="0">
                <a:solidFill>
                  <a:srgbClr val="002060"/>
                </a:solidFill>
                <a:latin typeface="Times New Roman" panose="02020603050405020304" pitchFamily="18" charset="0"/>
                <a:cs typeface="Times New Roman" panose="02020603050405020304" pitchFamily="18" charset="0"/>
              </a:rPr>
              <a:t>đến cuối năm học 2021 - 2022</a:t>
            </a:r>
            <a:endParaRPr lang="en-US" sz="1600" b="1">
              <a:solidFill>
                <a:srgbClr val="00206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Đầu năm</c:v>
                </c:pt>
              </c:strCache>
            </c:strRef>
          </c:tx>
          <c:spPr>
            <a:solidFill>
              <a:schemeClr val="accent1"/>
            </a:solidFill>
            <a:ln>
              <a:noFill/>
            </a:ln>
            <a:effectLst/>
            <a:sp3d/>
          </c:spPr>
          <c:invertIfNegative val="0"/>
          <c:cat>
            <c:strRef>
              <c:f>Sheet1!$A$2:$A$5</c:f>
              <c:strCache>
                <c:ptCount val="4"/>
                <c:pt idx="0">
                  <c:v>Trẻ có một số kĩ năng tự phục vụ bản thân</c:v>
                </c:pt>
                <c:pt idx="1">
                  <c:v>Trẻ biết yêu quý giữ gìn bản thân mình</c:v>
                </c:pt>
                <c:pt idx="2">
                  <c:v>Trẻ biết cách xử lý tình huống xảy ra</c:v>
                </c:pt>
                <c:pt idx="3">
                  <c:v>Trẻ phân biệt được hành động đúng- sai</c:v>
                </c:pt>
              </c:strCache>
            </c:strRef>
          </c:cat>
          <c:val>
            <c:numRef>
              <c:f>Sheet1!$B$2:$B$5</c:f>
              <c:numCache>
                <c:formatCode>General</c:formatCode>
                <c:ptCount val="4"/>
                <c:pt idx="0">
                  <c:v>60.6</c:v>
                </c:pt>
                <c:pt idx="1">
                  <c:v>63.6</c:v>
                </c:pt>
                <c:pt idx="2">
                  <c:v>57.6</c:v>
                </c:pt>
                <c:pt idx="3">
                  <c:v>66.7</c:v>
                </c:pt>
              </c:numCache>
            </c:numRef>
          </c:val>
          <c:extLst>
            <c:ext xmlns:c16="http://schemas.microsoft.com/office/drawing/2014/chart" uri="{C3380CC4-5D6E-409C-BE32-E72D297353CC}">
              <c16:uniqueId val="{00000000-F2DA-4B4D-9CAE-4FB1744D3271}"/>
            </c:ext>
          </c:extLst>
        </c:ser>
        <c:ser>
          <c:idx val="1"/>
          <c:order val="1"/>
          <c:tx>
            <c:strRef>
              <c:f>Sheet1!$C$1</c:f>
              <c:strCache>
                <c:ptCount val="1"/>
                <c:pt idx="0">
                  <c:v>Tháng 11</c:v>
                </c:pt>
              </c:strCache>
            </c:strRef>
          </c:tx>
          <c:spPr>
            <a:solidFill>
              <a:schemeClr val="accent2"/>
            </a:solidFill>
            <a:ln>
              <a:noFill/>
            </a:ln>
            <a:effectLst/>
            <a:sp3d/>
          </c:spPr>
          <c:invertIfNegative val="0"/>
          <c:cat>
            <c:strRef>
              <c:f>Sheet1!$A$2:$A$5</c:f>
              <c:strCache>
                <c:ptCount val="4"/>
                <c:pt idx="0">
                  <c:v>Trẻ có một số kĩ năng tự phục vụ bản thân</c:v>
                </c:pt>
                <c:pt idx="1">
                  <c:v>Trẻ biết yêu quý giữ gìn bản thân mình</c:v>
                </c:pt>
                <c:pt idx="2">
                  <c:v>Trẻ biết cách xử lý tình huống xảy ra</c:v>
                </c:pt>
                <c:pt idx="3">
                  <c:v>Trẻ phân biệt được hành động đúng- sai</c:v>
                </c:pt>
              </c:strCache>
            </c:strRef>
          </c:cat>
          <c:val>
            <c:numRef>
              <c:f>Sheet1!$C$2:$C$5</c:f>
              <c:numCache>
                <c:formatCode>General</c:formatCode>
                <c:ptCount val="4"/>
                <c:pt idx="0">
                  <c:v>90.9</c:v>
                </c:pt>
                <c:pt idx="1">
                  <c:v>100</c:v>
                </c:pt>
                <c:pt idx="2">
                  <c:v>90.9</c:v>
                </c:pt>
                <c:pt idx="3">
                  <c:v>93.9</c:v>
                </c:pt>
              </c:numCache>
            </c:numRef>
          </c:val>
          <c:extLst>
            <c:ext xmlns:c16="http://schemas.microsoft.com/office/drawing/2014/chart" uri="{C3380CC4-5D6E-409C-BE32-E72D297353CC}">
              <c16:uniqueId val="{00000001-F2DA-4B4D-9CAE-4FB1744D3271}"/>
            </c:ext>
          </c:extLst>
        </c:ser>
        <c:ser>
          <c:idx val="2"/>
          <c:order val="2"/>
          <c:tx>
            <c:strRef>
              <c:f>Sheet1!$D$1</c:f>
              <c:strCache>
                <c:ptCount val="1"/>
                <c:pt idx="0">
                  <c:v>Cuối năm</c:v>
                </c:pt>
              </c:strCache>
            </c:strRef>
          </c:tx>
          <c:spPr>
            <a:solidFill>
              <a:srgbClr val="00B050"/>
            </a:solidFill>
            <a:ln>
              <a:noFill/>
            </a:ln>
            <a:effectLst/>
            <a:sp3d/>
          </c:spPr>
          <c:invertIfNegative val="0"/>
          <c:cat>
            <c:strRef>
              <c:f>Sheet1!$A$2:$A$5</c:f>
              <c:strCache>
                <c:ptCount val="4"/>
                <c:pt idx="0">
                  <c:v>Trẻ có một số kĩ năng tự phục vụ bản thân</c:v>
                </c:pt>
                <c:pt idx="1">
                  <c:v>Trẻ biết yêu quý giữ gìn bản thân mình</c:v>
                </c:pt>
                <c:pt idx="2">
                  <c:v>Trẻ biết cách xử lý tình huống xảy ra</c:v>
                </c:pt>
                <c:pt idx="3">
                  <c:v>Trẻ phân biệt được hành động đúng- sai</c:v>
                </c:pt>
              </c:strCache>
            </c:strRef>
          </c:cat>
          <c:val>
            <c:numRef>
              <c:f>Sheet1!$D$2:$D$5</c:f>
              <c:numCache>
                <c:formatCode>0</c:formatCode>
                <c:ptCount val="4"/>
                <c:pt idx="0">
                  <c:v>100</c:v>
                </c:pt>
                <c:pt idx="1">
                  <c:v>100</c:v>
                </c:pt>
                <c:pt idx="2">
                  <c:v>97</c:v>
                </c:pt>
                <c:pt idx="3">
                  <c:v>100</c:v>
                </c:pt>
              </c:numCache>
            </c:numRef>
          </c:val>
          <c:extLst>
            <c:ext xmlns:c16="http://schemas.microsoft.com/office/drawing/2014/chart" uri="{C3380CC4-5D6E-409C-BE32-E72D297353CC}">
              <c16:uniqueId val="{00000002-F2DA-4B4D-9CAE-4FB1744D3271}"/>
            </c:ext>
          </c:extLst>
        </c:ser>
        <c:dLbls>
          <c:showLegendKey val="0"/>
          <c:showVal val="0"/>
          <c:showCatName val="0"/>
          <c:showSerName val="0"/>
          <c:showPercent val="0"/>
          <c:showBubbleSize val="0"/>
        </c:dLbls>
        <c:gapWidth val="219"/>
        <c:shape val="box"/>
        <c:axId val="1003350783"/>
        <c:axId val="1003362431"/>
        <c:axId val="0"/>
      </c:bar3DChart>
      <c:dateAx>
        <c:axId val="1003350783"/>
        <c:scaling>
          <c:orientation val="minMax"/>
        </c:scaling>
        <c:delete val="0"/>
        <c:axPos val="b"/>
        <c:numFmt formatCode="General" sourceLinked="1"/>
        <c:majorTickMark val="none"/>
        <c:minorTickMark val="none"/>
        <c:tickLblPos val="nextTo"/>
        <c:spPr>
          <a:solidFill>
            <a:srgbClr val="FFFF00"/>
          </a:solid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197" b="0"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crossAx val="1003362431"/>
        <c:crosses val="autoZero"/>
        <c:auto val="0"/>
        <c:lblOffset val="100"/>
        <c:baseTimeUnit val="days"/>
      </c:dateAx>
      <c:valAx>
        <c:axId val="100336243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33507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71F55-9EB2-43A9-A18B-D6618678DBAD}" type="datetimeFigureOut">
              <a:rPr lang="zh-CN" altLang="en-US" smtClean="0"/>
              <a:t>2021/11/6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0381-2FBA-4638-A15A-0298CD7DF47F}" type="slidenum">
              <a:rPr lang="zh-CN" altLang="en-US" smtClean="0"/>
              <a:t>‹#›</a:t>
            </a:fld>
            <a:endParaRPr lang="zh-CN" altLang="en-US"/>
          </a:p>
        </p:txBody>
      </p:sp>
    </p:spTree>
    <p:extLst>
      <p:ext uri="{BB962C8B-B14F-4D97-AF65-F5344CB8AC3E}">
        <p14:creationId xmlns:p14="http://schemas.microsoft.com/office/powerpoint/2010/main" val="35087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1</a:t>
            </a:fld>
            <a:endParaRPr lang="zh-CN" altLang="en-US"/>
          </a:p>
        </p:txBody>
      </p:sp>
    </p:spTree>
    <p:extLst>
      <p:ext uri="{BB962C8B-B14F-4D97-AF65-F5344CB8AC3E}">
        <p14:creationId xmlns:p14="http://schemas.microsoft.com/office/powerpoint/2010/main" val="319311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25</a:t>
            </a:fld>
            <a:endParaRPr lang="zh-CN" altLang="en-US"/>
          </a:p>
        </p:txBody>
      </p:sp>
    </p:spTree>
    <p:extLst>
      <p:ext uri="{BB962C8B-B14F-4D97-AF65-F5344CB8AC3E}">
        <p14:creationId xmlns:p14="http://schemas.microsoft.com/office/powerpoint/2010/main" val="38516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26</a:t>
            </a:fld>
            <a:endParaRPr lang="zh-CN" altLang="en-US"/>
          </a:p>
        </p:txBody>
      </p:sp>
    </p:spTree>
    <p:extLst>
      <p:ext uri="{BB962C8B-B14F-4D97-AF65-F5344CB8AC3E}">
        <p14:creationId xmlns:p14="http://schemas.microsoft.com/office/powerpoint/2010/main" val="1035026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27</a:t>
            </a:fld>
            <a:endParaRPr lang="zh-CN" altLang="en-US"/>
          </a:p>
        </p:txBody>
      </p:sp>
    </p:spTree>
    <p:extLst>
      <p:ext uri="{BB962C8B-B14F-4D97-AF65-F5344CB8AC3E}">
        <p14:creationId xmlns:p14="http://schemas.microsoft.com/office/powerpoint/2010/main" val="264555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28</a:t>
            </a:fld>
            <a:endParaRPr lang="zh-CN" altLang="en-US"/>
          </a:p>
        </p:txBody>
      </p:sp>
    </p:spTree>
    <p:extLst>
      <p:ext uri="{BB962C8B-B14F-4D97-AF65-F5344CB8AC3E}">
        <p14:creationId xmlns:p14="http://schemas.microsoft.com/office/powerpoint/2010/main" val="210240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29</a:t>
            </a:fld>
            <a:endParaRPr lang="zh-CN" altLang="en-US"/>
          </a:p>
        </p:txBody>
      </p:sp>
    </p:spTree>
    <p:extLst>
      <p:ext uri="{BB962C8B-B14F-4D97-AF65-F5344CB8AC3E}">
        <p14:creationId xmlns:p14="http://schemas.microsoft.com/office/powerpoint/2010/main" val="924995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30</a:t>
            </a:fld>
            <a:endParaRPr lang="zh-CN" altLang="en-US"/>
          </a:p>
        </p:txBody>
      </p:sp>
    </p:spTree>
    <p:extLst>
      <p:ext uri="{BB962C8B-B14F-4D97-AF65-F5344CB8AC3E}">
        <p14:creationId xmlns:p14="http://schemas.microsoft.com/office/powerpoint/2010/main" val="440808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31</a:t>
            </a:fld>
            <a:endParaRPr lang="zh-CN" altLang="en-US"/>
          </a:p>
        </p:txBody>
      </p:sp>
    </p:spTree>
    <p:extLst>
      <p:ext uri="{BB962C8B-B14F-4D97-AF65-F5344CB8AC3E}">
        <p14:creationId xmlns:p14="http://schemas.microsoft.com/office/powerpoint/2010/main" val="3391366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32</a:t>
            </a:fld>
            <a:endParaRPr lang="zh-CN" altLang="en-US"/>
          </a:p>
        </p:txBody>
      </p:sp>
    </p:spTree>
    <p:extLst>
      <p:ext uri="{BB962C8B-B14F-4D97-AF65-F5344CB8AC3E}">
        <p14:creationId xmlns:p14="http://schemas.microsoft.com/office/powerpoint/2010/main" val="230321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33</a:t>
            </a:fld>
            <a:endParaRPr lang="zh-CN" altLang="en-US"/>
          </a:p>
        </p:txBody>
      </p:sp>
    </p:spTree>
    <p:extLst>
      <p:ext uri="{BB962C8B-B14F-4D97-AF65-F5344CB8AC3E}">
        <p14:creationId xmlns:p14="http://schemas.microsoft.com/office/powerpoint/2010/main" val="3671187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a:t>
            </a:fld>
            <a:endParaRPr lang="zh-CN" altLang="en-US"/>
          </a:p>
        </p:txBody>
      </p:sp>
    </p:spTree>
    <p:extLst>
      <p:ext uri="{BB962C8B-B14F-4D97-AF65-F5344CB8AC3E}">
        <p14:creationId xmlns:p14="http://schemas.microsoft.com/office/powerpoint/2010/main" val="32630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3</a:t>
            </a:fld>
            <a:endParaRPr lang="zh-CN" altLang="en-US"/>
          </a:p>
        </p:txBody>
      </p:sp>
    </p:spTree>
    <p:extLst>
      <p:ext uri="{BB962C8B-B14F-4D97-AF65-F5344CB8AC3E}">
        <p14:creationId xmlns:p14="http://schemas.microsoft.com/office/powerpoint/2010/main" val="193908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4</a:t>
            </a:fld>
            <a:endParaRPr lang="zh-CN" altLang="en-US"/>
          </a:p>
        </p:txBody>
      </p:sp>
    </p:spTree>
    <p:extLst>
      <p:ext uri="{BB962C8B-B14F-4D97-AF65-F5344CB8AC3E}">
        <p14:creationId xmlns:p14="http://schemas.microsoft.com/office/powerpoint/2010/main" val="316245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5</a:t>
            </a:fld>
            <a:endParaRPr lang="zh-CN" altLang="en-US"/>
          </a:p>
        </p:txBody>
      </p:sp>
    </p:spTree>
    <p:extLst>
      <p:ext uri="{BB962C8B-B14F-4D97-AF65-F5344CB8AC3E}">
        <p14:creationId xmlns:p14="http://schemas.microsoft.com/office/powerpoint/2010/main" val="993171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6</a:t>
            </a:fld>
            <a:endParaRPr lang="zh-CN" altLang="en-US"/>
          </a:p>
        </p:txBody>
      </p:sp>
    </p:spTree>
    <p:extLst>
      <p:ext uri="{BB962C8B-B14F-4D97-AF65-F5344CB8AC3E}">
        <p14:creationId xmlns:p14="http://schemas.microsoft.com/office/powerpoint/2010/main" val="3182810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21</a:t>
            </a:fld>
            <a:endParaRPr lang="zh-CN" altLang="en-US"/>
          </a:p>
        </p:txBody>
      </p:sp>
    </p:spTree>
    <p:extLst>
      <p:ext uri="{BB962C8B-B14F-4D97-AF65-F5344CB8AC3E}">
        <p14:creationId xmlns:p14="http://schemas.microsoft.com/office/powerpoint/2010/main" val="245604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22</a:t>
            </a:fld>
            <a:endParaRPr lang="zh-CN" altLang="en-US"/>
          </a:p>
        </p:txBody>
      </p:sp>
    </p:spTree>
    <p:extLst>
      <p:ext uri="{BB962C8B-B14F-4D97-AF65-F5344CB8AC3E}">
        <p14:creationId xmlns:p14="http://schemas.microsoft.com/office/powerpoint/2010/main" val="218643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90381-2FBA-4638-A15A-0298CD7DF47F}" type="slidenum">
              <a:rPr lang="zh-CN" altLang="en-US" smtClean="0"/>
              <a:t>23</a:t>
            </a:fld>
            <a:endParaRPr lang="zh-CN" altLang="en-US"/>
          </a:p>
        </p:txBody>
      </p:sp>
    </p:spTree>
    <p:extLst>
      <p:ext uri="{BB962C8B-B14F-4D97-AF65-F5344CB8AC3E}">
        <p14:creationId xmlns:p14="http://schemas.microsoft.com/office/powerpoint/2010/main" val="776983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24099841"/>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5914884"/>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747523"/>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957181"/>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923475"/>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2889" y="184548"/>
            <a:ext cx="1112837"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61912"/>
            <a:ext cx="1008063" cy="6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11091" y="-19878"/>
            <a:ext cx="2523768" cy="980621"/>
          </a:xfrm>
          <a:prstGeom prst="rect">
            <a:avLst/>
          </a:prstGeom>
        </p:spPr>
      </p:pic>
    </p:spTree>
    <p:extLst>
      <p:ext uri="{BB962C8B-B14F-4D97-AF65-F5344CB8AC3E}">
        <p14:creationId xmlns:p14="http://schemas.microsoft.com/office/powerpoint/2010/main" val="3910502237"/>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0" name="矩形 9"/>
          <p:cNvSpPr/>
          <p:nvPr userDrawn="1"/>
        </p:nvSpPr>
        <p:spPr>
          <a:xfrm>
            <a:off x="0" y="0"/>
            <a:ext cx="9144000" cy="5143500"/>
          </a:xfrm>
          <a:prstGeom prst="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889" y="184548"/>
            <a:ext cx="1112837"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61912"/>
            <a:ext cx="1008063" cy="6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128510"/>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8907660"/>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6/11/2021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84405990"/>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9791791"/>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53811128"/>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7651124"/>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34267243"/>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55031566"/>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27122737"/>
      </p:ext>
    </p:extLst>
  </p:cSld>
  <p:clrMapOvr>
    <a:masterClrMapping/>
  </p:clrMapOvr>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A0AA2EA-6845-45EF-8AE7-23AD5465075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9" name="图片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6/11/2021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8" name="图片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011091" y="-19878"/>
            <a:ext cx="2523768" cy="980621"/>
          </a:xfrm>
          <a:prstGeom prst="rect">
            <a:avLst/>
          </a:prstGeom>
        </p:spPr>
      </p:pic>
    </p:spTree>
    <p:extLst>
      <p:ext uri="{BB962C8B-B14F-4D97-AF65-F5344CB8AC3E}">
        <p14:creationId xmlns:p14="http://schemas.microsoft.com/office/powerpoint/2010/main" val="28655629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61" r:id="rId15"/>
  </p:sldLayoutIdLst>
  <mc:AlternateContent xmlns:mc="http://schemas.openxmlformats.org/markup-compatibility/2006" xmlns:p14="http://schemas.microsoft.com/office/powerpoint/2010/main">
    <mc:Choice Requires="p14">
      <p:transition p14:dur="250" advClick="0" advTm="0">
        <p:randomBar dir="vert"/>
      </p:transition>
    </mc:Choice>
    <mc:Fallback xmlns="">
      <p:transition advClick="0" advTm="0">
        <p:randomBar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2.png"/><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5.emf"/><Relationship Id="rId10" Type="http://schemas.openxmlformats.org/officeDocument/2006/relationships/image" Target="../media/image16.emf"/><Relationship Id="rId4" Type="http://schemas.microsoft.com/office/2007/relationships/hdphoto" Target="../media/hdphoto4.wdp"/><Relationship Id="rId9" Type="http://schemas.openxmlformats.org/officeDocument/2006/relationships/image" Target="../media/image15.emf"/></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emf"/><Relationship Id="rId5" Type="http://schemas.openxmlformats.org/officeDocument/2006/relationships/image" Target="../media/image15.emf"/><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14.emf"/><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emf"/><Relationship Id="rId5" Type="http://schemas.openxmlformats.org/officeDocument/2006/relationships/image" Target="../media/image17.emf"/><Relationship Id="rId4" Type="http://schemas.openxmlformats.org/officeDocument/2006/relationships/image" Target="../media/image15.emf"/><Relationship Id="rId9" Type="http://schemas.openxmlformats.org/officeDocument/2006/relationships/image" Target="../media/image20.emf"/></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4.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95865" y="3275909"/>
            <a:ext cx="2698900" cy="169490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84148">
            <a:off x="2439748" y="-6613"/>
            <a:ext cx="3715630" cy="1814733"/>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0109" y="1020136"/>
            <a:ext cx="386348" cy="386348"/>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5865" y="549496"/>
            <a:ext cx="351258" cy="351258"/>
          </a:xfrm>
          <a:prstGeom prst="rect">
            <a:avLst/>
          </a:prstGeom>
        </p:spPr>
      </p:pic>
      <p:pic>
        <p:nvPicPr>
          <p:cNvPr id="2051" name="图片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499" y="549496"/>
            <a:ext cx="1652588"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
            <a:extLst>
              <a:ext uri="{FF2B5EF4-FFF2-40B4-BE49-F238E27FC236}">
                <a16:creationId xmlns:a16="http://schemas.microsoft.com/office/drawing/2014/main" id="{FD8B03F4-FECE-48F0-BBD3-B1D12770D0F3}"/>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0" y="3329463"/>
            <a:ext cx="2737586" cy="1587800"/>
          </a:xfrm>
          <a:prstGeom prst="rect">
            <a:avLst/>
          </a:prstGeom>
        </p:spPr>
      </p:pic>
      <p:sp>
        <p:nvSpPr>
          <p:cNvPr id="4" name="Rectangle 3">
            <a:extLst>
              <a:ext uri="{FF2B5EF4-FFF2-40B4-BE49-F238E27FC236}">
                <a16:creationId xmlns:a16="http://schemas.microsoft.com/office/drawing/2014/main" id="{15DF0C15-E1DC-44DD-A5F8-698CAC681C59}"/>
              </a:ext>
            </a:extLst>
          </p:cNvPr>
          <p:cNvSpPr/>
          <p:nvPr/>
        </p:nvSpPr>
        <p:spPr>
          <a:xfrm>
            <a:off x="667405" y="1698459"/>
            <a:ext cx="7809189" cy="907749"/>
          </a:xfrm>
          <a:prstGeom prst="rect">
            <a:avLst/>
          </a:prstGeom>
          <a:noFill/>
        </p:spPr>
        <p:txBody>
          <a:bodyPr wrap="none" lIns="91440" tIns="45720" rIns="91440" bIns="45720">
            <a:spAutoFit/>
          </a:bodyPr>
          <a:lstStyle/>
          <a:p>
            <a:pPr algn="ctr" eaLnBrk="0" fontAlgn="base" hangingPunct="0">
              <a:lnSpc>
                <a:spcPct val="115000"/>
              </a:lnSpc>
              <a:spcBef>
                <a:spcPts val="0"/>
              </a:spcBef>
              <a:spcAft>
                <a:spcPts val="0"/>
              </a:spcAft>
            </a:pPr>
            <a:r>
              <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Biện pháp giáo dục kĩ năng tự bảo vệ bản thân </a:t>
            </a:r>
          </a:p>
          <a:p>
            <a:pPr algn="ctr" eaLnBrk="0" fontAlgn="base" hangingPunct="0">
              <a:lnSpc>
                <a:spcPct val="115000"/>
              </a:lnSpc>
              <a:spcBef>
                <a:spcPts val="0"/>
              </a:spcBef>
              <a:spcAft>
                <a:spcPts val="0"/>
              </a:spcAft>
            </a:pPr>
            <a:r>
              <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cho trẻ MG 5 – 6 tuổi lớp A3 trường mầm non Bảo Cường</a:t>
            </a:r>
            <a:endParaRPr lang="en-US"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84922F01-E706-46FF-8EB0-9FE48EC0A7A9}"/>
              </a:ext>
            </a:extLst>
          </p:cNvPr>
          <p:cNvSpPr/>
          <p:nvPr/>
        </p:nvSpPr>
        <p:spPr>
          <a:xfrm>
            <a:off x="2733791" y="3041984"/>
            <a:ext cx="3488904" cy="523220"/>
          </a:xfrm>
          <a:prstGeom prst="rect">
            <a:avLst/>
          </a:prstGeom>
          <a:noFill/>
        </p:spPr>
        <p:txBody>
          <a:bodyPr wrap="none" lIns="91440" tIns="45720" rIns="91440" bIns="45720">
            <a:spAutoFit/>
          </a:bodyPr>
          <a:lstStyle/>
          <a:p>
            <a:pPr algn="ctr"/>
            <a:r>
              <a:rPr lang="en-US" sz="2800" b="1" cap="none" spc="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Gv: Phùng Thị Trang</a:t>
            </a:r>
          </a:p>
        </p:txBody>
      </p:sp>
      <p:sp>
        <p:nvSpPr>
          <p:cNvPr id="15" name="Rectangle 14">
            <a:extLst>
              <a:ext uri="{FF2B5EF4-FFF2-40B4-BE49-F238E27FC236}">
                <a16:creationId xmlns:a16="http://schemas.microsoft.com/office/drawing/2014/main" id="{BD799D65-E6E0-4CA3-8BE7-04CD5C8A5A53}"/>
              </a:ext>
            </a:extLst>
          </p:cNvPr>
          <p:cNvSpPr/>
          <p:nvPr/>
        </p:nvSpPr>
        <p:spPr>
          <a:xfrm>
            <a:off x="3158010" y="1090012"/>
            <a:ext cx="2640466" cy="523220"/>
          </a:xfrm>
          <a:prstGeom prst="rect">
            <a:avLst/>
          </a:prstGeom>
          <a:noFill/>
        </p:spPr>
        <p:txBody>
          <a:bodyPr wrap="none" lIns="91440" tIns="45720" rIns="91440" bIns="45720">
            <a:spAutoFit/>
          </a:bodyPr>
          <a:lstStyle/>
          <a:p>
            <a:pPr algn="ctr"/>
            <a:r>
              <a:rPr lang="en-US" sz="2800" b="1" cap="none" spc="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thuyết trình</a:t>
            </a:r>
          </a:p>
        </p:txBody>
      </p:sp>
      <p:sp>
        <p:nvSpPr>
          <p:cNvPr id="5" name="TextBox 4">
            <a:extLst>
              <a:ext uri="{FF2B5EF4-FFF2-40B4-BE49-F238E27FC236}">
                <a16:creationId xmlns:a16="http://schemas.microsoft.com/office/drawing/2014/main" id="{CDA32374-1EFD-46AF-A415-DC5827CA5506}"/>
              </a:ext>
            </a:extLst>
          </p:cNvPr>
          <p:cNvSpPr txBox="1"/>
          <p:nvPr/>
        </p:nvSpPr>
        <p:spPr>
          <a:xfrm>
            <a:off x="2343830" y="140677"/>
            <a:ext cx="4659871" cy="584775"/>
          </a:xfrm>
          <a:prstGeom prst="rect">
            <a:avLst/>
          </a:prstGeom>
          <a:noFill/>
        </p:spPr>
        <p:txBody>
          <a:bodyPr wrap="square" rtlCol="0">
            <a:spAutoFit/>
          </a:bodyPr>
          <a:lstStyle/>
          <a:p>
            <a:pPr algn="ctr"/>
            <a:r>
              <a:rPr lang="en-US" sz="1600" b="1">
                <a:solidFill>
                  <a:schemeClr val="accent5">
                    <a:lumMod val="75000"/>
                  </a:schemeClr>
                </a:solidFill>
                <a:latin typeface="Times New Roman" panose="02020603050405020304" pitchFamily="18" charset="0"/>
                <a:cs typeface="Times New Roman" panose="02020603050405020304" pitchFamily="18" charset="0"/>
              </a:rPr>
              <a:t>PHÒNG GIÁO DỤC VÀ ĐÀO TẠO ĐỊNH HOÁ</a:t>
            </a:r>
          </a:p>
          <a:p>
            <a:pPr algn="ctr"/>
            <a:r>
              <a:rPr lang="en-US" sz="1600" b="1">
                <a:solidFill>
                  <a:schemeClr val="accent5">
                    <a:lumMod val="75000"/>
                  </a:schemeClr>
                </a:solidFill>
                <a:latin typeface="Times New Roman" panose="02020603050405020304" pitchFamily="18" charset="0"/>
                <a:cs typeface="Times New Roman" panose="02020603050405020304" pitchFamily="18" charset="0"/>
              </a:rPr>
              <a:t>TRƯỜNG MẦM NON BẢO CƯỜNG</a:t>
            </a:r>
          </a:p>
        </p:txBody>
      </p:sp>
      <p:sp>
        <p:nvSpPr>
          <p:cNvPr id="16" name="TextBox 15">
            <a:extLst>
              <a:ext uri="{FF2B5EF4-FFF2-40B4-BE49-F238E27FC236}">
                <a16:creationId xmlns:a16="http://schemas.microsoft.com/office/drawing/2014/main" id="{DBEB0C18-BEDE-4A7B-8604-55863F5ABB4E}"/>
              </a:ext>
            </a:extLst>
          </p:cNvPr>
          <p:cNvSpPr txBox="1"/>
          <p:nvPr/>
        </p:nvSpPr>
        <p:spPr>
          <a:xfrm>
            <a:off x="3301661" y="4578709"/>
            <a:ext cx="2353164" cy="338554"/>
          </a:xfrm>
          <a:prstGeom prst="rect">
            <a:avLst/>
          </a:prstGeom>
          <a:noFill/>
        </p:spPr>
        <p:txBody>
          <a:bodyPr wrap="square" rtlCol="0">
            <a:spAutoFit/>
          </a:bodyPr>
          <a:lstStyle/>
          <a:p>
            <a:pPr algn="ctr"/>
            <a:r>
              <a:rPr lang="en-US" sz="1600" b="1">
                <a:solidFill>
                  <a:schemeClr val="accent5">
                    <a:lumMod val="75000"/>
                  </a:schemeClr>
                </a:solidFill>
                <a:latin typeface="Times New Roman" panose="02020603050405020304" pitchFamily="18" charset="0"/>
                <a:cs typeface="Times New Roman" panose="02020603050405020304" pitchFamily="18" charset="0"/>
              </a:rPr>
              <a:t>Tháng 11 năm 2021</a:t>
            </a:r>
          </a:p>
        </p:txBody>
      </p:sp>
      <p:cxnSp>
        <p:nvCxnSpPr>
          <p:cNvPr id="7" name="Straight Connector 6">
            <a:extLst>
              <a:ext uri="{FF2B5EF4-FFF2-40B4-BE49-F238E27FC236}">
                <a16:creationId xmlns:a16="http://schemas.microsoft.com/office/drawing/2014/main" id="{81B6B569-91B4-45FE-A2CD-894708BB457D}"/>
              </a:ext>
            </a:extLst>
          </p:cNvPr>
          <p:cNvCxnSpPr>
            <a:cxnSpLocks/>
          </p:cNvCxnSpPr>
          <p:nvPr/>
        </p:nvCxnSpPr>
        <p:spPr>
          <a:xfrm>
            <a:off x="3030257" y="684954"/>
            <a:ext cx="3221039"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1500" fill="hold"/>
                                        <p:tgtEl>
                                          <p:spTgt spid="2051"/>
                                        </p:tgtEl>
                                        <p:attrNameLst>
                                          <p:attrName>ppt_x</p:attrName>
                                        </p:attrNameLst>
                                      </p:cBhvr>
                                      <p:tavLst>
                                        <p:tav tm="0">
                                          <p:val>
                                            <p:strVal val="0-#ppt_w/2"/>
                                          </p:val>
                                        </p:tav>
                                        <p:tav tm="100000">
                                          <p:val>
                                            <p:strVal val="#ppt_x"/>
                                          </p:val>
                                        </p:tav>
                                      </p:tavLst>
                                    </p:anim>
                                    <p:anim calcmode="lin" valueType="num">
                                      <p:cBhvr additive="base">
                                        <p:cTn id="8" dur="1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sky, kite, outdoor&#10;&#10;Description automatically generated">
            <a:extLst>
              <a:ext uri="{FF2B5EF4-FFF2-40B4-BE49-F238E27FC236}">
                <a16:creationId xmlns:a16="http://schemas.microsoft.com/office/drawing/2014/main" id="{582DD70A-54E2-4816-94E9-17B2E5276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692" b="-1"/>
          <a:stretch/>
        </p:blipFill>
        <p:spPr>
          <a:xfrm>
            <a:off x="241298" y="417892"/>
            <a:ext cx="4251513" cy="4307714"/>
          </a:xfrm>
          <a:prstGeom prst="rect">
            <a:avLst/>
          </a:prstGeom>
        </p:spPr>
      </p:pic>
      <p:pic>
        <p:nvPicPr>
          <p:cNvPr id="3" name="Picture 2" descr="A person and two children looking at a book&#10;&#10;Description automatically generated with low confidence">
            <a:extLst>
              <a:ext uri="{FF2B5EF4-FFF2-40B4-BE49-F238E27FC236}">
                <a16:creationId xmlns:a16="http://schemas.microsoft.com/office/drawing/2014/main" id="{DC2B082F-EF08-489A-979A-34A5D8E2E4D4}"/>
              </a:ext>
            </a:extLst>
          </p:cNvPr>
          <p:cNvPicPr>
            <a:picLocks noChangeAspect="1"/>
          </p:cNvPicPr>
          <p:nvPr/>
        </p:nvPicPr>
        <p:blipFill rotWithShape="1">
          <a:blip r:embed="rId3">
            <a:extLst>
              <a:ext uri="{28A0092B-C50C-407E-A947-70E740481C1C}">
                <a14:useLocalDpi xmlns:a14="http://schemas.microsoft.com/office/drawing/2010/main" val="0"/>
              </a:ext>
            </a:extLst>
          </a:blip>
          <a:srcRect l="8976" r="25321" b="2"/>
          <a:stretch/>
        </p:blipFill>
        <p:spPr>
          <a:xfrm>
            <a:off x="4646532" y="417892"/>
            <a:ext cx="4256170" cy="4307714"/>
          </a:xfrm>
          <a:prstGeom prst="rect">
            <a:avLst/>
          </a:prstGeom>
        </p:spPr>
      </p:pic>
    </p:spTree>
    <p:extLst>
      <p:ext uri="{BB962C8B-B14F-4D97-AF65-F5344CB8AC3E}">
        <p14:creationId xmlns:p14="http://schemas.microsoft.com/office/powerpoint/2010/main" val="197251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41D162E-266E-487E-A9EE-E266E9158880}"/>
              </a:ext>
            </a:extLst>
          </p:cNvPr>
          <p:cNvPicPr>
            <a:picLocks noChangeAspect="1"/>
          </p:cNvPicPr>
          <p:nvPr/>
        </p:nvPicPr>
        <p:blipFill rotWithShape="1">
          <a:blip r:embed="rId2">
            <a:extLst>
              <a:ext uri="{28A0092B-C50C-407E-A947-70E740481C1C}">
                <a14:useLocalDpi xmlns:a14="http://schemas.microsoft.com/office/drawing/2010/main" val="0"/>
              </a:ext>
            </a:extLst>
          </a:blip>
          <a:srcRect r="2474" b="2"/>
          <a:stretch/>
        </p:blipFill>
        <p:spPr>
          <a:xfrm>
            <a:off x="143315" y="128787"/>
            <a:ext cx="4359898" cy="4596815"/>
          </a:xfrm>
          <a:prstGeom prst="rect">
            <a:avLst/>
          </a:prstGeom>
        </p:spPr>
      </p:pic>
      <p:pic>
        <p:nvPicPr>
          <p:cNvPr id="3" name="Picture 2" descr="A group of people in garment&#10;&#10;Description automatically generated with low confidence">
            <a:extLst>
              <a:ext uri="{FF2B5EF4-FFF2-40B4-BE49-F238E27FC236}">
                <a16:creationId xmlns:a16="http://schemas.microsoft.com/office/drawing/2014/main" id="{9154883D-0908-4FA5-92B2-BD4D4BC6D467}"/>
              </a:ext>
            </a:extLst>
          </p:cNvPr>
          <p:cNvPicPr>
            <a:picLocks noChangeAspect="1"/>
          </p:cNvPicPr>
          <p:nvPr/>
        </p:nvPicPr>
        <p:blipFill rotWithShape="1">
          <a:blip r:embed="rId3">
            <a:extLst>
              <a:ext uri="{28A0092B-C50C-407E-A947-70E740481C1C}">
                <a14:useLocalDpi xmlns:a14="http://schemas.microsoft.com/office/drawing/2010/main" val="0"/>
              </a:ext>
            </a:extLst>
          </a:blip>
          <a:srcRect t="17518" b="4142"/>
          <a:stretch/>
        </p:blipFill>
        <p:spPr>
          <a:xfrm>
            <a:off x="4647697" y="128787"/>
            <a:ext cx="4352990" cy="237856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C4AAF23-012A-45E7-A1C4-B0AD972866A5}"/>
              </a:ext>
            </a:extLst>
          </p:cNvPr>
          <p:cNvPicPr>
            <a:picLocks noChangeAspect="1"/>
          </p:cNvPicPr>
          <p:nvPr/>
        </p:nvPicPr>
        <p:blipFill rotWithShape="1">
          <a:blip r:embed="rId4">
            <a:extLst>
              <a:ext uri="{28A0092B-C50C-407E-A947-70E740481C1C}">
                <a14:useLocalDpi xmlns:a14="http://schemas.microsoft.com/office/drawing/2010/main" val="0"/>
              </a:ext>
            </a:extLst>
          </a:blip>
          <a:srcRect t="9115" b="26689"/>
          <a:stretch/>
        </p:blipFill>
        <p:spPr>
          <a:xfrm>
            <a:off x="4647697" y="2636142"/>
            <a:ext cx="4339790" cy="2089463"/>
          </a:xfrm>
          <a:prstGeom prst="rect">
            <a:avLst/>
          </a:prstGeom>
        </p:spPr>
      </p:pic>
    </p:spTree>
    <p:extLst>
      <p:ext uri="{BB962C8B-B14F-4D97-AF65-F5344CB8AC3E}">
        <p14:creationId xmlns:p14="http://schemas.microsoft.com/office/powerpoint/2010/main" val="297129087"/>
      </p:ext>
    </p:extLst>
  </p:cSld>
  <p:clrMapOvr>
    <a:masterClrMapping/>
  </p:clrMapOvr>
  <mc:AlternateContent xmlns:mc="http://schemas.openxmlformats.org/markup-compatibility/2006" xmlns:p14="http://schemas.microsoft.com/office/powerpoint/2010/main">
    <mc:Choice Requires="p14">
      <p:transition spd="slow" p14:dur="2000" advClick="0" advTm="7000">
        <p:circle/>
      </p:transition>
    </mc:Choice>
    <mc:Fallback xmlns="">
      <p:transition spd="slow" advClick="0" advTm="7000">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ence, outdoor, person, child&#10;&#10;Description automatically generated">
            <a:extLst>
              <a:ext uri="{FF2B5EF4-FFF2-40B4-BE49-F238E27FC236}">
                <a16:creationId xmlns:a16="http://schemas.microsoft.com/office/drawing/2014/main" id="{5BFC539F-D71A-47D0-9D3A-2A7D508716E4}"/>
              </a:ext>
            </a:extLst>
          </p:cNvPr>
          <p:cNvPicPr>
            <a:picLocks noChangeAspect="1"/>
          </p:cNvPicPr>
          <p:nvPr/>
        </p:nvPicPr>
        <p:blipFill rotWithShape="1">
          <a:blip r:embed="rId2">
            <a:extLst>
              <a:ext uri="{28A0092B-C50C-407E-A947-70E740481C1C}">
                <a14:useLocalDpi xmlns:a14="http://schemas.microsoft.com/office/drawing/2010/main" val="0"/>
              </a:ext>
            </a:extLst>
          </a:blip>
          <a:srcRect l="23117" r="21367" b="-1"/>
          <a:stretch/>
        </p:blipFill>
        <p:spPr>
          <a:xfrm>
            <a:off x="241298" y="417892"/>
            <a:ext cx="4251513" cy="4307714"/>
          </a:xfrm>
          <a:prstGeom prst="rect">
            <a:avLst/>
          </a:prstGeom>
        </p:spPr>
      </p:pic>
      <p:pic>
        <p:nvPicPr>
          <p:cNvPr id="3" name="Picture 2" descr="A picture containing toy, doll, vector graphics&#10;&#10;Description automatically generated">
            <a:extLst>
              <a:ext uri="{FF2B5EF4-FFF2-40B4-BE49-F238E27FC236}">
                <a16:creationId xmlns:a16="http://schemas.microsoft.com/office/drawing/2014/main" id="{656B752E-C641-4F89-9E52-C022CF1B9522}"/>
              </a:ext>
            </a:extLst>
          </p:cNvPr>
          <p:cNvPicPr>
            <a:picLocks noChangeAspect="1"/>
          </p:cNvPicPr>
          <p:nvPr/>
        </p:nvPicPr>
        <p:blipFill rotWithShape="1">
          <a:blip r:embed="rId3">
            <a:extLst>
              <a:ext uri="{28A0092B-C50C-407E-A947-70E740481C1C}">
                <a14:useLocalDpi xmlns:a14="http://schemas.microsoft.com/office/drawing/2010/main" val="0"/>
              </a:ext>
            </a:extLst>
          </a:blip>
          <a:srcRect l="727" r="32086" b="-1"/>
          <a:stretch/>
        </p:blipFill>
        <p:spPr>
          <a:xfrm>
            <a:off x="4646532" y="417892"/>
            <a:ext cx="4256170" cy="4307714"/>
          </a:xfrm>
          <a:prstGeom prst="rect">
            <a:avLst/>
          </a:prstGeom>
        </p:spPr>
      </p:pic>
    </p:spTree>
    <p:extLst>
      <p:ext uri="{BB962C8B-B14F-4D97-AF65-F5344CB8AC3E}">
        <p14:creationId xmlns:p14="http://schemas.microsoft.com/office/powerpoint/2010/main" val="2515783064"/>
      </p:ext>
    </p:extLst>
  </p:cSld>
  <p:clrMapOvr>
    <a:masterClrMapping/>
  </p:clrMapOvr>
  <mc:AlternateContent xmlns:mc="http://schemas.openxmlformats.org/markup-compatibility/2006" xmlns:p14="http://schemas.microsoft.com/office/powerpoint/2010/main">
    <mc:Choice Requires="p14">
      <p:transition spd="slow" p14:dur="1750" advClick="0" advTm="6000">
        <p14:flash/>
      </p:transition>
    </mc:Choice>
    <mc:Fallback xmlns="">
      <p:transition spd="slow" advClick="0"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playing with a toy&#10;&#10;Description automatically generated with medium confidence">
            <a:extLst>
              <a:ext uri="{FF2B5EF4-FFF2-40B4-BE49-F238E27FC236}">
                <a16:creationId xmlns:a16="http://schemas.microsoft.com/office/drawing/2014/main" id="{CE2AA642-AA12-41A6-BACC-805E553EE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01" y="482601"/>
            <a:ext cx="2781632" cy="1856740"/>
          </a:xfrm>
          <a:prstGeom prst="rect">
            <a:avLst/>
          </a:prstGeom>
        </p:spPr>
      </p:pic>
      <p:pic>
        <p:nvPicPr>
          <p:cNvPr id="2" name="Picture 1" descr="A group of children sitting at a table&#10;&#10;Description automatically generated with low confidence">
            <a:extLst>
              <a:ext uri="{FF2B5EF4-FFF2-40B4-BE49-F238E27FC236}">
                <a16:creationId xmlns:a16="http://schemas.microsoft.com/office/drawing/2014/main" id="{E085344D-7A6C-41BF-A115-319DE866C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40" y="2811146"/>
            <a:ext cx="2819351" cy="1853723"/>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104369C9-EB02-48A3-8550-23047D061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573" y="972499"/>
            <a:ext cx="4807563" cy="3209048"/>
          </a:xfrm>
          <a:prstGeom prst="rect">
            <a:avLst/>
          </a:prstGeom>
        </p:spPr>
      </p:pic>
    </p:spTree>
    <p:extLst>
      <p:ext uri="{BB962C8B-B14F-4D97-AF65-F5344CB8AC3E}">
        <p14:creationId xmlns:p14="http://schemas.microsoft.com/office/powerpoint/2010/main" val="75505247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7BBADC-57DC-4D5B-9EE2-2AD615AB258C}"/>
              </a:ext>
            </a:extLst>
          </p:cNvPr>
          <p:cNvPicPr>
            <a:picLocks noChangeAspect="1"/>
          </p:cNvPicPr>
          <p:nvPr/>
        </p:nvPicPr>
        <p:blipFill rotWithShape="1">
          <a:blip r:embed="rId2">
            <a:extLst>
              <a:ext uri="{28A0092B-C50C-407E-A947-70E740481C1C}">
                <a14:useLocalDpi xmlns:a14="http://schemas.microsoft.com/office/drawing/2010/main" val="0"/>
              </a:ext>
            </a:extLst>
          </a:blip>
          <a:srcRect t="265" r="-2" b="22112"/>
          <a:stretch/>
        </p:blipFill>
        <p:spPr>
          <a:xfrm>
            <a:off x="241298" y="241299"/>
            <a:ext cx="4256173" cy="2263054"/>
          </a:xfrm>
          <a:prstGeom prst="rect">
            <a:avLst/>
          </a:prstGeom>
        </p:spPr>
      </p:pic>
      <p:pic>
        <p:nvPicPr>
          <p:cNvPr id="3" name="Picture 2">
            <a:extLst>
              <a:ext uri="{FF2B5EF4-FFF2-40B4-BE49-F238E27FC236}">
                <a16:creationId xmlns:a16="http://schemas.microsoft.com/office/drawing/2014/main" id="{DDAF5FCE-70E5-4852-A738-2EC0302BF91F}"/>
              </a:ext>
            </a:extLst>
          </p:cNvPr>
          <p:cNvPicPr>
            <a:picLocks noChangeAspect="1"/>
          </p:cNvPicPr>
          <p:nvPr/>
        </p:nvPicPr>
        <p:blipFill rotWithShape="1">
          <a:blip r:embed="rId3">
            <a:extLst>
              <a:ext uri="{28A0092B-C50C-407E-A947-70E740481C1C}">
                <a14:useLocalDpi xmlns:a14="http://schemas.microsoft.com/office/drawing/2010/main" val="0"/>
              </a:ext>
            </a:extLst>
          </a:blip>
          <a:srcRect t="2131" r="-2" b="15930"/>
          <a:stretch/>
        </p:blipFill>
        <p:spPr>
          <a:xfrm>
            <a:off x="241298" y="2633140"/>
            <a:ext cx="4256173" cy="2092466"/>
          </a:xfrm>
          <a:prstGeom prst="rect">
            <a:avLst/>
          </a:prstGeom>
        </p:spPr>
      </p:pic>
      <p:pic>
        <p:nvPicPr>
          <p:cNvPr id="5" name="Picture 4">
            <a:extLst>
              <a:ext uri="{FF2B5EF4-FFF2-40B4-BE49-F238E27FC236}">
                <a16:creationId xmlns:a16="http://schemas.microsoft.com/office/drawing/2014/main" id="{C919AC64-F8D8-4372-968D-14CF405DD53C}"/>
              </a:ext>
            </a:extLst>
          </p:cNvPr>
          <p:cNvPicPr>
            <a:picLocks noChangeAspect="1"/>
          </p:cNvPicPr>
          <p:nvPr/>
        </p:nvPicPr>
        <p:blipFill rotWithShape="1">
          <a:blip r:embed="rId4">
            <a:extLst>
              <a:ext uri="{28A0092B-C50C-407E-A947-70E740481C1C}">
                <a14:useLocalDpi xmlns:a14="http://schemas.microsoft.com/office/drawing/2010/main" val="0"/>
              </a:ext>
            </a:extLst>
          </a:blip>
          <a:srcRect l="11360" r="23150" b="-1"/>
          <a:stretch/>
        </p:blipFill>
        <p:spPr>
          <a:xfrm>
            <a:off x="4646530" y="241300"/>
            <a:ext cx="4256173" cy="4484306"/>
          </a:xfrm>
          <a:prstGeom prst="rect">
            <a:avLst/>
          </a:prstGeom>
        </p:spPr>
      </p:pic>
    </p:spTree>
    <p:extLst>
      <p:ext uri="{BB962C8B-B14F-4D97-AF65-F5344CB8AC3E}">
        <p14:creationId xmlns:p14="http://schemas.microsoft.com/office/powerpoint/2010/main" val="130846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000">
        <p15:prstTrans prst="airplane"/>
      </p:transition>
    </mc:Choice>
    <mc:Fallback xmlns="">
      <p:transition spd="slow" advClick="0"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B484AA-4194-46E4-A00F-38911D315E0F}"/>
              </a:ext>
            </a:extLst>
          </p:cNvPr>
          <p:cNvPicPr>
            <a:picLocks noChangeAspect="1"/>
          </p:cNvPicPr>
          <p:nvPr/>
        </p:nvPicPr>
        <p:blipFill rotWithShape="1">
          <a:blip r:embed="rId2">
            <a:extLst>
              <a:ext uri="{28A0092B-C50C-407E-A947-70E740481C1C}">
                <a14:useLocalDpi xmlns:a14="http://schemas.microsoft.com/office/drawing/2010/main" val="0"/>
              </a:ext>
            </a:extLst>
          </a:blip>
          <a:srcRect t="2985" b="16095"/>
          <a:stretch/>
        </p:blipFill>
        <p:spPr>
          <a:xfrm>
            <a:off x="15" y="961"/>
            <a:ext cx="9143985" cy="5142539"/>
          </a:xfrm>
          <a:prstGeom prst="rect">
            <a:avLst/>
          </a:prstGeom>
        </p:spPr>
      </p:pic>
    </p:spTree>
    <p:extLst>
      <p:ext uri="{BB962C8B-B14F-4D97-AF65-F5344CB8AC3E}">
        <p14:creationId xmlns:p14="http://schemas.microsoft.com/office/powerpoint/2010/main" val="668966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2CB58-5597-4290-B80B-473AA9D05876}"/>
              </a:ext>
            </a:extLst>
          </p:cNvPr>
          <p:cNvPicPr>
            <a:picLocks noChangeAspect="1"/>
          </p:cNvPicPr>
          <p:nvPr/>
        </p:nvPicPr>
        <p:blipFill rotWithShape="1">
          <a:blip r:embed="rId2">
            <a:extLst>
              <a:ext uri="{28A0092B-C50C-407E-A947-70E740481C1C}">
                <a14:useLocalDpi xmlns:a14="http://schemas.microsoft.com/office/drawing/2010/main" val="0"/>
              </a:ext>
            </a:extLst>
          </a:blip>
          <a:srcRect l="1221" t="25770" r="5460" b="14725"/>
          <a:stretch/>
        </p:blipFill>
        <p:spPr>
          <a:xfrm>
            <a:off x="284871" y="141882"/>
            <a:ext cx="8746588" cy="4182926"/>
          </a:xfrm>
          <a:prstGeom prst="rect">
            <a:avLst/>
          </a:prstGeom>
          <a:ln>
            <a:noFill/>
          </a:ln>
        </p:spPr>
      </p:pic>
      <p:sp>
        <p:nvSpPr>
          <p:cNvPr id="3" name="Rectangle 2">
            <a:extLst>
              <a:ext uri="{FF2B5EF4-FFF2-40B4-BE49-F238E27FC236}">
                <a16:creationId xmlns:a16="http://schemas.microsoft.com/office/drawing/2014/main" id="{FC08B9AF-B8AD-4982-BAE5-78881EA07E5A}"/>
              </a:ext>
            </a:extLst>
          </p:cNvPr>
          <p:cNvSpPr/>
          <p:nvPr/>
        </p:nvSpPr>
        <p:spPr>
          <a:xfrm>
            <a:off x="2114813" y="4443762"/>
            <a:ext cx="4087401" cy="577081"/>
          </a:xfrm>
          <a:prstGeom prst="rect">
            <a:avLst/>
          </a:prstGeom>
          <a:noFill/>
        </p:spPr>
        <p:txBody>
          <a:bodyPr wrap="none" lIns="68580" tIns="34290" rIns="68580" bIns="34290">
            <a:spAutoFit/>
          </a:bodyPr>
          <a:lstStyle/>
          <a:p>
            <a:pPr algn="ctr"/>
            <a:r>
              <a:rPr lang="en-US" sz="3300" b="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Lớp MG 5 – 6 tuổi A3</a:t>
            </a:r>
          </a:p>
        </p:txBody>
      </p:sp>
    </p:spTree>
    <p:extLst>
      <p:ext uri="{BB962C8B-B14F-4D97-AF65-F5344CB8AC3E}">
        <p14:creationId xmlns:p14="http://schemas.microsoft.com/office/powerpoint/2010/main" val="2913880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advClick="0" advTm="11000">
        <p15:prstTrans prst="curtains"/>
      </p:transition>
    </mc:Choice>
    <mc:Fallback xmlns="">
      <p:transition spd="slow" advClick="0" advTm="1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posing for a photo&#10;&#10;Description automatically generated">
            <a:extLst>
              <a:ext uri="{FF2B5EF4-FFF2-40B4-BE49-F238E27FC236}">
                <a16:creationId xmlns:a16="http://schemas.microsoft.com/office/drawing/2014/main" id="{B41AC264-33D6-4884-85F6-197FCA22F86C}"/>
              </a:ext>
            </a:extLst>
          </p:cNvPr>
          <p:cNvPicPr>
            <a:picLocks noChangeAspect="1"/>
          </p:cNvPicPr>
          <p:nvPr/>
        </p:nvPicPr>
        <p:blipFill rotWithShape="1">
          <a:blip r:embed="rId2">
            <a:extLst>
              <a:ext uri="{28A0092B-C50C-407E-A947-70E740481C1C}">
                <a14:useLocalDpi xmlns:a14="http://schemas.microsoft.com/office/drawing/2010/main" val="0"/>
              </a:ext>
            </a:extLst>
          </a:blip>
          <a:srcRect l="22076" r="22075" b="-2"/>
          <a:stretch/>
        </p:blipFill>
        <p:spPr>
          <a:xfrm>
            <a:off x="241300" y="417892"/>
            <a:ext cx="3207717" cy="4307712"/>
          </a:xfrm>
          <a:prstGeom prst="rect">
            <a:avLst/>
          </a:prstGeom>
        </p:spPr>
      </p:pic>
      <p:pic>
        <p:nvPicPr>
          <p:cNvPr id="4" name="Picture 3">
            <a:extLst>
              <a:ext uri="{FF2B5EF4-FFF2-40B4-BE49-F238E27FC236}">
                <a16:creationId xmlns:a16="http://schemas.microsoft.com/office/drawing/2014/main" id="{F8F45852-75C1-49A2-89ED-FA6CCDA04F2D}"/>
              </a:ext>
            </a:extLst>
          </p:cNvPr>
          <p:cNvPicPr>
            <a:picLocks noChangeAspect="1"/>
          </p:cNvPicPr>
          <p:nvPr/>
        </p:nvPicPr>
        <p:blipFill rotWithShape="1">
          <a:blip r:embed="rId3">
            <a:extLst>
              <a:ext uri="{28A0092B-C50C-407E-A947-70E740481C1C}">
                <a14:useLocalDpi xmlns:a14="http://schemas.microsoft.com/office/drawing/2010/main" val="0"/>
              </a:ext>
            </a:extLst>
          </a:blip>
          <a:srcRect r="7316" b="-2"/>
          <a:stretch/>
        </p:blipFill>
        <p:spPr>
          <a:xfrm>
            <a:off x="3579394" y="417892"/>
            <a:ext cx="5323307" cy="4307712"/>
          </a:xfrm>
          <a:prstGeom prst="rect">
            <a:avLst/>
          </a:prstGeom>
        </p:spPr>
      </p:pic>
    </p:spTree>
    <p:extLst>
      <p:ext uri="{BB962C8B-B14F-4D97-AF65-F5344CB8AC3E}">
        <p14:creationId xmlns:p14="http://schemas.microsoft.com/office/powerpoint/2010/main" val="3969738901"/>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B0F6E-3AE9-4D0E-A270-7394ED2CAAB8}"/>
              </a:ext>
            </a:extLst>
          </p:cNvPr>
          <p:cNvPicPr>
            <a:picLocks noChangeAspect="1"/>
          </p:cNvPicPr>
          <p:nvPr/>
        </p:nvPicPr>
        <p:blipFill rotWithShape="1">
          <a:blip r:embed="rId2">
            <a:extLst>
              <a:ext uri="{28A0092B-C50C-407E-A947-70E740481C1C}">
                <a14:useLocalDpi xmlns:a14="http://schemas.microsoft.com/office/drawing/2010/main" val="0"/>
              </a:ext>
            </a:extLst>
          </a:blip>
          <a:srcRect l="10338" r="9647"/>
          <a:stretch/>
        </p:blipFill>
        <p:spPr>
          <a:xfrm>
            <a:off x="15" y="961"/>
            <a:ext cx="9143985" cy="5142539"/>
          </a:xfrm>
          <a:prstGeom prst="rect">
            <a:avLst/>
          </a:prstGeom>
        </p:spPr>
      </p:pic>
    </p:spTree>
    <p:extLst>
      <p:ext uri="{BB962C8B-B14F-4D97-AF65-F5344CB8AC3E}">
        <p14:creationId xmlns:p14="http://schemas.microsoft.com/office/powerpoint/2010/main" val="2039164118"/>
      </p:ext>
    </p:extLst>
  </p:cSld>
  <p:clrMapOvr>
    <a:masterClrMapping/>
  </p:clrMapOvr>
  <mc:AlternateContent xmlns:mc="http://schemas.openxmlformats.org/markup-compatibility/2006" xmlns:p14="http://schemas.microsoft.com/office/powerpoint/2010/main">
    <mc:Choice Requires="p14">
      <p:transition spd="slow" p14:dur="1500" advClick="0" advTm="8000">
        <p:split orient="vert"/>
      </p:transition>
    </mc:Choice>
    <mc:Fallback xmlns="">
      <p:transition spd="slow" advClick="0" advTm="8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33D2F9-F57F-4C2E-BA1B-D4139E10C209}"/>
              </a:ext>
            </a:extLst>
          </p:cNvPr>
          <p:cNvPicPr>
            <a:picLocks noChangeAspect="1"/>
          </p:cNvPicPr>
          <p:nvPr/>
        </p:nvPicPr>
        <p:blipFill rotWithShape="1">
          <a:blip r:embed="rId2">
            <a:extLst>
              <a:ext uri="{28A0092B-C50C-407E-A947-70E740481C1C}">
                <a14:useLocalDpi xmlns:a14="http://schemas.microsoft.com/office/drawing/2010/main" val="0"/>
              </a:ext>
            </a:extLst>
          </a:blip>
          <a:srcRect l="13399" r="5081"/>
          <a:stretch/>
        </p:blipFill>
        <p:spPr>
          <a:xfrm>
            <a:off x="147638" y="130139"/>
            <a:ext cx="8848725" cy="4884572"/>
          </a:xfrm>
          <a:prstGeom prst="rect">
            <a:avLst/>
          </a:prstGeom>
        </p:spPr>
      </p:pic>
    </p:spTree>
    <p:extLst>
      <p:ext uri="{BB962C8B-B14F-4D97-AF65-F5344CB8AC3E}">
        <p14:creationId xmlns:p14="http://schemas.microsoft.com/office/powerpoint/2010/main" val="2135081795"/>
      </p:ext>
    </p:extLst>
  </p:cSld>
  <p:clrMapOvr>
    <a:masterClrMapping/>
  </p:clrMapOvr>
  <p:transition spd="slow" advClick="0" advTm="1500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31168" r="-9883"/>
          <a:stretch/>
        </p:blipFill>
        <p:spPr bwMode="auto">
          <a:xfrm>
            <a:off x="7040386" y="2163366"/>
            <a:ext cx="2099401" cy="273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823" y="131220"/>
            <a:ext cx="1182291" cy="104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2009977" y="419953"/>
            <a:ext cx="5586576"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a:solidFill>
                  <a:schemeClr val="accent5">
                    <a:lumMod val="50000"/>
                  </a:schemeClr>
                </a:solidFill>
                <a:latin typeface="Times New Roman" panose="02020603050405020304" pitchFamily="18" charset="0"/>
                <a:cs typeface="Times New Roman" panose="02020603050405020304" pitchFamily="18" charset="0"/>
              </a:rPr>
              <a:t>Biện pháp giáo dục kĩ năng tự bảo vệ bản thân cho trẻ MG 5 – 6 tuổi lớp A3 trường mầm non Bảo Cường</a:t>
            </a:r>
            <a:endParaRPr lang="en-US">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2582867" y="1534419"/>
            <a:ext cx="835819" cy="506015"/>
            <a:chOff x="995374" y="2209801"/>
            <a:chExt cx="1114425" cy="674687"/>
          </a:xfrm>
        </p:grpSpPr>
        <p:pic>
          <p:nvPicPr>
            <p:cNvPr id="6"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5374" y="2209801"/>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9"/>
            <p:cNvSpPr txBox="1">
              <a:spLocks noChangeArrowheads="1"/>
            </p:cNvSpPr>
            <p:nvPr/>
          </p:nvSpPr>
          <p:spPr bwMode="auto">
            <a:xfrm>
              <a:off x="1506094" y="2316162"/>
              <a:ext cx="5032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dirty="0">
                  <a:solidFill>
                    <a:schemeClr val="accent2"/>
                  </a:solidFill>
                  <a:latin typeface="Impact" pitchFamily="34" charset="0"/>
                </a:rPr>
                <a:t>1</a:t>
              </a:r>
              <a:endParaRPr lang="zh-CN" altLang="en-US" dirty="0">
                <a:solidFill>
                  <a:schemeClr val="accent2"/>
                </a:solidFill>
                <a:latin typeface="Impact" pitchFamily="34" charset="0"/>
              </a:endParaRPr>
            </a:p>
          </p:txBody>
        </p:sp>
      </p:grpSp>
      <p:grpSp>
        <p:nvGrpSpPr>
          <p:cNvPr id="3" name="组合 2"/>
          <p:cNvGrpSpPr/>
          <p:nvPr/>
        </p:nvGrpSpPr>
        <p:grpSpPr>
          <a:xfrm>
            <a:off x="2482855" y="2306455"/>
            <a:ext cx="916781" cy="533400"/>
            <a:chOff x="862024" y="3239182"/>
            <a:chExt cx="1222375" cy="711200"/>
          </a:xfrm>
        </p:grpSpPr>
        <p:pic>
          <p:nvPicPr>
            <p:cNvPr id="5" name="图片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2024" y="3239182"/>
              <a:ext cx="12223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30"/>
            <p:cNvSpPr txBox="1">
              <a:spLocks noChangeArrowheads="1"/>
            </p:cNvSpPr>
            <p:nvPr/>
          </p:nvSpPr>
          <p:spPr bwMode="auto">
            <a:xfrm>
              <a:off x="1402907" y="3370945"/>
              <a:ext cx="5032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dirty="0">
                  <a:solidFill>
                    <a:schemeClr val="accent2"/>
                  </a:solidFill>
                  <a:latin typeface="Impact" pitchFamily="34" charset="0"/>
                </a:rPr>
                <a:t>2</a:t>
              </a:r>
              <a:endParaRPr lang="zh-CN" altLang="en-US" dirty="0">
                <a:solidFill>
                  <a:schemeClr val="accent2"/>
                </a:solidFill>
                <a:latin typeface="Impact" pitchFamily="34" charset="0"/>
              </a:endParaRPr>
            </a:p>
          </p:txBody>
        </p:sp>
      </p:grpSp>
      <p:sp>
        <p:nvSpPr>
          <p:cNvPr id="11" name="文本框 31"/>
          <p:cNvSpPr txBox="1">
            <a:spLocks noChangeArrowheads="1"/>
          </p:cNvSpPr>
          <p:nvPr/>
        </p:nvSpPr>
        <p:spPr bwMode="auto">
          <a:xfrm>
            <a:off x="3499647" y="1590378"/>
            <a:ext cx="32930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100" b="1">
                <a:solidFill>
                  <a:srgbClr val="002060"/>
                </a:solidFill>
                <a:latin typeface="Times New Roman" panose="02020603050405020304" pitchFamily="18" charset="0"/>
                <a:ea typeface="微软雅黑" pitchFamily="34" charset="-122"/>
                <a:cs typeface="Times New Roman" panose="02020603050405020304" pitchFamily="18" charset="0"/>
              </a:rPr>
              <a:t>Vai trò của biện pháp</a:t>
            </a:r>
            <a:endParaRPr lang="zh-CN" altLang="en-US" sz="2100" b="1" dirty="0">
              <a:solidFill>
                <a:srgbClr val="002060"/>
              </a:solidFill>
              <a:latin typeface="Times New Roman" panose="02020603050405020304" pitchFamily="18" charset="0"/>
              <a:ea typeface="微软雅黑" pitchFamily="34" charset="-122"/>
              <a:cs typeface="Times New Roman" panose="02020603050405020304" pitchFamily="18" charset="0"/>
            </a:endParaRPr>
          </a:p>
        </p:txBody>
      </p:sp>
      <p:sp>
        <p:nvSpPr>
          <p:cNvPr id="12" name="文本框 32"/>
          <p:cNvSpPr txBox="1">
            <a:spLocks noChangeArrowheads="1"/>
          </p:cNvSpPr>
          <p:nvPr/>
        </p:nvSpPr>
        <p:spPr bwMode="auto">
          <a:xfrm>
            <a:off x="3499648" y="2364001"/>
            <a:ext cx="33734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100" b="1">
                <a:solidFill>
                  <a:srgbClr val="002060"/>
                </a:solidFill>
                <a:latin typeface="Times New Roman" panose="02020603050405020304" pitchFamily="18" charset="0"/>
                <a:ea typeface="微软雅黑" pitchFamily="34" charset="-122"/>
                <a:cs typeface="Times New Roman" panose="02020603050405020304" pitchFamily="18" charset="0"/>
              </a:rPr>
              <a:t>Nội dung của biện pháp</a:t>
            </a:r>
            <a:endParaRPr lang="zh-CN" altLang="en-US" sz="2100" b="1" dirty="0">
              <a:solidFill>
                <a:srgbClr val="002060"/>
              </a:solidFill>
              <a:latin typeface="Times New Roman" panose="02020603050405020304" pitchFamily="18" charset="0"/>
              <a:ea typeface="微软雅黑" pitchFamily="34" charset="-122"/>
              <a:cs typeface="Times New Roman" panose="02020603050405020304" pitchFamily="18" charset="0"/>
            </a:endParaRPr>
          </a:p>
        </p:txBody>
      </p:sp>
      <p:grpSp>
        <p:nvGrpSpPr>
          <p:cNvPr id="19" name="组合 18"/>
          <p:cNvGrpSpPr/>
          <p:nvPr/>
        </p:nvGrpSpPr>
        <p:grpSpPr>
          <a:xfrm>
            <a:off x="2528440" y="3049746"/>
            <a:ext cx="871196" cy="506016"/>
            <a:chOff x="995374" y="4230237"/>
            <a:chExt cx="1161595" cy="674688"/>
          </a:xfrm>
        </p:grpSpPr>
        <p:pic>
          <p:nvPicPr>
            <p:cNvPr id="14" name="图片 3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5374" y="4230237"/>
              <a:ext cx="11144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35"/>
            <p:cNvSpPr txBox="1">
              <a:spLocks noChangeArrowheads="1"/>
            </p:cNvSpPr>
            <p:nvPr/>
          </p:nvSpPr>
          <p:spPr bwMode="auto">
            <a:xfrm>
              <a:off x="1506094" y="4336600"/>
              <a:ext cx="650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dirty="0">
                  <a:solidFill>
                    <a:schemeClr val="accent2"/>
                  </a:solidFill>
                  <a:latin typeface="Impact" pitchFamily="34" charset="0"/>
                </a:rPr>
                <a:t>3</a:t>
              </a:r>
              <a:endParaRPr lang="zh-CN" altLang="en-US" dirty="0">
                <a:solidFill>
                  <a:schemeClr val="accent2"/>
                </a:solidFill>
                <a:latin typeface="Impact" pitchFamily="34" charset="0"/>
              </a:endParaRPr>
            </a:p>
          </p:txBody>
        </p:sp>
      </p:grpSp>
      <p:grpSp>
        <p:nvGrpSpPr>
          <p:cNvPr id="20" name="组合 19"/>
          <p:cNvGrpSpPr/>
          <p:nvPr/>
        </p:nvGrpSpPr>
        <p:grpSpPr>
          <a:xfrm>
            <a:off x="2482855" y="3833858"/>
            <a:ext cx="916781" cy="532210"/>
            <a:chOff x="862024" y="5275720"/>
            <a:chExt cx="1222375" cy="709613"/>
          </a:xfrm>
        </p:grpSpPr>
        <p:pic>
          <p:nvPicPr>
            <p:cNvPr id="13" name="图片 3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2024" y="5275720"/>
              <a:ext cx="12223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36"/>
            <p:cNvSpPr txBox="1">
              <a:spLocks noChangeArrowheads="1"/>
            </p:cNvSpPr>
            <p:nvPr/>
          </p:nvSpPr>
          <p:spPr bwMode="auto">
            <a:xfrm>
              <a:off x="1402907" y="5407483"/>
              <a:ext cx="50323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dirty="0">
                  <a:solidFill>
                    <a:schemeClr val="accent2"/>
                  </a:solidFill>
                  <a:latin typeface="Impact" pitchFamily="34" charset="0"/>
                </a:rPr>
                <a:t>4</a:t>
              </a:r>
              <a:endParaRPr lang="zh-CN" altLang="en-US" dirty="0">
                <a:solidFill>
                  <a:schemeClr val="accent2"/>
                </a:solidFill>
                <a:latin typeface="Impact" pitchFamily="34" charset="0"/>
              </a:endParaRPr>
            </a:p>
          </p:txBody>
        </p:sp>
      </p:grpSp>
      <p:sp>
        <p:nvSpPr>
          <p:cNvPr id="17" name="文本框 37"/>
          <p:cNvSpPr txBox="1">
            <a:spLocks noChangeArrowheads="1"/>
          </p:cNvSpPr>
          <p:nvPr/>
        </p:nvSpPr>
        <p:spPr bwMode="auto">
          <a:xfrm>
            <a:off x="3499648" y="3125549"/>
            <a:ext cx="26595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100" b="1">
                <a:solidFill>
                  <a:srgbClr val="002060"/>
                </a:solidFill>
                <a:latin typeface="Times New Roman" panose="02020603050405020304" pitchFamily="18" charset="0"/>
                <a:ea typeface="微软雅黑" pitchFamily="34" charset="-122"/>
                <a:cs typeface="Times New Roman" panose="02020603050405020304" pitchFamily="18" charset="0"/>
              </a:rPr>
              <a:t>Kết quả đạt được</a:t>
            </a:r>
            <a:endParaRPr lang="zh-CN" altLang="en-US" sz="2100" b="1" dirty="0">
              <a:solidFill>
                <a:srgbClr val="002060"/>
              </a:solidFill>
              <a:latin typeface="Times New Roman" panose="02020603050405020304" pitchFamily="18" charset="0"/>
              <a:ea typeface="微软雅黑" pitchFamily="34" charset="-122"/>
              <a:cs typeface="Times New Roman" panose="02020603050405020304" pitchFamily="18" charset="0"/>
            </a:endParaRPr>
          </a:p>
        </p:txBody>
      </p:sp>
      <p:sp>
        <p:nvSpPr>
          <p:cNvPr id="18" name="文本框 38"/>
          <p:cNvSpPr txBox="1">
            <a:spLocks noChangeArrowheads="1"/>
          </p:cNvSpPr>
          <p:nvPr/>
        </p:nvSpPr>
        <p:spPr bwMode="auto">
          <a:xfrm>
            <a:off x="3499648" y="3908868"/>
            <a:ext cx="25876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100" b="1">
                <a:solidFill>
                  <a:srgbClr val="002060"/>
                </a:solidFill>
                <a:latin typeface="Times New Roman" panose="02020603050405020304" pitchFamily="18" charset="0"/>
                <a:ea typeface="微软雅黑" pitchFamily="34" charset="-122"/>
                <a:cs typeface="Times New Roman" panose="02020603050405020304" pitchFamily="18" charset="0"/>
              </a:rPr>
              <a:t>Kết luận</a:t>
            </a:r>
            <a:endParaRPr lang="zh-CN" altLang="en-US" sz="2100" b="1" dirty="0">
              <a:solidFill>
                <a:srgbClr val="002060"/>
              </a:solidFill>
              <a:latin typeface="Times New Roman" panose="02020603050405020304" pitchFamily="18" charset="0"/>
              <a:ea typeface="微软雅黑" pitchFamily="34" charset="-122"/>
              <a:cs typeface="Times New Roman" panose="02020603050405020304" pitchFamily="18" charset="0"/>
            </a:endParaRPr>
          </a:p>
        </p:txBody>
      </p:sp>
      <p:pic>
        <p:nvPicPr>
          <p:cNvPr id="21" name="图片 4">
            <a:extLst>
              <a:ext uri="{FF2B5EF4-FFF2-40B4-BE49-F238E27FC236}">
                <a16:creationId xmlns:a16="http://schemas.microsoft.com/office/drawing/2014/main" id="{A0E8AAC8-3723-4F14-B879-02EFCA237D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0256" y="3025423"/>
            <a:ext cx="120134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5">
            <a:extLst>
              <a:ext uri="{FF2B5EF4-FFF2-40B4-BE49-F238E27FC236}">
                <a16:creationId xmlns:a16="http://schemas.microsoft.com/office/drawing/2014/main" id="{82BBEBD4-8660-4041-A16A-1523E80BDC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1662" y="4608955"/>
            <a:ext cx="633413" cy="46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7">
            <a:extLst>
              <a:ext uri="{FF2B5EF4-FFF2-40B4-BE49-F238E27FC236}">
                <a16:creationId xmlns:a16="http://schemas.microsoft.com/office/drawing/2014/main" id="{4216811C-11FE-48D5-8EE1-5C434A97CB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96" y="4129306"/>
            <a:ext cx="404813"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79477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par>
                                <p:cTn id="7" presetID="31" presetClass="entr" presetSubtype="0" fill="hold" grpId="0" nodeType="withEffect">
                                  <p:stCondLst>
                                    <p:cond delay="500"/>
                                  </p:stCondLst>
                                  <p:iterate type="lt">
                                    <p:tmPct val="5000"/>
                                  </p:iterate>
                                  <p:childTnLst>
                                    <p:set>
                                      <p:cBhvr>
                                        <p:cTn id="8" dur="1" fill="hold">
                                          <p:stCondLst>
                                            <p:cond delay="0"/>
                                          </p:stCondLst>
                                        </p:cTn>
                                        <p:tgtEl>
                                          <p:spTgt spid="8"/>
                                        </p:tgtEl>
                                        <p:attrNameLst>
                                          <p:attrName>style.visibility</p:attrName>
                                        </p:attrNameLst>
                                      </p:cBhvr>
                                      <p:to>
                                        <p:strVal val="visible"/>
                                      </p:to>
                                    </p:set>
                                    <p:anim calcmode="lin" valueType="num">
                                      <p:cBhvr>
                                        <p:cTn id="9" dur="750" fill="hold"/>
                                        <p:tgtEl>
                                          <p:spTgt spid="8"/>
                                        </p:tgtEl>
                                        <p:attrNameLst>
                                          <p:attrName>ppt_w</p:attrName>
                                        </p:attrNameLst>
                                      </p:cBhvr>
                                      <p:tavLst>
                                        <p:tav tm="0">
                                          <p:val>
                                            <p:fltVal val="0"/>
                                          </p:val>
                                        </p:tav>
                                        <p:tav tm="100000">
                                          <p:val>
                                            <p:strVal val="#ppt_w"/>
                                          </p:val>
                                        </p:tav>
                                      </p:tavLst>
                                    </p:anim>
                                    <p:anim calcmode="lin" valueType="num">
                                      <p:cBhvr>
                                        <p:cTn id="10" dur="750" fill="hold"/>
                                        <p:tgtEl>
                                          <p:spTgt spid="8"/>
                                        </p:tgtEl>
                                        <p:attrNameLst>
                                          <p:attrName>ppt_h</p:attrName>
                                        </p:attrNameLst>
                                      </p:cBhvr>
                                      <p:tavLst>
                                        <p:tav tm="0">
                                          <p:val>
                                            <p:fltVal val="0"/>
                                          </p:val>
                                        </p:tav>
                                        <p:tav tm="100000">
                                          <p:val>
                                            <p:strVal val="#ppt_h"/>
                                          </p:val>
                                        </p:tav>
                                      </p:tavLst>
                                    </p:anim>
                                    <p:anim calcmode="lin" valueType="num">
                                      <p:cBhvr>
                                        <p:cTn id="11" dur="750" fill="hold"/>
                                        <p:tgtEl>
                                          <p:spTgt spid="8"/>
                                        </p:tgtEl>
                                        <p:attrNameLst>
                                          <p:attrName>style.rotation</p:attrName>
                                        </p:attrNameLst>
                                      </p:cBhvr>
                                      <p:tavLst>
                                        <p:tav tm="0">
                                          <p:val>
                                            <p:fltVal val="90"/>
                                          </p:val>
                                        </p:tav>
                                        <p:tav tm="100000">
                                          <p:val>
                                            <p:fltVal val="0"/>
                                          </p:val>
                                        </p:tav>
                                      </p:tavLst>
                                    </p:anim>
                                    <p:animEffect transition="in" filter="fade">
                                      <p:cBhvr>
                                        <p:cTn id="12" dur="750"/>
                                        <p:tgtEl>
                                          <p:spTgt spid="8"/>
                                        </p:tgtEl>
                                      </p:cBhvr>
                                    </p:animEffect>
                                  </p:childTnLst>
                                </p:cTn>
                              </p:par>
                              <p:par>
                                <p:cTn id="13" presetID="42"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anim calcmode="lin" valueType="num">
                                      <p:cBhvr>
                                        <p:cTn id="16" dur="750" fill="hold"/>
                                        <p:tgtEl>
                                          <p:spTgt spid="2"/>
                                        </p:tgtEl>
                                        <p:attrNameLst>
                                          <p:attrName>ppt_x</p:attrName>
                                        </p:attrNameLst>
                                      </p:cBhvr>
                                      <p:tavLst>
                                        <p:tav tm="0">
                                          <p:val>
                                            <p:strVal val="#ppt_x"/>
                                          </p:val>
                                        </p:tav>
                                        <p:tav tm="100000">
                                          <p:val>
                                            <p:strVal val="#ppt_x"/>
                                          </p:val>
                                        </p:tav>
                                      </p:tavLst>
                                    </p:anim>
                                    <p:anim calcmode="lin" valueType="num">
                                      <p:cBhvr>
                                        <p:cTn id="17" dur="75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750"/>
                                        <p:tgtEl>
                                          <p:spTgt spid="3"/>
                                        </p:tgtEl>
                                      </p:cBhvr>
                                    </p:animEffect>
                                    <p:anim calcmode="lin" valueType="num">
                                      <p:cBhvr>
                                        <p:cTn id="21" dur="750" fill="hold"/>
                                        <p:tgtEl>
                                          <p:spTgt spid="3"/>
                                        </p:tgtEl>
                                        <p:attrNameLst>
                                          <p:attrName>ppt_x</p:attrName>
                                        </p:attrNameLst>
                                      </p:cBhvr>
                                      <p:tavLst>
                                        <p:tav tm="0">
                                          <p:val>
                                            <p:strVal val="#ppt_x"/>
                                          </p:val>
                                        </p:tav>
                                        <p:tav tm="100000">
                                          <p:val>
                                            <p:strVal val="#ppt_x"/>
                                          </p:val>
                                        </p:tav>
                                      </p:tavLst>
                                    </p:anim>
                                    <p:anim calcmode="lin" valueType="num">
                                      <p:cBhvr>
                                        <p:cTn id="22" dur="75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anim calcmode="lin" valueType="num">
                                      <p:cBhvr>
                                        <p:cTn id="26" dur="750" fill="hold"/>
                                        <p:tgtEl>
                                          <p:spTgt spid="19"/>
                                        </p:tgtEl>
                                        <p:attrNameLst>
                                          <p:attrName>ppt_x</p:attrName>
                                        </p:attrNameLst>
                                      </p:cBhvr>
                                      <p:tavLst>
                                        <p:tav tm="0">
                                          <p:val>
                                            <p:strVal val="#ppt_x"/>
                                          </p:val>
                                        </p:tav>
                                        <p:tav tm="100000">
                                          <p:val>
                                            <p:strVal val="#ppt_x"/>
                                          </p:val>
                                        </p:tav>
                                      </p:tavLst>
                                    </p:anim>
                                    <p:anim calcmode="lin" valueType="num">
                                      <p:cBhvr>
                                        <p:cTn id="27" dur="75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750"/>
                                        <p:tgtEl>
                                          <p:spTgt spid="20"/>
                                        </p:tgtEl>
                                      </p:cBhvr>
                                    </p:animEffect>
                                    <p:anim calcmode="lin" valueType="num">
                                      <p:cBhvr>
                                        <p:cTn id="31" dur="750" fill="hold"/>
                                        <p:tgtEl>
                                          <p:spTgt spid="20"/>
                                        </p:tgtEl>
                                        <p:attrNameLst>
                                          <p:attrName>ppt_x</p:attrName>
                                        </p:attrNameLst>
                                      </p:cBhvr>
                                      <p:tavLst>
                                        <p:tav tm="0">
                                          <p:val>
                                            <p:strVal val="#ppt_x"/>
                                          </p:val>
                                        </p:tav>
                                        <p:tav tm="100000">
                                          <p:val>
                                            <p:strVal val="#ppt_x"/>
                                          </p:val>
                                        </p:tav>
                                      </p:tavLst>
                                    </p:anim>
                                    <p:anim calcmode="lin" valueType="num">
                                      <p:cBhvr>
                                        <p:cTn id="32" dur="750" fill="hold"/>
                                        <p:tgtEl>
                                          <p:spTgt spid="20"/>
                                        </p:tgtEl>
                                        <p:attrNameLst>
                                          <p:attrName>ppt_y</p:attrName>
                                        </p:attrNameLst>
                                      </p:cBhvr>
                                      <p:tavLst>
                                        <p:tav tm="0">
                                          <p:val>
                                            <p:strVal val="#ppt_y+.1"/>
                                          </p:val>
                                        </p:tav>
                                        <p:tav tm="100000">
                                          <p:val>
                                            <p:strVal val="#ppt_y"/>
                                          </p:val>
                                        </p:tav>
                                      </p:tavLst>
                                    </p:anim>
                                  </p:childTnLst>
                                </p:cTn>
                              </p:par>
                              <p:par>
                                <p:cTn id="33" presetID="14" presetClass="entr" presetSubtype="10" fill="hold" grpId="0" nodeType="withEffect">
                                  <p:stCondLst>
                                    <p:cond delay="275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750"/>
                                        <p:tgtEl>
                                          <p:spTgt spid="11"/>
                                        </p:tgtEl>
                                      </p:cBhvr>
                                    </p:animEffect>
                                  </p:childTnLst>
                                </p:cTn>
                              </p:par>
                              <p:par>
                                <p:cTn id="36" presetID="14" presetClass="entr" presetSubtype="10" fill="hold" grpId="0" nodeType="withEffect">
                                  <p:stCondLst>
                                    <p:cond delay="275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750"/>
                                        <p:tgtEl>
                                          <p:spTgt spid="12"/>
                                        </p:tgtEl>
                                      </p:cBhvr>
                                    </p:animEffect>
                                  </p:childTnLst>
                                </p:cTn>
                              </p:par>
                              <p:par>
                                <p:cTn id="39" presetID="14" presetClass="entr" presetSubtype="10" fill="hold" grpId="0" nodeType="withEffect">
                                  <p:stCondLst>
                                    <p:cond delay="275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750"/>
                                        <p:tgtEl>
                                          <p:spTgt spid="17"/>
                                        </p:tgtEl>
                                      </p:cBhvr>
                                    </p:animEffect>
                                  </p:childTnLst>
                                </p:cTn>
                              </p:par>
                              <p:par>
                                <p:cTn id="42" presetID="14" presetClass="entr" presetSubtype="10" fill="hold" grpId="0" nodeType="withEffect">
                                  <p:stCondLst>
                                    <p:cond delay="275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C8C03D1F-82F6-4B0C-BE38-3693D392AC3B}"/>
              </a:ext>
            </a:extLst>
          </p:cNvPr>
          <p:cNvGraphicFramePr/>
          <p:nvPr>
            <p:extLst>
              <p:ext uri="{D42A27DB-BD31-4B8C-83A1-F6EECF244321}">
                <p14:modId xmlns:p14="http://schemas.microsoft.com/office/powerpoint/2010/main" val="2948863060"/>
              </p:ext>
            </p:extLst>
          </p:nvPr>
        </p:nvGraphicFramePr>
        <p:xfrm>
          <a:off x="367989" y="292720"/>
          <a:ext cx="8140391" cy="48507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48711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randombar(horizontal)">
                                      <p:cBhvr>
                                        <p:cTn id="7" dur="500"/>
                                        <p:tgtEl>
                                          <p:spTgt spid="1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graphicEl>
                                              <a:chart seriesIdx="0" categoryIdx="0" bldStep="ptInCategory"/>
                                            </p:graphicEl>
                                          </p:spTgt>
                                        </p:tgtEl>
                                        <p:attrNameLst>
                                          <p:attrName>style.visibility</p:attrName>
                                        </p:attrNameLst>
                                      </p:cBhvr>
                                      <p:to>
                                        <p:strVal val="visible"/>
                                      </p:to>
                                    </p:set>
                                    <p:animEffect transition="in" filter="randombar(horizontal)">
                                      <p:cBhvr>
                                        <p:cTn id="12" dur="500"/>
                                        <p:tgtEl>
                                          <p:spTgt spid="11">
                                            <p:graphicEl>
                                              <a:chart seriesIdx="0" categoryIdx="0" bldStep="ptInCategory"/>
                                            </p:graphic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graphicEl>
                                              <a:chart seriesIdx="1" categoryIdx="0" bldStep="ptInCategory"/>
                                            </p:graphicEl>
                                          </p:spTgt>
                                        </p:tgtEl>
                                        <p:attrNameLst>
                                          <p:attrName>style.visibility</p:attrName>
                                        </p:attrNameLst>
                                      </p:cBhvr>
                                      <p:to>
                                        <p:strVal val="visible"/>
                                      </p:to>
                                    </p:set>
                                    <p:animEffect transition="in" filter="randombar(horizontal)">
                                      <p:cBhvr>
                                        <p:cTn id="16" dur="500"/>
                                        <p:tgtEl>
                                          <p:spTgt spid="11">
                                            <p:graphicEl>
                                              <a:chart seriesIdx="1" categoryIdx="0" bldStep="ptIn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graphicEl>
                                              <a:chart seriesIdx="0" categoryIdx="1" bldStep="ptInCategory"/>
                                            </p:graphicEl>
                                          </p:spTgt>
                                        </p:tgtEl>
                                        <p:attrNameLst>
                                          <p:attrName>style.visibility</p:attrName>
                                        </p:attrNameLst>
                                      </p:cBhvr>
                                      <p:to>
                                        <p:strVal val="visible"/>
                                      </p:to>
                                    </p:set>
                                    <p:animEffect transition="in" filter="randombar(horizontal)">
                                      <p:cBhvr>
                                        <p:cTn id="21" dur="500"/>
                                        <p:tgtEl>
                                          <p:spTgt spid="11">
                                            <p:graphicEl>
                                              <a:chart seriesIdx="0" categoryIdx="1" bldStep="ptInCategory"/>
                                            </p:graphicEl>
                                          </p:spTgt>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1">
                                            <p:graphicEl>
                                              <a:chart seriesIdx="1" categoryIdx="1" bldStep="ptInCategory"/>
                                            </p:graphicEl>
                                          </p:spTgt>
                                        </p:tgtEl>
                                        <p:attrNameLst>
                                          <p:attrName>style.visibility</p:attrName>
                                        </p:attrNameLst>
                                      </p:cBhvr>
                                      <p:to>
                                        <p:strVal val="visible"/>
                                      </p:to>
                                    </p:set>
                                    <p:animEffect transition="in" filter="randombar(horizontal)">
                                      <p:cBhvr>
                                        <p:cTn id="25" dur="500"/>
                                        <p:tgtEl>
                                          <p:spTgt spid="11">
                                            <p:graphicEl>
                                              <a:chart seriesIdx="1" categoryIdx="1" bldStep="ptInCategory"/>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graphicEl>
                                              <a:chart seriesIdx="0" categoryIdx="2" bldStep="ptInCategory"/>
                                            </p:graphicEl>
                                          </p:spTgt>
                                        </p:tgtEl>
                                        <p:attrNameLst>
                                          <p:attrName>style.visibility</p:attrName>
                                        </p:attrNameLst>
                                      </p:cBhvr>
                                      <p:to>
                                        <p:strVal val="visible"/>
                                      </p:to>
                                    </p:set>
                                    <p:animEffect transition="in" filter="randombar(horizontal)">
                                      <p:cBhvr>
                                        <p:cTn id="30" dur="500"/>
                                        <p:tgtEl>
                                          <p:spTgt spid="11">
                                            <p:graphicEl>
                                              <a:chart seriesIdx="0" categoryIdx="2" bldStep="ptInCategory"/>
                                            </p:graphicEl>
                                          </p:spTgt>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graphicEl>
                                              <a:chart seriesIdx="1" categoryIdx="2" bldStep="ptInCategory"/>
                                            </p:graphicEl>
                                          </p:spTgt>
                                        </p:tgtEl>
                                        <p:attrNameLst>
                                          <p:attrName>style.visibility</p:attrName>
                                        </p:attrNameLst>
                                      </p:cBhvr>
                                      <p:to>
                                        <p:strVal val="visible"/>
                                      </p:to>
                                    </p:set>
                                    <p:animEffect transition="in" filter="randombar(horizontal)">
                                      <p:cBhvr>
                                        <p:cTn id="34" dur="500"/>
                                        <p:tgtEl>
                                          <p:spTgt spid="11">
                                            <p:graphicEl>
                                              <a:chart seriesIdx="1" categoryIdx="2" bldStep="ptInCategory"/>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graphicEl>
                                              <a:chart seriesIdx="0" categoryIdx="3" bldStep="ptInCategory"/>
                                            </p:graphicEl>
                                          </p:spTgt>
                                        </p:tgtEl>
                                        <p:attrNameLst>
                                          <p:attrName>style.visibility</p:attrName>
                                        </p:attrNameLst>
                                      </p:cBhvr>
                                      <p:to>
                                        <p:strVal val="visible"/>
                                      </p:to>
                                    </p:set>
                                    <p:animEffect transition="in" filter="randombar(horizontal)">
                                      <p:cBhvr>
                                        <p:cTn id="39" dur="500"/>
                                        <p:tgtEl>
                                          <p:spTgt spid="11">
                                            <p:graphicEl>
                                              <a:chart seriesIdx="0" categoryIdx="3" bldStep="ptInCategory"/>
                                            </p:graphicEl>
                                          </p:spTgt>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1">
                                            <p:graphicEl>
                                              <a:chart seriesIdx="1" categoryIdx="3" bldStep="ptInCategory"/>
                                            </p:graphicEl>
                                          </p:spTgt>
                                        </p:tgtEl>
                                        <p:attrNameLst>
                                          <p:attrName>style.visibility</p:attrName>
                                        </p:attrNameLst>
                                      </p:cBhvr>
                                      <p:to>
                                        <p:strVal val="visible"/>
                                      </p:to>
                                    </p:set>
                                    <p:animEffect transition="in" filter="randombar(horizontal)">
                                      <p:cBhvr>
                                        <p:cTn id="43" dur="500"/>
                                        <p:tgtEl>
                                          <p:spTgt spid="11">
                                            <p:graphicEl>
                                              <a:chart seriesIdx="1" categoryIdx="3"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categoryEl"/>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68882" y="1169424"/>
            <a:ext cx="193554"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22059" y="1169424"/>
            <a:ext cx="193554"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02408" y="1169424"/>
            <a:ext cx="193554"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17903" y="1169424"/>
            <a:ext cx="193554"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圆角矩形 21"/>
          <p:cNvSpPr/>
          <p:nvPr/>
        </p:nvSpPr>
        <p:spPr>
          <a:xfrm>
            <a:off x="1143000" y="1256404"/>
            <a:ext cx="6858000" cy="71060"/>
          </a:xfrm>
          <a:prstGeom prst="roundRect">
            <a:avLst/>
          </a:prstGeom>
          <a:gradFill flip="none" rotWithShape="1">
            <a:gsLst>
              <a:gs pos="0">
                <a:sysClr val="windowText" lastClr="000000">
                  <a:lumMod val="50000"/>
                  <a:lumOff val="50000"/>
                </a:sysClr>
              </a:gs>
              <a:gs pos="100000">
                <a:sysClr val="window" lastClr="FFFFFF">
                  <a:lumMod val="50000"/>
                  <a:shade val="67500"/>
                  <a:satMod val="115000"/>
                </a:sysClr>
              </a:gs>
              <a:gs pos="55000">
                <a:sysClr val="window" lastClr="FFFFFF">
                  <a:lumMod val="75000"/>
                </a:sysClr>
              </a:gs>
            </a:gsLst>
            <a:lin ang="5400000" scaled="1"/>
            <a:tileRect/>
          </a:gradFill>
          <a:ln w="25400" cap="flat" cmpd="sng" algn="ctr">
            <a:noFill/>
            <a:prstDash val="solid"/>
          </a:ln>
          <a:effectLst/>
        </p:spPr>
        <p:txBody>
          <a:bodyPr rtlCol="0" anchor="ctr"/>
          <a:lstStyle/>
          <a:p>
            <a:pPr algn="ctr" defTabSz="685800" eaLnBrk="1" fontAlgn="auto" hangingPunct="1">
              <a:spcBef>
                <a:spcPts val="0"/>
              </a:spcBef>
              <a:spcAft>
                <a:spcPts val="0"/>
              </a:spcAft>
              <a:defRPr/>
            </a:pPr>
            <a:endParaRPr lang="zh-CN" altLang="en-US" sz="1350" kern="0">
              <a:solidFill>
                <a:sysClr val="window" lastClr="FFFFFF"/>
              </a:solidFill>
              <a:latin typeface="Calibri"/>
              <a:ea typeface="宋体"/>
            </a:endParaRPr>
          </a:p>
        </p:txBody>
      </p:sp>
      <p:sp>
        <p:nvSpPr>
          <p:cNvPr id="23" name="五边形 9"/>
          <p:cNvSpPr/>
          <p:nvPr/>
        </p:nvSpPr>
        <p:spPr>
          <a:xfrm rot="5400000">
            <a:off x="3224326" y="1806933"/>
            <a:ext cx="1307050" cy="716237"/>
          </a:xfrm>
          <a:prstGeom prst="rect">
            <a:avLst/>
          </a:prstGeom>
          <a:solidFill>
            <a:schemeClr val="accent5"/>
          </a:solidFill>
          <a:ln w="25400" cap="flat" cmpd="sng" algn="ctr">
            <a:noFill/>
            <a:prstDash val="solid"/>
          </a:ln>
          <a:effectLst/>
        </p:spPr>
        <p:txBody>
          <a:bodyPr rtlCol="0" anchor="ctr"/>
          <a:lstStyle/>
          <a:p>
            <a:pPr algn="ctr"/>
            <a:endParaRPr lang="zh-CN" altLang="en-US" kern="0">
              <a:solidFill>
                <a:sysClr val="window" lastClr="FFFFFF"/>
              </a:solidFill>
              <a:latin typeface="Calibri"/>
              <a:ea typeface="宋体"/>
            </a:endParaRPr>
          </a:p>
        </p:txBody>
      </p:sp>
      <p:sp>
        <p:nvSpPr>
          <p:cNvPr id="24" name="椭圆 23"/>
          <p:cNvSpPr/>
          <p:nvPr/>
        </p:nvSpPr>
        <p:spPr>
          <a:xfrm>
            <a:off x="3819747" y="1549126"/>
            <a:ext cx="110284" cy="87542"/>
          </a:xfrm>
          <a:prstGeom prst="ellipse">
            <a:avLst/>
          </a:prstGeom>
          <a:solidFill>
            <a:sysClr val="window" lastClr="FFFFFF"/>
          </a:solidFill>
          <a:ln w="25400" cap="flat" cmpd="sng" algn="ctr">
            <a:noFill/>
            <a:prstDash val="solid"/>
          </a:ln>
          <a:effectLst/>
        </p:spPr>
        <p:txBody>
          <a:bodyPr rtlCol="0" anchor="ctr"/>
          <a:lstStyle/>
          <a:p>
            <a:pPr algn="ctr" defTabSz="685800" eaLnBrk="1" fontAlgn="auto" hangingPunct="1">
              <a:spcBef>
                <a:spcPts val="0"/>
              </a:spcBef>
              <a:spcAft>
                <a:spcPts val="0"/>
              </a:spcAft>
              <a:defRPr/>
            </a:pPr>
            <a:endParaRPr lang="zh-CN" altLang="en-US" sz="1350" kern="0">
              <a:solidFill>
                <a:sysClr val="window" lastClr="FFFFFF"/>
              </a:solidFill>
              <a:latin typeface="Calibri"/>
              <a:ea typeface="宋体"/>
            </a:endParaRPr>
          </a:p>
        </p:txBody>
      </p:sp>
      <p:pic>
        <p:nvPicPr>
          <p:cNvPr id="2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14065" y="1169424"/>
            <a:ext cx="30383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五边形 12"/>
          <p:cNvSpPr/>
          <p:nvPr/>
        </p:nvSpPr>
        <p:spPr>
          <a:xfrm rot="5400000">
            <a:off x="1811154" y="1806933"/>
            <a:ext cx="1307638" cy="716237"/>
          </a:xfrm>
          <a:prstGeom prst="rect">
            <a:avLst/>
          </a:prstGeom>
          <a:solidFill>
            <a:schemeClr val="accent2"/>
          </a:solidFill>
          <a:ln w="25400" cap="flat" cmpd="sng" algn="ctr">
            <a:noFill/>
            <a:prstDash val="solid"/>
          </a:ln>
          <a:effectLst/>
        </p:spPr>
        <p:txBody>
          <a:bodyPr rtlCol="0" anchor="ctr"/>
          <a:lstStyle/>
          <a:p>
            <a:pPr algn="ctr" defTabSz="685800" eaLnBrk="1" fontAlgn="auto" hangingPunct="1">
              <a:spcBef>
                <a:spcPts val="0"/>
              </a:spcBef>
              <a:spcAft>
                <a:spcPts val="0"/>
              </a:spcAft>
              <a:defRPr/>
            </a:pPr>
            <a:endParaRPr lang="zh-CN" altLang="en-US" sz="1350" kern="0">
              <a:solidFill>
                <a:sysClr val="window" lastClr="FFFFFF"/>
              </a:solidFill>
              <a:latin typeface="Calibri"/>
              <a:ea typeface="宋体"/>
            </a:endParaRPr>
          </a:p>
        </p:txBody>
      </p:sp>
      <p:sp>
        <p:nvSpPr>
          <p:cNvPr id="27" name="椭圆 26"/>
          <p:cNvSpPr/>
          <p:nvPr/>
        </p:nvSpPr>
        <p:spPr>
          <a:xfrm>
            <a:off x="2404251" y="1549126"/>
            <a:ext cx="110284" cy="87542"/>
          </a:xfrm>
          <a:prstGeom prst="ellipse">
            <a:avLst/>
          </a:prstGeom>
          <a:solidFill>
            <a:sysClr val="window" lastClr="FFFFFF"/>
          </a:solidFill>
          <a:ln w="25400" cap="flat" cmpd="sng" algn="ctr">
            <a:noFill/>
            <a:prstDash val="solid"/>
          </a:ln>
          <a:effectLst/>
        </p:spPr>
        <p:txBody>
          <a:bodyPr rtlCol="0" anchor="ctr"/>
          <a:lstStyle/>
          <a:p>
            <a:pPr algn="ctr" defTabSz="685800" eaLnBrk="1" fontAlgn="auto" hangingPunct="1">
              <a:spcBef>
                <a:spcPts val="0"/>
              </a:spcBef>
              <a:spcAft>
                <a:spcPts val="0"/>
              </a:spcAft>
              <a:defRPr/>
            </a:pPr>
            <a:endParaRPr lang="zh-CN" altLang="en-US" sz="1350" kern="0">
              <a:solidFill>
                <a:sysClr val="window" lastClr="FFFFFF"/>
              </a:solidFill>
              <a:latin typeface="Calibri"/>
              <a:ea typeface="宋体"/>
            </a:endParaRPr>
          </a:p>
        </p:txBody>
      </p:sp>
      <p:pic>
        <p:nvPicPr>
          <p:cNvPr id="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98569" y="1169424"/>
            <a:ext cx="30383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五边形 15"/>
          <p:cNvSpPr/>
          <p:nvPr/>
        </p:nvSpPr>
        <p:spPr>
          <a:xfrm rot="5400000">
            <a:off x="6049786" y="1806933"/>
            <a:ext cx="1307642" cy="716237"/>
          </a:xfrm>
          <a:prstGeom prst="rect">
            <a:avLst/>
          </a:prstGeom>
          <a:solidFill>
            <a:schemeClr val="accent3"/>
          </a:solidFill>
          <a:ln w="25400" cap="flat" cmpd="sng" algn="ctr">
            <a:noFill/>
            <a:prstDash val="solid"/>
          </a:ln>
          <a:effectLst/>
        </p:spPr>
        <p:txBody>
          <a:bodyPr rtlCol="0" anchor="ctr"/>
          <a:lstStyle/>
          <a:p>
            <a:pPr algn="ctr"/>
            <a:endParaRPr lang="zh-CN" altLang="en-US" kern="0">
              <a:solidFill>
                <a:sysClr val="window" lastClr="FFFFFF"/>
              </a:solidFill>
              <a:latin typeface="Calibri"/>
              <a:ea typeface="宋体"/>
            </a:endParaRPr>
          </a:p>
        </p:txBody>
      </p:sp>
      <p:sp>
        <p:nvSpPr>
          <p:cNvPr id="31" name="椭圆 30"/>
          <p:cNvSpPr/>
          <p:nvPr/>
        </p:nvSpPr>
        <p:spPr>
          <a:xfrm>
            <a:off x="6670725" y="1549126"/>
            <a:ext cx="110284" cy="87542"/>
          </a:xfrm>
          <a:prstGeom prst="ellipse">
            <a:avLst/>
          </a:prstGeom>
          <a:solidFill>
            <a:sysClr val="window" lastClr="FFFFFF"/>
          </a:solidFill>
          <a:ln w="25400" cap="flat" cmpd="sng" algn="ctr">
            <a:noFill/>
            <a:prstDash val="solid"/>
          </a:ln>
          <a:effectLst/>
        </p:spPr>
        <p:txBody>
          <a:bodyPr rtlCol="0" anchor="ctr"/>
          <a:lstStyle/>
          <a:p>
            <a:pPr algn="ctr" defTabSz="685800" eaLnBrk="1" fontAlgn="auto" hangingPunct="1">
              <a:spcBef>
                <a:spcPts val="0"/>
              </a:spcBef>
              <a:spcAft>
                <a:spcPts val="0"/>
              </a:spcAft>
              <a:defRPr/>
            </a:pPr>
            <a:endParaRPr lang="zh-CN" altLang="en-US" sz="1350" kern="0">
              <a:solidFill>
                <a:sysClr val="window" lastClr="FFFFFF"/>
              </a:solidFill>
              <a:latin typeface="Calibri"/>
              <a:ea typeface="宋体"/>
            </a:endParaRPr>
          </a:p>
        </p:txBody>
      </p:sp>
      <p:pic>
        <p:nvPicPr>
          <p:cNvPr id="3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65043" y="1169423"/>
            <a:ext cx="30383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五边形 18"/>
          <p:cNvSpPr/>
          <p:nvPr/>
        </p:nvSpPr>
        <p:spPr>
          <a:xfrm rot="5400000">
            <a:off x="4636909" y="1806933"/>
            <a:ext cx="1307639" cy="716237"/>
          </a:xfrm>
          <a:prstGeom prst="rect">
            <a:avLst/>
          </a:prstGeom>
          <a:solidFill>
            <a:schemeClr val="accent6"/>
          </a:solidFill>
          <a:ln w="25400" cap="flat" cmpd="sng" algn="ctr">
            <a:noFill/>
            <a:prstDash val="solid"/>
          </a:ln>
          <a:effectLst/>
        </p:spPr>
        <p:txBody>
          <a:bodyPr rtlCol="0" anchor="ctr"/>
          <a:lstStyle/>
          <a:p>
            <a:pPr algn="ctr"/>
            <a:endParaRPr lang="zh-CN" altLang="en-US" kern="0">
              <a:solidFill>
                <a:sysClr val="window" lastClr="FFFFFF"/>
              </a:solidFill>
              <a:latin typeface="Calibri"/>
              <a:ea typeface="宋体"/>
            </a:endParaRPr>
          </a:p>
        </p:txBody>
      </p:sp>
      <p:sp>
        <p:nvSpPr>
          <p:cNvPr id="34" name="椭圆 33"/>
          <p:cNvSpPr/>
          <p:nvPr/>
        </p:nvSpPr>
        <p:spPr>
          <a:xfrm>
            <a:off x="5223903" y="1549126"/>
            <a:ext cx="110284" cy="87542"/>
          </a:xfrm>
          <a:prstGeom prst="ellipse">
            <a:avLst/>
          </a:prstGeom>
          <a:solidFill>
            <a:sysClr val="window" lastClr="FFFFFF"/>
          </a:solidFill>
          <a:ln w="25400" cap="flat" cmpd="sng" algn="ctr">
            <a:noFill/>
            <a:prstDash val="solid"/>
          </a:ln>
          <a:effectLst/>
        </p:spPr>
        <p:txBody>
          <a:bodyPr rtlCol="0" anchor="ctr"/>
          <a:lstStyle/>
          <a:p>
            <a:pPr algn="ctr" defTabSz="685800" eaLnBrk="1" fontAlgn="auto" hangingPunct="1">
              <a:spcBef>
                <a:spcPts val="0"/>
              </a:spcBef>
              <a:spcAft>
                <a:spcPts val="0"/>
              </a:spcAft>
              <a:defRPr/>
            </a:pPr>
            <a:endParaRPr lang="zh-CN" altLang="en-US" sz="1350" kern="0">
              <a:solidFill>
                <a:sysClr val="window" lastClr="FFFFFF"/>
              </a:solidFill>
              <a:latin typeface="Calibri"/>
              <a:ea typeface="宋体"/>
            </a:endParaRPr>
          </a:p>
        </p:txBody>
      </p:sp>
      <p:pic>
        <p:nvPicPr>
          <p:cNvPr id="3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18221" y="1169424"/>
            <a:ext cx="303839" cy="50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1311758" y="2994449"/>
            <a:ext cx="7538224" cy="1625132"/>
          </a:xfrm>
          <a:prstGeom prst="rect">
            <a:avLst/>
          </a:prstGeom>
        </p:spPr>
        <p:txBody>
          <a:bodyPr wrap="square" lIns="91129" tIns="45565" rIns="91129" bIns="45565">
            <a:spAutoFit/>
          </a:bodyPr>
          <a:lstStyle>
            <a:defPPr>
              <a:defRPr lang="zh-CN"/>
            </a:defPPr>
            <a:lvl1pPr>
              <a:lnSpc>
                <a:spcPct val="150000"/>
              </a:lnSpc>
              <a:defRPr sz="1600">
                <a:solidFill>
                  <a:srgbClr val="A87756"/>
                </a:solidFill>
              </a:defRPr>
            </a:lvl1pPr>
          </a:lstStyle>
          <a:p>
            <a:pPr>
              <a:lnSpc>
                <a:spcPct val="130000"/>
              </a:lnSpc>
            </a:pPr>
            <a:r>
              <a:rPr lang="en-US" b="1" i="1">
                <a:solidFill>
                  <a:schemeClr val="accent2">
                    <a:lumMod val="75000"/>
                  </a:schemeClr>
                </a:solidFill>
              </a:rPr>
              <a:t>- Giáo dục kĩ năng tự bảo vệ bản thân cho trẻ qua hoạt động học </a:t>
            </a:r>
          </a:p>
          <a:p>
            <a:pPr>
              <a:lnSpc>
                <a:spcPct val="130000"/>
              </a:lnSpc>
            </a:pPr>
            <a:r>
              <a:rPr lang="en-US" b="1" i="1">
                <a:solidFill>
                  <a:schemeClr val="accent2">
                    <a:lumMod val="75000"/>
                  </a:schemeClr>
                </a:solidFill>
              </a:rPr>
              <a:t>- Giáo dục kĩ năng tự bảo vệ bản thân cho trẻ qua hoạt động chơi</a:t>
            </a:r>
          </a:p>
          <a:p>
            <a:pPr>
              <a:lnSpc>
                <a:spcPct val="130000"/>
              </a:lnSpc>
            </a:pPr>
            <a:r>
              <a:rPr lang="en-US" b="1" i="1">
                <a:solidFill>
                  <a:schemeClr val="accent2">
                    <a:lumMod val="75000"/>
                  </a:schemeClr>
                </a:solidFill>
              </a:rPr>
              <a:t>- Giáo dục kĩ năng tự bảo vệ bản thân cho trẻ qua giờ ăn, ngủ, vệ sinh</a:t>
            </a:r>
            <a:endParaRPr lang="en-US">
              <a:solidFill>
                <a:schemeClr val="accent2">
                  <a:lumMod val="75000"/>
                </a:schemeClr>
              </a:solidFill>
            </a:endParaRPr>
          </a:p>
          <a:p>
            <a:pPr>
              <a:lnSpc>
                <a:spcPct val="130000"/>
              </a:lnSpc>
            </a:pPr>
            <a:r>
              <a:rPr lang="en-US" b="1" i="1">
                <a:solidFill>
                  <a:schemeClr val="accent2">
                    <a:lumMod val="75000"/>
                  </a:schemeClr>
                </a:solidFill>
              </a:rPr>
              <a:t>- Phối kết hợp với phụ huynh trong việc giáo dục kĩ năng tự bảo vệ bản thân cho trẻ</a:t>
            </a:r>
            <a:endParaRPr lang="en-US" altLang="zh-CN" sz="1200">
              <a:solidFill>
                <a:schemeClr val="accent2">
                  <a:lumMod val="75000"/>
                </a:schemeClr>
              </a:solidFill>
              <a:latin typeface="微软雅黑" pitchFamily="34" charset="-122"/>
              <a:ea typeface="微软雅黑" pitchFamily="34" charset="-122"/>
            </a:endParaRPr>
          </a:p>
          <a:p>
            <a:pPr marL="171450" indent="-171450">
              <a:lnSpc>
                <a:spcPct val="130000"/>
              </a:lnSpc>
              <a:buFontTx/>
              <a:buChar char="-"/>
            </a:pPr>
            <a:endParaRPr lang="en-US" altLang="zh-CN" sz="1200" dirty="0">
              <a:solidFill>
                <a:schemeClr val="accent2">
                  <a:lumMod val="75000"/>
                </a:schemeClr>
              </a:solidFill>
              <a:latin typeface="微软雅黑" pitchFamily="34" charset="-122"/>
              <a:ea typeface="微软雅黑" pitchFamily="34" charset="-122"/>
            </a:endParaRPr>
          </a:p>
        </p:txBody>
      </p:sp>
      <p:sp>
        <p:nvSpPr>
          <p:cNvPr id="41" name="TextBox 40"/>
          <p:cNvSpPr txBox="1"/>
          <p:nvPr/>
        </p:nvSpPr>
        <p:spPr>
          <a:xfrm>
            <a:off x="2258696" y="1671667"/>
            <a:ext cx="415498" cy="1066959"/>
          </a:xfrm>
          <a:prstGeom prst="rect">
            <a:avLst/>
          </a:prstGeom>
          <a:noFill/>
        </p:spPr>
        <p:txBody>
          <a:bodyPr vert="eaVert" wrap="none" rtlCol="0" anchor="t" anchorCtr="1">
            <a:spAutoFit/>
          </a:bodyPr>
          <a:lstStyle/>
          <a:p>
            <a:pPr algn="ctr"/>
            <a:r>
              <a:rPr lang="en-US" altLang="zh-CN" sz="1500" b="1">
                <a:solidFill>
                  <a:schemeClr val="bg1"/>
                </a:solidFill>
                <a:latin typeface="+mn-ea"/>
                <a:ea typeface="+mn-ea"/>
              </a:rPr>
              <a:t>Nội dung 1</a:t>
            </a:r>
            <a:endParaRPr lang="zh-CN" altLang="en-US" sz="1500" b="1" dirty="0">
              <a:solidFill>
                <a:schemeClr val="bg1"/>
              </a:solidFill>
              <a:latin typeface="+mn-ea"/>
              <a:ea typeface="+mn-ea"/>
            </a:endParaRPr>
          </a:p>
        </p:txBody>
      </p:sp>
      <p:sp>
        <p:nvSpPr>
          <p:cNvPr id="42" name="TextBox 41"/>
          <p:cNvSpPr txBox="1"/>
          <p:nvPr/>
        </p:nvSpPr>
        <p:spPr>
          <a:xfrm>
            <a:off x="3644057" y="1671667"/>
            <a:ext cx="415498" cy="1066960"/>
          </a:xfrm>
          <a:prstGeom prst="rect">
            <a:avLst/>
          </a:prstGeom>
          <a:noFill/>
        </p:spPr>
        <p:txBody>
          <a:bodyPr vert="eaVert" wrap="none" rtlCol="0">
            <a:spAutoFit/>
          </a:bodyPr>
          <a:lstStyle/>
          <a:p>
            <a:pPr algn="ctr"/>
            <a:r>
              <a:rPr lang="en-US" altLang="zh-CN" sz="1500" b="1">
                <a:solidFill>
                  <a:schemeClr val="bg1"/>
                </a:solidFill>
                <a:latin typeface="+mn-ea"/>
                <a:ea typeface="+mn-ea"/>
              </a:rPr>
              <a:t>Nội dung 2</a:t>
            </a:r>
            <a:endParaRPr lang="zh-CN" altLang="en-US" sz="1500" b="1" dirty="0">
              <a:solidFill>
                <a:schemeClr val="bg1"/>
              </a:solidFill>
              <a:latin typeface="+mn-ea"/>
              <a:ea typeface="+mn-ea"/>
            </a:endParaRPr>
          </a:p>
        </p:txBody>
      </p:sp>
      <p:sp>
        <p:nvSpPr>
          <p:cNvPr id="43" name="TextBox 42"/>
          <p:cNvSpPr txBox="1"/>
          <p:nvPr/>
        </p:nvSpPr>
        <p:spPr>
          <a:xfrm>
            <a:off x="5080870" y="1671667"/>
            <a:ext cx="415498" cy="1066960"/>
          </a:xfrm>
          <a:prstGeom prst="rect">
            <a:avLst/>
          </a:prstGeom>
          <a:noFill/>
        </p:spPr>
        <p:txBody>
          <a:bodyPr vert="eaVert" wrap="none" rtlCol="0">
            <a:spAutoFit/>
          </a:bodyPr>
          <a:lstStyle/>
          <a:p>
            <a:pPr algn="ctr"/>
            <a:r>
              <a:rPr lang="en-US" altLang="zh-CN" sz="1500" b="1">
                <a:solidFill>
                  <a:schemeClr val="bg1"/>
                </a:solidFill>
                <a:latin typeface="+mn-ea"/>
                <a:ea typeface="+mn-ea"/>
              </a:rPr>
              <a:t>Nội dung 3</a:t>
            </a:r>
            <a:endParaRPr lang="zh-CN" altLang="en-US" sz="1500" b="1" dirty="0">
              <a:solidFill>
                <a:schemeClr val="bg1"/>
              </a:solidFill>
              <a:latin typeface="+mn-ea"/>
              <a:ea typeface="+mn-ea"/>
            </a:endParaRPr>
          </a:p>
        </p:txBody>
      </p:sp>
      <p:sp>
        <p:nvSpPr>
          <p:cNvPr id="44" name="TextBox 43"/>
          <p:cNvSpPr txBox="1"/>
          <p:nvPr/>
        </p:nvSpPr>
        <p:spPr>
          <a:xfrm>
            <a:off x="6495036" y="1671667"/>
            <a:ext cx="415498" cy="1066960"/>
          </a:xfrm>
          <a:prstGeom prst="rect">
            <a:avLst/>
          </a:prstGeom>
          <a:noFill/>
        </p:spPr>
        <p:txBody>
          <a:bodyPr vert="eaVert" wrap="none" rtlCol="0">
            <a:spAutoFit/>
          </a:bodyPr>
          <a:lstStyle/>
          <a:p>
            <a:pPr algn="ctr"/>
            <a:r>
              <a:rPr lang="en-US" altLang="zh-CN" sz="1500" b="1">
                <a:solidFill>
                  <a:schemeClr val="bg1"/>
                </a:solidFill>
                <a:latin typeface="+mn-ea"/>
                <a:ea typeface="+mn-ea"/>
              </a:rPr>
              <a:t>Nội dung 4</a:t>
            </a:r>
            <a:endParaRPr lang="zh-CN" altLang="en-US" sz="1500" b="1" dirty="0">
              <a:solidFill>
                <a:schemeClr val="bg1"/>
              </a:solidFill>
              <a:latin typeface="+mn-ea"/>
              <a:ea typeface="+mn-ea"/>
            </a:endParaRPr>
          </a:p>
        </p:txBody>
      </p:sp>
      <p:sp>
        <p:nvSpPr>
          <p:cNvPr id="47" name="TextBox 46"/>
          <p:cNvSpPr txBox="1"/>
          <p:nvPr/>
        </p:nvSpPr>
        <p:spPr>
          <a:xfrm>
            <a:off x="2933521" y="174773"/>
            <a:ext cx="3723260" cy="523220"/>
          </a:xfrm>
          <a:prstGeom prst="rect">
            <a:avLst/>
          </a:prstGeom>
          <a:noFill/>
        </p:spPr>
        <p:txBody>
          <a:bodyPr wrap="square" rtlCol="0">
            <a:spAutoFit/>
          </a:bodyPr>
          <a:lstStyle/>
          <a:p>
            <a:r>
              <a:rPr lang="en-US" altLang="zh-CN" sz="2800" b="1">
                <a:solidFill>
                  <a:schemeClr val="accent2"/>
                </a:solidFill>
                <a:latin typeface="Times New Roman" panose="02020603050405020304" pitchFamily="18" charset="0"/>
                <a:ea typeface="华康方圆体W7" pitchFamily="81" charset="-122"/>
                <a:cs typeface="Times New Roman" panose="02020603050405020304" pitchFamily="18" charset="0"/>
              </a:rPr>
              <a:t>Nội dung biện pháp</a:t>
            </a:r>
            <a:endParaRPr lang="zh-CN" altLang="en-US" sz="2800" b="1" dirty="0">
              <a:solidFill>
                <a:schemeClr val="accent2"/>
              </a:solidFill>
              <a:latin typeface="Times New Roman" panose="02020603050405020304" pitchFamily="18" charset="0"/>
              <a:ea typeface="华康方圆体W7" pitchFamily="81"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strVal val="#ppt_w*0.70"/>
                                          </p:val>
                                        </p:tav>
                                        <p:tav tm="100000">
                                          <p:val>
                                            <p:strVal val="#ppt_w"/>
                                          </p:val>
                                        </p:tav>
                                      </p:tavLst>
                                    </p:anim>
                                    <p:anim calcmode="lin" valueType="num">
                                      <p:cBhvr>
                                        <p:cTn id="8" dur="1000" fill="hold"/>
                                        <p:tgtEl>
                                          <p:spTgt spid="47"/>
                                        </p:tgtEl>
                                        <p:attrNameLst>
                                          <p:attrName>ppt_h</p:attrName>
                                        </p:attrNameLst>
                                      </p:cBhvr>
                                      <p:tavLst>
                                        <p:tav tm="0">
                                          <p:val>
                                            <p:strVal val="#ppt_h"/>
                                          </p:val>
                                        </p:tav>
                                        <p:tav tm="100000">
                                          <p:val>
                                            <p:strVal val="#ppt_h"/>
                                          </p:val>
                                        </p:tav>
                                      </p:tavLst>
                                    </p:anim>
                                    <p:animEffect transition="in" filter="fade">
                                      <p:cBhvr>
                                        <p:cTn id="9" dur="1000"/>
                                        <p:tgtEl>
                                          <p:spTgt spid="47"/>
                                        </p:tgtEl>
                                      </p:cBhvr>
                                    </p:animEffect>
                                  </p:childTnLst>
                                </p:cTn>
                              </p:par>
                            </p:childTnLst>
                          </p:cTn>
                        </p:par>
                        <p:par>
                          <p:cTn id="10" fill="hold">
                            <p:stCondLst>
                              <p:cond delay="2400"/>
                            </p:stCondLst>
                            <p:childTnLst>
                              <p:par>
                                <p:cTn id="11" presetID="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par>
                          <p:cTn id="15" fill="hold">
                            <p:stCondLst>
                              <p:cond delay="3400"/>
                            </p:stCondLst>
                            <p:childTnLst>
                              <p:par>
                                <p:cTn id="16" presetID="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000" fill="hold"/>
                                        <p:tgtEl>
                                          <p:spTgt spid="28"/>
                                        </p:tgtEl>
                                        <p:attrNameLst>
                                          <p:attrName>ppt_x</p:attrName>
                                        </p:attrNameLst>
                                      </p:cBhvr>
                                      <p:tavLst>
                                        <p:tav tm="0">
                                          <p:val>
                                            <p:strVal val="0-#ppt_w/2"/>
                                          </p:val>
                                        </p:tav>
                                        <p:tav tm="100000">
                                          <p:val>
                                            <p:strVal val="#ppt_x"/>
                                          </p:val>
                                        </p:tav>
                                      </p:tavLst>
                                    </p:anim>
                                    <p:anim calcmode="lin" valueType="num">
                                      <p:cBhvr additive="base">
                                        <p:cTn id="19" dur="1000" fill="hold"/>
                                        <p:tgtEl>
                                          <p:spTgt spid="2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fill="hold"/>
                                        <p:tgtEl>
                                          <p:spTgt spid="20"/>
                                        </p:tgtEl>
                                        <p:attrNameLst>
                                          <p:attrName>ppt_x</p:attrName>
                                        </p:attrNameLst>
                                      </p:cBhvr>
                                      <p:tavLst>
                                        <p:tav tm="0">
                                          <p:val>
                                            <p:strVal val="0-#ppt_w/2"/>
                                          </p:val>
                                        </p:tav>
                                        <p:tav tm="100000">
                                          <p:val>
                                            <p:strVal val="#ppt_x"/>
                                          </p:val>
                                        </p:tav>
                                      </p:tavLst>
                                    </p:anim>
                                    <p:anim calcmode="lin" valueType="num">
                                      <p:cBhvr additive="base">
                                        <p:cTn id="23" dur="10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000" fill="hold"/>
                                        <p:tgtEl>
                                          <p:spTgt spid="25"/>
                                        </p:tgtEl>
                                        <p:attrNameLst>
                                          <p:attrName>ppt_x</p:attrName>
                                        </p:attrNameLst>
                                      </p:cBhvr>
                                      <p:tavLst>
                                        <p:tav tm="0">
                                          <p:val>
                                            <p:strVal val="0-#ppt_w/2"/>
                                          </p:val>
                                        </p:tav>
                                        <p:tav tm="100000">
                                          <p:val>
                                            <p:strVal val="#ppt_x"/>
                                          </p:val>
                                        </p:tav>
                                      </p:tavLst>
                                    </p:anim>
                                    <p:anim calcmode="lin" valueType="num">
                                      <p:cBhvr additive="base">
                                        <p:cTn id="27" dur="10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000" fill="hold"/>
                                        <p:tgtEl>
                                          <p:spTgt spid="21"/>
                                        </p:tgtEl>
                                        <p:attrNameLst>
                                          <p:attrName>ppt_x</p:attrName>
                                        </p:attrNameLst>
                                      </p:cBhvr>
                                      <p:tavLst>
                                        <p:tav tm="0">
                                          <p:val>
                                            <p:strVal val="0-#ppt_w/2"/>
                                          </p:val>
                                        </p:tav>
                                        <p:tav tm="100000">
                                          <p:val>
                                            <p:strVal val="#ppt_x"/>
                                          </p:val>
                                        </p:tav>
                                      </p:tavLst>
                                    </p:anim>
                                    <p:anim calcmode="lin" valueType="num">
                                      <p:cBhvr additive="base">
                                        <p:cTn id="31" dur="1000" fill="hold"/>
                                        <p:tgtEl>
                                          <p:spTgt spid="21"/>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1000" fill="hold"/>
                                        <p:tgtEl>
                                          <p:spTgt spid="35"/>
                                        </p:tgtEl>
                                        <p:attrNameLst>
                                          <p:attrName>ppt_x</p:attrName>
                                        </p:attrNameLst>
                                      </p:cBhvr>
                                      <p:tavLst>
                                        <p:tav tm="0">
                                          <p:val>
                                            <p:strVal val="0-#ppt_w/2"/>
                                          </p:val>
                                        </p:tav>
                                        <p:tav tm="100000">
                                          <p:val>
                                            <p:strVal val="#ppt_x"/>
                                          </p:val>
                                        </p:tav>
                                      </p:tavLst>
                                    </p:anim>
                                    <p:anim calcmode="lin" valueType="num">
                                      <p:cBhvr additive="base">
                                        <p:cTn id="35" dur="1000" fill="hold"/>
                                        <p:tgtEl>
                                          <p:spTgt spid="35"/>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1000" fill="hold"/>
                                        <p:tgtEl>
                                          <p:spTgt spid="19"/>
                                        </p:tgtEl>
                                        <p:attrNameLst>
                                          <p:attrName>ppt_x</p:attrName>
                                        </p:attrNameLst>
                                      </p:cBhvr>
                                      <p:tavLst>
                                        <p:tav tm="0">
                                          <p:val>
                                            <p:strVal val="0-#ppt_w/2"/>
                                          </p:val>
                                        </p:tav>
                                        <p:tav tm="100000">
                                          <p:val>
                                            <p:strVal val="#ppt_x"/>
                                          </p:val>
                                        </p:tav>
                                      </p:tavLst>
                                    </p:anim>
                                    <p:anim calcmode="lin" valueType="num">
                                      <p:cBhvr additive="base">
                                        <p:cTn id="39" dur="1000" fill="hold"/>
                                        <p:tgtEl>
                                          <p:spTgt spid="19"/>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1000" fill="hold"/>
                                        <p:tgtEl>
                                          <p:spTgt spid="32"/>
                                        </p:tgtEl>
                                        <p:attrNameLst>
                                          <p:attrName>ppt_x</p:attrName>
                                        </p:attrNameLst>
                                      </p:cBhvr>
                                      <p:tavLst>
                                        <p:tav tm="0">
                                          <p:val>
                                            <p:strVal val="0-#ppt_w/2"/>
                                          </p:val>
                                        </p:tav>
                                        <p:tav tm="100000">
                                          <p:val>
                                            <p:strVal val="#ppt_x"/>
                                          </p:val>
                                        </p:tav>
                                      </p:tavLst>
                                    </p:anim>
                                    <p:anim calcmode="lin" valueType="num">
                                      <p:cBhvr additive="base">
                                        <p:cTn id="43" dur="1000" fill="hold"/>
                                        <p:tgtEl>
                                          <p:spTgt spid="32"/>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1000" fill="hold"/>
                                        <p:tgtEl>
                                          <p:spTgt spid="18"/>
                                        </p:tgtEl>
                                        <p:attrNameLst>
                                          <p:attrName>ppt_x</p:attrName>
                                        </p:attrNameLst>
                                      </p:cBhvr>
                                      <p:tavLst>
                                        <p:tav tm="0">
                                          <p:val>
                                            <p:strVal val="0-#ppt_w/2"/>
                                          </p:val>
                                        </p:tav>
                                        <p:tav tm="100000">
                                          <p:val>
                                            <p:strVal val="#ppt_x"/>
                                          </p:val>
                                        </p:tav>
                                      </p:tavLst>
                                    </p:anim>
                                    <p:anim calcmode="lin" valueType="num">
                                      <p:cBhvr additive="base">
                                        <p:cTn id="47" dur="10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4400"/>
                            </p:stCondLst>
                            <p:childTnLst>
                              <p:par>
                                <p:cTn id="49" presetID="20"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edge">
                                      <p:cBhvr>
                                        <p:cTn id="51" dur="1500"/>
                                        <p:tgtEl>
                                          <p:spTgt spid="26"/>
                                        </p:tgtEl>
                                      </p:cBhvr>
                                    </p:animEffect>
                                  </p:childTnLst>
                                </p:cTn>
                              </p:par>
                              <p:par>
                                <p:cTn id="52" presetID="2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edge">
                                      <p:cBhvr>
                                        <p:cTn id="54" dur="1500"/>
                                        <p:tgtEl>
                                          <p:spTgt spid="23"/>
                                        </p:tgtEl>
                                      </p:cBhvr>
                                    </p:animEffect>
                                  </p:childTnLst>
                                </p:cTn>
                              </p:par>
                              <p:par>
                                <p:cTn id="55" presetID="2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edge">
                                      <p:cBhvr>
                                        <p:cTn id="57" dur="1500"/>
                                        <p:tgtEl>
                                          <p:spTgt spid="33"/>
                                        </p:tgtEl>
                                      </p:cBhvr>
                                    </p:animEffect>
                                  </p:childTnLst>
                                </p:cTn>
                              </p:par>
                              <p:par>
                                <p:cTn id="58" presetID="2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edge">
                                      <p:cBhvr>
                                        <p:cTn id="60" dur="1500"/>
                                        <p:tgtEl>
                                          <p:spTgt spid="30"/>
                                        </p:tgtEl>
                                      </p:cBhvr>
                                    </p:animEffect>
                                  </p:childTnLst>
                                </p:cTn>
                              </p:par>
                            </p:childTnLst>
                          </p:cTn>
                        </p:par>
                        <p:par>
                          <p:cTn id="61" fill="hold">
                            <p:stCondLst>
                              <p:cond delay="5900"/>
                            </p:stCondLst>
                            <p:childTnLst>
                              <p:par>
                                <p:cTn id="62" presetID="41" presetClass="entr" presetSubtype="0" fill="hold" grpId="0" nodeType="afterEffect">
                                  <p:stCondLst>
                                    <p:cond delay="0"/>
                                  </p:stCondLst>
                                  <p:iterate type="lt">
                                    <p:tmPct val="8920"/>
                                  </p:iterate>
                                  <p:childTnLst>
                                    <p:set>
                                      <p:cBhvr>
                                        <p:cTn id="63" dur="1" fill="hold">
                                          <p:stCondLst>
                                            <p:cond delay="0"/>
                                          </p:stCondLst>
                                        </p:cTn>
                                        <p:tgtEl>
                                          <p:spTgt spid="40"/>
                                        </p:tgtEl>
                                        <p:attrNameLst>
                                          <p:attrName>style.visibility</p:attrName>
                                        </p:attrNameLst>
                                      </p:cBhvr>
                                      <p:to>
                                        <p:strVal val="visible"/>
                                      </p:to>
                                    </p:set>
                                    <p:anim calcmode="lin" valueType="num">
                                      <p:cBhvr>
                                        <p:cTn id="64"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40"/>
                                        </p:tgtEl>
                                        <p:attrNameLst>
                                          <p:attrName>ppt_y</p:attrName>
                                        </p:attrNameLst>
                                      </p:cBhvr>
                                      <p:tavLst>
                                        <p:tav tm="0">
                                          <p:val>
                                            <p:strVal val="#ppt_y"/>
                                          </p:val>
                                        </p:tav>
                                        <p:tav tm="100000">
                                          <p:val>
                                            <p:strVal val="#ppt_y"/>
                                          </p:val>
                                        </p:tav>
                                      </p:tavLst>
                                    </p:anim>
                                    <p:anim calcmode="lin" valueType="num">
                                      <p:cBhvr>
                                        <p:cTn id="66"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30" grpId="0" animBg="1"/>
      <p:bldP spid="33" grpId="0" animBg="1"/>
      <p:bldP spid="40"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F2AE"/>
        </a:solidFill>
        <a:effectLst/>
      </p:bgPr>
    </p:bg>
    <p:spTree>
      <p:nvGrpSpPr>
        <p:cNvPr id="1" name=""/>
        <p:cNvGrpSpPr/>
        <p:nvPr/>
      </p:nvGrpSpPr>
      <p:grpSpPr>
        <a:xfrm>
          <a:off x="0" y="0"/>
          <a:ext cx="0" cy="0"/>
          <a:chOff x="0" y="0"/>
          <a:chExt cx="0" cy="0"/>
        </a:xfrm>
      </p:grpSpPr>
      <p:sp>
        <p:nvSpPr>
          <p:cNvPr id="3" name="矩形 2"/>
          <p:cNvSpPr/>
          <p:nvPr/>
        </p:nvSpPr>
        <p:spPr>
          <a:xfrm>
            <a:off x="6049424" y="1031664"/>
            <a:ext cx="1728000" cy="210051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26" name="矩形 20"/>
          <p:cNvSpPr>
            <a:spLocks noChangeArrowheads="1"/>
          </p:cNvSpPr>
          <p:nvPr/>
        </p:nvSpPr>
        <p:spPr bwMode="auto">
          <a:xfrm>
            <a:off x="1436914" y="3248395"/>
            <a:ext cx="634051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solidFill>
                  <a:schemeClr val="accent5">
                    <a:lumMod val="75000"/>
                  </a:schemeClr>
                </a:solidFill>
                <a:latin typeface="Times New Roman" panose="02020603050405020304" pitchFamily="18" charset="0"/>
                <a:cs typeface="Times New Roman" panose="02020603050405020304" pitchFamily="18" charset="0"/>
              </a:rPr>
              <a:t>Căn cứ vào nội dung của từng hoạt động học để dạy trẻ hay tích hợp để dạy trẻ kỹ năng tự bảo vệ bản thân một cách hài hòa, phù hợp, tự nhiên mà không gượng ép, tích hợp dạy trẻ một cách tự nhiên theo nội dung của hoạt động chính, không ôm đồm nhiều nội dung cùng một lúc</a:t>
            </a:r>
            <a:endParaRPr lang="en-US" altLang="zh-CN" sz="900" dirty="0">
              <a:solidFill>
                <a:schemeClr val="accent5">
                  <a:lumMod val="7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23" name="TextBox 22"/>
          <p:cNvSpPr txBox="1"/>
          <p:nvPr/>
        </p:nvSpPr>
        <p:spPr>
          <a:xfrm>
            <a:off x="2215830" y="58950"/>
            <a:ext cx="4162994" cy="692497"/>
          </a:xfrm>
          <a:prstGeom prst="rect">
            <a:avLst/>
          </a:prstGeom>
          <a:noFill/>
        </p:spPr>
        <p:txBody>
          <a:bodyPr wrap="square" rtlCol="0">
            <a:spAutoFit/>
          </a:bodyPr>
          <a:lstStyle/>
          <a:p>
            <a:r>
              <a:rPr lang="en-US" b="1" i="1">
                <a:solidFill>
                  <a:srgbClr val="002060"/>
                </a:solidFill>
                <a:latin typeface="Times New Roman" panose="02020603050405020304" pitchFamily="18" charset="0"/>
                <a:cs typeface="Times New Roman" panose="02020603050405020304" pitchFamily="18" charset="0"/>
              </a:rPr>
              <a:t>Giáo dục kĩ năng tự bảo vệ bản thân cho trẻ qua hoạt động học </a:t>
            </a:r>
            <a:endParaRPr lang="zh-CN" altLang="en-US" sz="2100" dirty="0">
              <a:solidFill>
                <a:srgbClr val="002060"/>
              </a:solidFill>
              <a:latin typeface="Times New Roman" panose="02020603050405020304" pitchFamily="18" charset="0"/>
              <a:ea typeface="华康方圆体W7" pitchFamily="81" charset="-122"/>
              <a:cs typeface="Times New Roman" panose="02020603050405020304" pitchFamily="18" charset="0"/>
            </a:endParaRPr>
          </a:p>
        </p:txBody>
      </p:sp>
      <p:pic>
        <p:nvPicPr>
          <p:cNvPr id="5" name="Picture 4" descr="A group of children posing for a photo&#10;&#10;Description automatically generated with medium confidence">
            <a:extLst>
              <a:ext uri="{FF2B5EF4-FFF2-40B4-BE49-F238E27FC236}">
                <a16:creationId xmlns:a16="http://schemas.microsoft.com/office/drawing/2014/main" id="{E352C470-D018-4316-8358-F72E574FE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520" y="1025013"/>
            <a:ext cx="3729073" cy="2100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par>
                          <p:cTn id="13" fill="hold">
                            <p:stCondLst>
                              <p:cond delay="2800"/>
                            </p:stCondLst>
                            <p:childTnLst>
                              <p:par>
                                <p:cTn id="14" presetID="6"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par>
                          <p:cTn id="17" fill="hold">
                            <p:stCondLst>
                              <p:cond delay="4800"/>
                            </p:stCondLst>
                            <p:childTnLst>
                              <p:par>
                                <p:cTn id="18" presetID="22" presetClass="entr" presetSubtype="1" fill="hold" grpId="0" nodeType="afterEffect">
                                  <p:stCondLst>
                                    <p:cond delay="0"/>
                                  </p:stCondLst>
                                  <p:childTnLst>
                                    <p:set>
                                      <p:cBhvr>
                                        <p:cTn id="19" dur="1" fill="hold">
                                          <p:stCondLst>
                                            <p:cond delay="0"/>
                                          </p:stCondLst>
                                        </p:cTn>
                                        <p:tgtEl>
                                          <p:spTgt spid="9226"/>
                                        </p:tgtEl>
                                        <p:attrNameLst>
                                          <p:attrName>style.visibility</p:attrName>
                                        </p:attrNameLst>
                                      </p:cBhvr>
                                      <p:to>
                                        <p:strVal val="visible"/>
                                      </p:to>
                                    </p:set>
                                    <p:animEffect transition="in" filter="wipe(up)">
                                      <p:cBhvr>
                                        <p:cTn id="20" dur="125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226"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7D185D8-6CED-42B7-BAF4-E3CA7F2ECB5F}"/>
              </a:ext>
            </a:extLst>
          </p:cNvPr>
          <p:cNvSpPr txBox="1"/>
          <p:nvPr/>
        </p:nvSpPr>
        <p:spPr>
          <a:xfrm>
            <a:off x="4097574" y="0"/>
            <a:ext cx="4097639" cy="338554"/>
          </a:xfrm>
          <a:prstGeom prst="rect">
            <a:avLst/>
          </a:prstGeom>
          <a:noFill/>
        </p:spPr>
        <p:txBody>
          <a:bodyPr wrap="square" rtlCol="0">
            <a:spAutoFit/>
          </a:bodyPr>
          <a:lstStyle/>
          <a:p>
            <a:r>
              <a:rPr lang="en-US" altLang="zh-CN" sz="1600" b="1">
                <a:solidFill>
                  <a:srgbClr val="002060"/>
                </a:solidFill>
                <a:latin typeface="Times New Roman" panose="02020603050405020304" pitchFamily="18" charset="0"/>
                <a:ea typeface="华康方圆体W7" pitchFamily="81" charset="-122"/>
                <a:cs typeface="Times New Roman" panose="02020603050405020304" pitchFamily="18" charset="0"/>
              </a:rPr>
              <a:t>Ảnh trẻ tham gia hoạt động học</a:t>
            </a:r>
            <a:endParaRPr lang="zh-CN" altLang="en-US" sz="1600" b="1" dirty="0">
              <a:solidFill>
                <a:srgbClr val="002060"/>
              </a:solidFill>
              <a:latin typeface="Times New Roman" panose="02020603050405020304" pitchFamily="18" charset="0"/>
              <a:ea typeface="华康方圆体W7" pitchFamily="81" charset="-122"/>
              <a:cs typeface="Times New Roman" panose="02020603050405020304" pitchFamily="18" charset="0"/>
            </a:endParaRPr>
          </a:p>
        </p:txBody>
      </p:sp>
      <p:pic>
        <p:nvPicPr>
          <p:cNvPr id="5" name="Picture 4" descr="Dạy trẻ  biết các bộ phận trên cơ thể&#10;&#10;Description automatically generated">
            <a:extLst>
              <a:ext uri="{FF2B5EF4-FFF2-40B4-BE49-F238E27FC236}">
                <a16:creationId xmlns:a16="http://schemas.microsoft.com/office/drawing/2014/main" id="{3EF196FF-56D1-4711-B195-66DAB5403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88" y="273149"/>
            <a:ext cx="3458528" cy="19481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A group of children sitting in a circle looking at a screen&#10;&#10;Description automatically generated with medium confidence">
            <a:extLst>
              <a:ext uri="{FF2B5EF4-FFF2-40B4-BE49-F238E27FC236}">
                <a16:creationId xmlns:a16="http://schemas.microsoft.com/office/drawing/2014/main" id="{13C308D7-6834-4731-A10E-C448355CD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782" y="502980"/>
            <a:ext cx="3559222" cy="20048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group of people sitting in a room watching a presentation&#10;&#10;Description automatically generated with low confidence">
            <a:extLst>
              <a:ext uri="{FF2B5EF4-FFF2-40B4-BE49-F238E27FC236}">
                <a16:creationId xmlns:a16="http://schemas.microsoft.com/office/drawing/2014/main" id="{D0996ABA-E1E2-44F8-AD8E-5C730226C8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088" y="2732026"/>
            <a:ext cx="4012694" cy="22602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3" name="Picture 22" descr="A group of children sitting around a table&#10;&#10;Description automatically generated with medium confidence">
            <a:extLst>
              <a:ext uri="{FF2B5EF4-FFF2-40B4-BE49-F238E27FC236}">
                <a16:creationId xmlns:a16="http://schemas.microsoft.com/office/drawing/2014/main" id="{CD042F85-D051-41D8-A182-452BBFBE5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220" y="2672248"/>
            <a:ext cx="3665593" cy="2382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5262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0.7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par>
                          <p:cTn id="10" fill="hold">
                            <p:stCondLst>
                              <p:cond delay="1650"/>
                            </p:stCondLst>
                            <p:childTnLst>
                              <p:par>
                                <p:cTn id="11" presetID="2" presetClass="entr" presetSubtype="9"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par>
                          <p:cTn id="15" fill="hold">
                            <p:stCondLst>
                              <p:cond delay="2650"/>
                            </p:stCondLst>
                            <p:childTnLst>
                              <p:par>
                                <p:cTn id="16" presetID="2" presetClass="entr" presetSubtype="3"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3650"/>
                            </p:stCondLst>
                            <p:childTnLst>
                              <p:par>
                                <p:cTn id="21" presetID="42"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465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ashing a child in a sink&#10;&#10;Description automatically generated with medium confidence">
            <a:extLst>
              <a:ext uri="{FF2B5EF4-FFF2-40B4-BE49-F238E27FC236}">
                <a16:creationId xmlns:a16="http://schemas.microsoft.com/office/drawing/2014/main" id="{A393E68B-9102-4313-8815-D17B55B4BBB3}"/>
              </a:ext>
            </a:extLst>
          </p:cNvPr>
          <p:cNvPicPr>
            <a:picLocks noChangeAspect="1"/>
          </p:cNvPicPr>
          <p:nvPr/>
        </p:nvPicPr>
        <p:blipFill rotWithShape="1">
          <a:blip r:embed="rId2">
            <a:extLst>
              <a:ext uri="{28A0092B-C50C-407E-A947-70E740481C1C}">
                <a14:useLocalDpi xmlns:a14="http://schemas.microsoft.com/office/drawing/2010/main" val="0"/>
              </a:ext>
            </a:extLst>
          </a:blip>
          <a:srcRect l="35397" r="4645" b="-1"/>
          <a:stretch/>
        </p:blipFill>
        <p:spPr>
          <a:xfrm>
            <a:off x="4712937" y="540555"/>
            <a:ext cx="4251513" cy="4307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a:extLst>
              <a:ext uri="{FF2B5EF4-FFF2-40B4-BE49-F238E27FC236}">
                <a16:creationId xmlns:a16="http://schemas.microsoft.com/office/drawing/2014/main" id="{44A5D72C-C1D5-4FA5-ABCC-90C3661E5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22" y="540554"/>
            <a:ext cx="4251513" cy="4307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768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F2AE"/>
        </a:solidFill>
        <a:effectLst/>
      </p:bgPr>
    </p:bg>
    <p:spTree>
      <p:nvGrpSpPr>
        <p:cNvPr id="1" name=""/>
        <p:cNvGrpSpPr/>
        <p:nvPr/>
      </p:nvGrpSpPr>
      <p:grpSpPr>
        <a:xfrm>
          <a:off x="0" y="0"/>
          <a:ext cx="0" cy="0"/>
          <a:chOff x="0" y="0"/>
          <a:chExt cx="0" cy="0"/>
        </a:xfrm>
      </p:grpSpPr>
      <p:sp>
        <p:nvSpPr>
          <p:cNvPr id="8" name="任意多边形 7"/>
          <p:cNvSpPr/>
          <p:nvPr/>
        </p:nvSpPr>
        <p:spPr>
          <a:xfrm>
            <a:off x="1787357" y="1862136"/>
            <a:ext cx="1238250"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solidFill>
                <a:prstClr val="white"/>
              </a:solidFill>
              <a:latin typeface="Times New Roman" panose="02020603050405020304" pitchFamily="18" charset="0"/>
              <a:cs typeface="Times New Roman" panose="02020603050405020304" pitchFamily="18" charset="0"/>
            </a:endParaRPr>
          </a:p>
        </p:txBody>
      </p:sp>
      <p:pic>
        <p:nvPicPr>
          <p:cNvPr id="18438"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973565" y="2281832"/>
            <a:ext cx="2002631"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Content Placeholder 2"/>
          <p:cNvSpPr txBox="1">
            <a:spLocks/>
          </p:cNvSpPr>
          <p:nvPr/>
        </p:nvSpPr>
        <p:spPr bwMode="auto">
          <a:xfrm>
            <a:off x="2008898" y="2224086"/>
            <a:ext cx="865303"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47" tIns="34223" rIns="68447" bIns="34223"/>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Aft>
                <a:spcPct val="0"/>
              </a:spcAft>
              <a:defRPr>
                <a:solidFill>
                  <a:schemeClr val="tx1"/>
                </a:solidFill>
                <a:latin typeface="Calibri" pitchFamily="34" charset="0"/>
                <a:ea typeface="宋体" pitchFamily="2" charset="-122"/>
              </a:defRPr>
            </a:lvl6pPr>
            <a:lvl7pPr fontAlgn="base">
              <a:spcAft>
                <a:spcPct val="0"/>
              </a:spcAft>
              <a:defRPr>
                <a:solidFill>
                  <a:schemeClr val="tx1"/>
                </a:solidFill>
                <a:latin typeface="Calibri" pitchFamily="34" charset="0"/>
                <a:ea typeface="宋体" pitchFamily="2" charset="-122"/>
              </a:defRPr>
            </a:lvl7pPr>
            <a:lvl8pPr fontAlgn="base">
              <a:spcAft>
                <a:spcPct val="0"/>
              </a:spcAft>
              <a:defRPr>
                <a:solidFill>
                  <a:schemeClr val="tx1"/>
                </a:solidFill>
                <a:latin typeface="Calibri" pitchFamily="34" charset="0"/>
                <a:ea typeface="宋体" pitchFamily="2" charset="-122"/>
              </a:defRPr>
            </a:lvl8pPr>
            <a:lvl9pPr fontAlgn="base">
              <a:spcAft>
                <a:spcPct val="0"/>
              </a:spcAft>
              <a:defRPr>
                <a:solidFill>
                  <a:schemeClr val="tx1"/>
                </a:solidFill>
                <a:latin typeface="Calibri" pitchFamily="34" charset="0"/>
                <a:ea typeface="宋体" pitchFamily="2" charset="-122"/>
              </a:defRPr>
            </a:lvl9pPr>
          </a:lstStyle>
          <a:p>
            <a:pPr eaLnBrk="1" hangingPunct="1">
              <a:spcBef>
                <a:spcPct val="20000"/>
              </a:spcBef>
              <a:buFont typeface="Arial" pitchFamily="34" charset="0"/>
              <a:buNone/>
            </a:pPr>
            <a:r>
              <a:rPr lang="en-US" altLang="zh-CN" sz="1350" b="1">
                <a:solidFill>
                  <a:srgbClr val="FFFFFF"/>
                </a:solidFill>
                <a:latin typeface="Times New Roman" panose="02020603050405020304" pitchFamily="18" charset="0"/>
                <a:ea typeface="微软雅黑" pitchFamily="34" charset="-122"/>
                <a:cs typeface="Times New Roman" panose="02020603050405020304" pitchFamily="18" charset="0"/>
              </a:rPr>
              <a:t>Chơi ngoài trời</a:t>
            </a:r>
            <a:endParaRPr lang="zh-CN" altLang="en-US" sz="1350"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11" name="任意多边形 10"/>
          <p:cNvSpPr/>
          <p:nvPr/>
        </p:nvSpPr>
        <p:spPr>
          <a:xfrm>
            <a:off x="3313738" y="1908571"/>
            <a:ext cx="1238250"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solidFill>
                <a:prstClr val="white"/>
              </a:solidFill>
              <a:latin typeface="Times New Roman" panose="02020603050405020304" pitchFamily="18" charset="0"/>
              <a:cs typeface="Times New Roman" panose="02020603050405020304" pitchFamily="18" charset="0"/>
            </a:endParaRPr>
          </a:p>
        </p:txBody>
      </p:sp>
      <p:pic>
        <p:nvPicPr>
          <p:cNvPr id="18441"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2499351" y="2327671"/>
            <a:ext cx="2003822"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Content Placeholder 2"/>
          <p:cNvSpPr txBox="1">
            <a:spLocks/>
          </p:cNvSpPr>
          <p:nvPr/>
        </p:nvSpPr>
        <p:spPr bwMode="auto">
          <a:xfrm>
            <a:off x="3536385" y="2269330"/>
            <a:ext cx="1015603"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47" tIns="34223" rIns="68447" bIns="34223"/>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Aft>
                <a:spcPct val="0"/>
              </a:spcAft>
              <a:defRPr>
                <a:solidFill>
                  <a:schemeClr val="tx1"/>
                </a:solidFill>
                <a:latin typeface="Calibri" pitchFamily="34" charset="0"/>
                <a:ea typeface="宋体" pitchFamily="2" charset="-122"/>
              </a:defRPr>
            </a:lvl6pPr>
            <a:lvl7pPr fontAlgn="base">
              <a:spcAft>
                <a:spcPct val="0"/>
              </a:spcAft>
              <a:defRPr>
                <a:solidFill>
                  <a:schemeClr val="tx1"/>
                </a:solidFill>
                <a:latin typeface="Calibri" pitchFamily="34" charset="0"/>
                <a:ea typeface="宋体" pitchFamily="2" charset="-122"/>
              </a:defRPr>
            </a:lvl7pPr>
            <a:lvl8pPr fontAlgn="base">
              <a:spcAft>
                <a:spcPct val="0"/>
              </a:spcAft>
              <a:defRPr>
                <a:solidFill>
                  <a:schemeClr val="tx1"/>
                </a:solidFill>
                <a:latin typeface="Calibri" pitchFamily="34" charset="0"/>
                <a:ea typeface="宋体" pitchFamily="2" charset="-122"/>
              </a:defRPr>
            </a:lvl8pPr>
            <a:lvl9pPr fontAlgn="base">
              <a:spcAft>
                <a:spcPct val="0"/>
              </a:spcAft>
              <a:defRPr>
                <a:solidFill>
                  <a:schemeClr val="tx1"/>
                </a:solidFill>
                <a:latin typeface="Calibri" pitchFamily="34" charset="0"/>
                <a:ea typeface="宋体" pitchFamily="2" charset="-122"/>
              </a:defRPr>
            </a:lvl9pPr>
          </a:lstStyle>
          <a:p>
            <a:pPr eaLnBrk="1" hangingPunct="1">
              <a:spcBef>
                <a:spcPct val="20000"/>
              </a:spcBef>
              <a:buFont typeface="Arial" pitchFamily="34" charset="0"/>
              <a:buNone/>
            </a:pPr>
            <a:r>
              <a:rPr lang="en-US" altLang="zh-CN" sz="1350" b="1">
                <a:solidFill>
                  <a:srgbClr val="FFFFFF"/>
                </a:solidFill>
                <a:latin typeface="Times New Roman" panose="02020603050405020304" pitchFamily="18" charset="0"/>
                <a:ea typeface="微软雅黑" pitchFamily="34" charset="-122"/>
                <a:cs typeface="Times New Roman" panose="02020603050405020304" pitchFamily="18" charset="0"/>
              </a:rPr>
              <a:t>Chơi góc</a:t>
            </a:r>
            <a:endParaRPr lang="zh-CN" altLang="en-US" sz="1350" b="1">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14" name="任意多边形 13"/>
          <p:cNvSpPr/>
          <p:nvPr/>
        </p:nvSpPr>
        <p:spPr>
          <a:xfrm>
            <a:off x="4840119" y="1908571"/>
            <a:ext cx="1238250"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solidFill>
                <a:prstClr val="white"/>
              </a:solidFill>
              <a:latin typeface="Times New Roman" panose="02020603050405020304" pitchFamily="18" charset="0"/>
              <a:cs typeface="Times New Roman" panose="02020603050405020304" pitchFamily="18" charset="0"/>
            </a:endParaRPr>
          </a:p>
        </p:txBody>
      </p:sp>
      <p:pic>
        <p:nvPicPr>
          <p:cNvPr id="18444"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4025732" y="2327671"/>
            <a:ext cx="2003822"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Content Placeholder 2"/>
          <p:cNvSpPr txBox="1">
            <a:spLocks/>
          </p:cNvSpPr>
          <p:nvPr/>
        </p:nvSpPr>
        <p:spPr bwMode="auto">
          <a:xfrm>
            <a:off x="5062767" y="2269330"/>
            <a:ext cx="1015603"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47" tIns="34223" rIns="68447" bIns="34223"/>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Aft>
                <a:spcPct val="0"/>
              </a:spcAft>
              <a:defRPr>
                <a:solidFill>
                  <a:schemeClr val="tx1"/>
                </a:solidFill>
                <a:latin typeface="Calibri" pitchFamily="34" charset="0"/>
                <a:ea typeface="宋体" pitchFamily="2" charset="-122"/>
              </a:defRPr>
            </a:lvl6pPr>
            <a:lvl7pPr fontAlgn="base">
              <a:spcAft>
                <a:spcPct val="0"/>
              </a:spcAft>
              <a:defRPr>
                <a:solidFill>
                  <a:schemeClr val="tx1"/>
                </a:solidFill>
                <a:latin typeface="Calibri" pitchFamily="34" charset="0"/>
                <a:ea typeface="宋体" pitchFamily="2" charset="-122"/>
              </a:defRPr>
            </a:lvl7pPr>
            <a:lvl8pPr fontAlgn="base">
              <a:spcAft>
                <a:spcPct val="0"/>
              </a:spcAft>
              <a:defRPr>
                <a:solidFill>
                  <a:schemeClr val="tx1"/>
                </a:solidFill>
                <a:latin typeface="Calibri" pitchFamily="34" charset="0"/>
                <a:ea typeface="宋体" pitchFamily="2" charset="-122"/>
              </a:defRPr>
            </a:lvl8pPr>
            <a:lvl9pPr fontAlgn="base">
              <a:spcAft>
                <a:spcPct val="0"/>
              </a:spcAft>
              <a:defRPr>
                <a:solidFill>
                  <a:schemeClr val="tx1"/>
                </a:solidFill>
                <a:latin typeface="Calibri" pitchFamily="34" charset="0"/>
                <a:ea typeface="宋体" pitchFamily="2" charset="-122"/>
              </a:defRPr>
            </a:lvl9pPr>
          </a:lstStyle>
          <a:p>
            <a:pPr eaLnBrk="1" hangingPunct="1">
              <a:spcBef>
                <a:spcPct val="20000"/>
              </a:spcBef>
              <a:buFont typeface="Arial" pitchFamily="34" charset="0"/>
              <a:buNone/>
            </a:pPr>
            <a:r>
              <a:rPr lang="en-US" altLang="zh-CN" sz="1350" b="1">
                <a:solidFill>
                  <a:srgbClr val="FFFFFF"/>
                </a:solidFill>
                <a:latin typeface="Times New Roman" panose="02020603050405020304" pitchFamily="18" charset="0"/>
                <a:ea typeface="微软雅黑" pitchFamily="34" charset="-122"/>
                <a:cs typeface="Times New Roman" panose="02020603050405020304" pitchFamily="18" charset="0"/>
              </a:rPr>
              <a:t>Chơi theo</a:t>
            </a:r>
          </a:p>
          <a:p>
            <a:pPr eaLnBrk="1" hangingPunct="1">
              <a:spcBef>
                <a:spcPct val="20000"/>
              </a:spcBef>
              <a:buFont typeface="Arial" pitchFamily="34" charset="0"/>
              <a:buNone/>
            </a:pPr>
            <a:r>
              <a:rPr lang="en-US" altLang="zh-CN" sz="1350" b="1">
                <a:solidFill>
                  <a:srgbClr val="FFFFFF"/>
                </a:solidFill>
                <a:latin typeface="Times New Roman" panose="02020603050405020304" pitchFamily="18" charset="0"/>
                <a:ea typeface="微软雅黑" pitchFamily="34" charset="-122"/>
                <a:cs typeface="Times New Roman" panose="02020603050405020304" pitchFamily="18" charset="0"/>
              </a:rPr>
              <a:t>Ý thích</a:t>
            </a:r>
            <a:endParaRPr lang="zh-CN" altLang="en-US" sz="1350" b="1">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17" name="任意多边形 16"/>
          <p:cNvSpPr/>
          <p:nvPr/>
        </p:nvSpPr>
        <p:spPr>
          <a:xfrm>
            <a:off x="6366500" y="1953815"/>
            <a:ext cx="1238250" cy="1235869"/>
          </a:xfrm>
          <a:custGeom>
            <a:avLst/>
            <a:gdLst>
              <a:gd name="connsiteX0" fmla="*/ 1252631 w 2663167"/>
              <a:gd name="connsiteY0" fmla="*/ 0 h 2659022"/>
              <a:gd name="connsiteX1" fmla="*/ 2582142 w 2663167"/>
              <a:gd name="connsiteY1" fmla="*/ 1329511 h 2659022"/>
              <a:gd name="connsiteX2" fmla="*/ 2522370 w 2663167"/>
              <a:gd name="connsiteY2" fmla="*/ 1724867 h 2659022"/>
              <a:gd name="connsiteX3" fmla="*/ 2522051 w 2663167"/>
              <a:gd name="connsiteY3" fmla="*/ 1725738 h 2659022"/>
              <a:gd name="connsiteX4" fmla="*/ 2530403 w 2663167"/>
              <a:gd name="connsiteY4" fmla="*/ 1728331 h 2659022"/>
              <a:gd name="connsiteX5" fmla="*/ 2663167 w 2663167"/>
              <a:gd name="connsiteY5" fmla="*/ 1928626 h 2659022"/>
              <a:gd name="connsiteX6" fmla="*/ 2445789 w 2663167"/>
              <a:gd name="connsiteY6" fmla="*/ 2146004 h 2659022"/>
              <a:gd name="connsiteX7" fmla="*/ 2361176 w 2663167"/>
              <a:gd name="connsiteY7" fmla="*/ 2128922 h 2659022"/>
              <a:gd name="connsiteX8" fmla="*/ 2329251 w 2663167"/>
              <a:gd name="connsiteY8" fmla="*/ 2107398 h 2659022"/>
              <a:gd name="connsiteX9" fmla="*/ 2278547 w 2663167"/>
              <a:gd name="connsiteY9" fmla="*/ 2175204 h 2659022"/>
              <a:gd name="connsiteX10" fmla="*/ 1252631 w 2663167"/>
              <a:gd name="connsiteY10" fmla="*/ 2659022 h 2659022"/>
              <a:gd name="connsiteX11" fmla="*/ 27600 w 2663167"/>
              <a:gd name="connsiteY11" fmla="*/ 1847017 h 2659022"/>
              <a:gd name="connsiteX12" fmla="*/ 0 w 2663167"/>
              <a:gd name="connsiteY12" fmla="*/ 1771608 h 2659022"/>
              <a:gd name="connsiteX13" fmla="*/ 715771 w 2663167"/>
              <a:gd name="connsiteY13" fmla="*/ 113803 h 2659022"/>
              <a:gd name="connsiteX14" fmla="*/ 735125 w 2663167"/>
              <a:gd name="connsiteY14" fmla="*/ 104480 h 2659022"/>
              <a:gd name="connsiteX15" fmla="*/ 1252631 w 2663167"/>
              <a:gd name="connsiteY15" fmla="*/ 0 h 26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3167" h="2659022">
                <a:moveTo>
                  <a:pt x="1252631" y="0"/>
                </a:moveTo>
                <a:cubicBezTo>
                  <a:pt x="1986900" y="0"/>
                  <a:pt x="2582142" y="595242"/>
                  <a:pt x="2582142" y="1329511"/>
                </a:cubicBezTo>
                <a:cubicBezTo>
                  <a:pt x="2582142" y="1467187"/>
                  <a:pt x="2561216" y="1599974"/>
                  <a:pt x="2522370" y="1724867"/>
                </a:cubicBezTo>
                <a:lnTo>
                  <a:pt x="2522051" y="1725738"/>
                </a:lnTo>
                <a:lnTo>
                  <a:pt x="2530403" y="1728331"/>
                </a:lnTo>
                <a:cubicBezTo>
                  <a:pt x="2608423" y="1761331"/>
                  <a:pt x="2663167" y="1838585"/>
                  <a:pt x="2663167" y="1928626"/>
                </a:cubicBezTo>
                <a:cubicBezTo>
                  <a:pt x="2663167" y="2048681"/>
                  <a:pt x="2565844" y="2146004"/>
                  <a:pt x="2445789" y="2146004"/>
                </a:cubicBezTo>
                <a:cubicBezTo>
                  <a:pt x="2415775" y="2146004"/>
                  <a:pt x="2387182" y="2139922"/>
                  <a:pt x="2361176" y="2128922"/>
                </a:cubicBezTo>
                <a:lnTo>
                  <a:pt x="2329251" y="2107398"/>
                </a:lnTo>
                <a:lnTo>
                  <a:pt x="2278547" y="2175204"/>
                </a:lnTo>
                <a:cubicBezTo>
                  <a:pt x="2034695" y="2470684"/>
                  <a:pt x="1665657" y="2659022"/>
                  <a:pt x="1252631" y="2659022"/>
                </a:cubicBezTo>
                <a:cubicBezTo>
                  <a:pt x="701929" y="2659022"/>
                  <a:pt x="229430" y="2324199"/>
                  <a:pt x="27600" y="1847017"/>
                </a:cubicBezTo>
                <a:lnTo>
                  <a:pt x="0" y="1771608"/>
                </a:lnTo>
                <a:lnTo>
                  <a:pt x="715771" y="113803"/>
                </a:lnTo>
                <a:lnTo>
                  <a:pt x="735125" y="104480"/>
                </a:lnTo>
                <a:cubicBezTo>
                  <a:pt x="894186" y="37203"/>
                  <a:pt x="1069064" y="0"/>
                  <a:pt x="125263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3">
              <a:solidFill>
                <a:prstClr val="white"/>
              </a:solidFill>
              <a:latin typeface="Times New Roman" panose="02020603050405020304" pitchFamily="18" charset="0"/>
              <a:cs typeface="Times New Roman" panose="02020603050405020304" pitchFamily="18" charset="0"/>
            </a:endParaRPr>
          </a:p>
        </p:txBody>
      </p:sp>
      <p:pic>
        <p:nvPicPr>
          <p:cNvPr id="18447"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789476">
            <a:off x="5552709" y="2373510"/>
            <a:ext cx="2002631" cy="17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Content Placeholder 2"/>
          <p:cNvSpPr txBox="1">
            <a:spLocks/>
          </p:cNvSpPr>
          <p:nvPr/>
        </p:nvSpPr>
        <p:spPr bwMode="auto">
          <a:xfrm>
            <a:off x="6589148" y="2315764"/>
            <a:ext cx="1015603"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47" tIns="34223" rIns="68447" bIns="34223"/>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Aft>
                <a:spcPct val="0"/>
              </a:spcAft>
              <a:defRPr>
                <a:solidFill>
                  <a:schemeClr val="tx1"/>
                </a:solidFill>
                <a:latin typeface="Calibri" pitchFamily="34" charset="0"/>
                <a:ea typeface="宋体" pitchFamily="2" charset="-122"/>
              </a:defRPr>
            </a:lvl6pPr>
            <a:lvl7pPr fontAlgn="base">
              <a:spcAft>
                <a:spcPct val="0"/>
              </a:spcAft>
              <a:defRPr>
                <a:solidFill>
                  <a:schemeClr val="tx1"/>
                </a:solidFill>
                <a:latin typeface="Calibri" pitchFamily="34" charset="0"/>
                <a:ea typeface="宋体" pitchFamily="2" charset="-122"/>
              </a:defRPr>
            </a:lvl7pPr>
            <a:lvl8pPr fontAlgn="base">
              <a:spcAft>
                <a:spcPct val="0"/>
              </a:spcAft>
              <a:defRPr>
                <a:solidFill>
                  <a:schemeClr val="tx1"/>
                </a:solidFill>
                <a:latin typeface="Calibri" pitchFamily="34" charset="0"/>
                <a:ea typeface="宋体" pitchFamily="2" charset="-122"/>
              </a:defRPr>
            </a:lvl8pPr>
            <a:lvl9pPr fontAlgn="base">
              <a:spcAft>
                <a:spcPct val="0"/>
              </a:spcAft>
              <a:defRPr>
                <a:solidFill>
                  <a:schemeClr val="tx1"/>
                </a:solidFill>
                <a:latin typeface="Calibri" pitchFamily="34" charset="0"/>
                <a:ea typeface="宋体" pitchFamily="2" charset="-122"/>
              </a:defRPr>
            </a:lvl9pPr>
          </a:lstStyle>
          <a:p>
            <a:pPr eaLnBrk="1" hangingPunct="1">
              <a:spcBef>
                <a:spcPct val="20000"/>
              </a:spcBef>
              <a:buFont typeface="Arial" pitchFamily="34" charset="0"/>
              <a:buNone/>
            </a:pPr>
            <a:r>
              <a:rPr lang="en-US" altLang="zh-CN" sz="1350" b="1">
                <a:solidFill>
                  <a:srgbClr val="FFFFFF"/>
                </a:solidFill>
                <a:latin typeface="Times New Roman" panose="02020603050405020304" pitchFamily="18" charset="0"/>
                <a:ea typeface="微软雅黑" pitchFamily="34" charset="-122"/>
                <a:cs typeface="Times New Roman" panose="02020603050405020304" pitchFamily="18" charset="0"/>
              </a:rPr>
              <a:t>Hoạt động</a:t>
            </a:r>
          </a:p>
          <a:p>
            <a:pPr eaLnBrk="1" hangingPunct="1">
              <a:spcBef>
                <a:spcPct val="20000"/>
              </a:spcBef>
              <a:buFont typeface="Arial" pitchFamily="34" charset="0"/>
              <a:buNone/>
            </a:pPr>
            <a:r>
              <a:rPr lang="en-US" altLang="zh-CN" sz="1350" b="1">
                <a:solidFill>
                  <a:srgbClr val="FFFFFF"/>
                </a:solidFill>
                <a:latin typeface="Times New Roman" panose="02020603050405020304" pitchFamily="18" charset="0"/>
                <a:ea typeface="微软雅黑" pitchFamily="34" charset="-122"/>
                <a:cs typeface="Times New Roman" panose="02020603050405020304" pitchFamily="18" charset="0"/>
              </a:rPr>
              <a:t>Lao động</a:t>
            </a:r>
            <a:endParaRPr lang="zh-CN" altLang="en-US" sz="1350" b="1">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15" name="TextBox 14"/>
          <p:cNvSpPr txBox="1"/>
          <p:nvPr/>
        </p:nvSpPr>
        <p:spPr>
          <a:xfrm>
            <a:off x="2198569" y="209434"/>
            <a:ext cx="4684552" cy="830997"/>
          </a:xfrm>
          <a:prstGeom prst="rect">
            <a:avLst/>
          </a:prstGeom>
          <a:noFill/>
        </p:spPr>
        <p:txBody>
          <a:bodyPr wrap="square" rtlCol="0">
            <a:spAutoFit/>
          </a:bodyPr>
          <a:lstStyle/>
          <a:p>
            <a:r>
              <a:rPr lang="en-US" sz="2400" b="1" i="1">
                <a:solidFill>
                  <a:schemeClr val="accent2">
                    <a:lumMod val="75000"/>
                  </a:schemeClr>
                </a:solidFill>
                <a:latin typeface="Times New Roman" panose="02020603050405020304" pitchFamily="18" charset="0"/>
                <a:cs typeface="Times New Roman" panose="02020603050405020304" pitchFamily="18" charset="0"/>
              </a:rPr>
              <a:t>Giáo dục kĩ năng tự bảo vệ bản thân cho trẻ qua hoạt động chơi</a:t>
            </a:r>
            <a:endParaRPr lang="zh-CN" altLang="en-US" sz="2100" dirty="0">
              <a:solidFill>
                <a:schemeClr val="accent2"/>
              </a:solidFill>
              <a:latin typeface="Times New Roman" panose="02020603050405020304" pitchFamily="18" charset="0"/>
              <a:ea typeface="华康方圆体W7" pitchFamily="81" charset="-122"/>
              <a:cs typeface="Times New Roman" panose="02020603050405020304" pitchFamily="18" charset="0"/>
            </a:endParaRPr>
          </a:p>
        </p:txBody>
      </p:sp>
      <p:pic>
        <p:nvPicPr>
          <p:cNvPr id="16" name="图片 4">
            <a:extLst>
              <a:ext uri="{FF2B5EF4-FFF2-40B4-BE49-F238E27FC236}">
                <a16:creationId xmlns:a16="http://schemas.microsoft.com/office/drawing/2014/main" id="{C1770154-85F2-4C1B-8B2A-E808DC6592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49" y="3787936"/>
            <a:ext cx="736653" cy="111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5">
            <a:extLst>
              <a:ext uri="{FF2B5EF4-FFF2-40B4-BE49-F238E27FC236}">
                <a16:creationId xmlns:a16="http://schemas.microsoft.com/office/drawing/2014/main" id="{556760F2-289A-4367-A235-2D86F5BAA1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774" y="4636822"/>
            <a:ext cx="388404" cy="28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6">
            <a:extLst>
              <a:ext uri="{FF2B5EF4-FFF2-40B4-BE49-F238E27FC236}">
                <a16:creationId xmlns:a16="http://schemas.microsoft.com/office/drawing/2014/main" id="{BDB525D3-7825-40CD-9F5E-676DCFB679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2307" y="3616102"/>
            <a:ext cx="649044" cy="11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a:extLst>
              <a:ext uri="{FF2B5EF4-FFF2-40B4-BE49-F238E27FC236}">
                <a16:creationId xmlns:a16="http://schemas.microsoft.com/office/drawing/2014/main" id="{0487544D-6779-4929-86B9-82E01D0AAB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50127" y="4725828"/>
            <a:ext cx="335839" cy="2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7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par>
                          <p:cTn id="10" fill="hold">
                            <p:stCondLst>
                              <p:cond delay="2850"/>
                            </p:stCondLst>
                            <p:childTnLst>
                              <p:par>
                                <p:cTn id="11" presetID="1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ppt_x</p:attrName>
                                        </p:attrNameLst>
                                      </p:cBhvr>
                                      <p:tavLst>
                                        <p:tav tm="0">
                                          <p:val>
                                            <p:strVal val="#ppt_x-#ppt_w*1.125000"/>
                                          </p:val>
                                        </p:tav>
                                        <p:tav tm="100000">
                                          <p:val>
                                            <p:strVal val="#ppt_x"/>
                                          </p:val>
                                        </p:tav>
                                      </p:tavLst>
                                    </p:anim>
                                    <p:animEffect transition="in" filter="wipe(right)">
                                      <p:cBhvr>
                                        <p:cTn id="26" dur="500"/>
                                        <p:tgtEl>
                                          <p:spTgt spid="17"/>
                                        </p:tgtEl>
                                      </p:cBhvr>
                                    </p:animEffect>
                                  </p:childTnLst>
                                </p:cTn>
                              </p:par>
                            </p:childTnLst>
                          </p:cTn>
                        </p:par>
                        <p:par>
                          <p:cTn id="27" fill="hold">
                            <p:stCondLst>
                              <p:cond delay="3350"/>
                            </p:stCondLst>
                            <p:childTnLst>
                              <p:par>
                                <p:cTn id="28" presetID="22" presetClass="entr" presetSubtype="1" fill="hold" nodeType="afterEffect">
                                  <p:stCondLst>
                                    <p:cond delay="0"/>
                                  </p:stCondLst>
                                  <p:childTnLst>
                                    <p:set>
                                      <p:cBhvr>
                                        <p:cTn id="29" dur="1" fill="hold">
                                          <p:stCondLst>
                                            <p:cond delay="0"/>
                                          </p:stCondLst>
                                        </p:cTn>
                                        <p:tgtEl>
                                          <p:spTgt spid="18438"/>
                                        </p:tgtEl>
                                        <p:attrNameLst>
                                          <p:attrName>style.visibility</p:attrName>
                                        </p:attrNameLst>
                                      </p:cBhvr>
                                      <p:to>
                                        <p:strVal val="visible"/>
                                      </p:to>
                                    </p:set>
                                    <p:animEffect transition="in" filter="wipe(up)">
                                      <p:cBhvr>
                                        <p:cTn id="30" dur="500"/>
                                        <p:tgtEl>
                                          <p:spTgt spid="18438"/>
                                        </p:tgtEl>
                                      </p:cBhvr>
                                    </p:animEffect>
                                  </p:childTnLst>
                                </p:cTn>
                              </p:par>
                              <p:par>
                                <p:cTn id="31" presetID="22" presetClass="entr" presetSubtype="1" fill="hold" nodeType="withEffect">
                                  <p:stCondLst>
                                    <p:cond delay="0"/>
                                  </p:stCondLst>
                                  <p:childTnLst>
                                    <p:set>
                                      <p:cBhvr>
                                        <p:cTn id="32" dur="1" fill="hold">
                                          <p:stCondLst>
                                            <p:cond delay="0"/>
                                          </p:stCondLst>
                                        </p:cTn>
                                        <p:tgtEl>
                                          <p:spTgt spid="18441"/>
                                        </p:tgtEl>
                                        <p:attrNameLst>
                                          <p:attrName>style.visibility</p:attrName>
                                        </p:attrNameLst>
                                      </p:cBhvr>
                                      <p:to>
                                        <p:strVal val="visible"/>
                                      </p:to>
                                    </p:set>
                                    <p:animEffect transition="in" filter="wipe(up)">
                                      <p:cBhvr>
                                        <p:cTn id="33" dur="500"/>
                                        <p:tgtEl>
                                          <p:spTgt spid="18441"/>
                                        </p:tgtEl>
                                      </p:cBhvr>
                                    </p:animEffect>
                                  </p:childTnLst>
                                </p:cTn>
                              </p:par>
                              <p:par>
                                <p:cTn id="34" presetID="22" presetClass="entr" presetSubtype="1" fill="hold" nodeType="withEffect">
                                  <p:stCondLst>
                                    <p:cond delay="0"/>
                                  </p:stCondLst>
                                  <p:childTnLst>
                                    <p:set>
                                      <p:cBhvr>
                                        <p:cTn id="35" dur="1" fill="hold">
                                          <p:stCondLst>
                                            <p:cond delay="0"/>
                                          </p:stCondLst>
                                        </p:cTn>
                                        <p:tgtEl>
                                          <p:spTgt spid="18444"/>
                                        </p:tgtEl>
                                        <p:attrNameLst>
                                          <p:attrName>style.visibility</p:attrName>
                                        </p:attrNameLst>
                                      </p:cBhvr>
                                      <p:to>
                                        <p:strVal val="visible"/>
                                      </p:to>
                                    </p:set>
                                    <p:animEffect transition="in" filter="wipe(up)">
                                      <p:cBhvr>
                                        <p:cTn id="36" dur="500"/>
                                        <p:tgtEl>
                                          <p:spTgt spid="18444"/>
                                        </p:tgtEl>
                                      </p:cBhvr>
                                    </p:animEffect>
                                  </p:childTnLst>
                                </p:cTn>
                              </p:par>
                              <p:par>
                                <p:cTn id="37" presetID="22" presetClass="entr" presetSubtype="1" fill="hold" nodeType="withEffect">
                                  <p:stCondLst>
                                    <p:cond delay="0"/>
                                  </p:stCondLst>
                                  <p:childTnLst>
                                    <p:set>
                                      <p:cBhvr>
                                        <p:cTn id="38" dur="1" fill="hold">
                                          <p:stCondLst>
                                            <p:cond delay="0"/>
                                          </p:stCondLst>
                                        </p:cTn>
                                        <p:tgtEl>
                                          <p:spTgt spid="18447"/>
                                        </p:tgtEl>
                                        <p:attrNameLst>
                                          <p:attrName>style.visibility</p:attrName>
                                        </p:attrNameLst>
                                      </p:cBhvr>
                                      <p:to>
                                        <p:strVal val="visible"/>
                                      </p:to>
                                    </p:set>
                                    <p:animEffect transition="in" filter="wipe(up)">
                                      <p:cBhvr>
                                        <p:cTn id="39" dur="500"/>
                                        <p:tgtEl>
                                          <p:spTgt spid="18447"/>
                                        </p:tgtEl>
                                      </p:cBhvr>
                                    </p:animEffect>
                                  </p:childTnLst>
                                </p:cTn>
                              </p:par>
                            </p:childTnLst>
                          </p:cTn>
                        </p:par>
                        <p:par>
                          <p:cTn id="40" fill="hold">
                            <p:stCondLst>
                              <p:cond delay="3850"/>
                            </p:stCondLst>
                            <p:childTnLst>
                              <p:par>
                                <p:cTn id="41" presetID="10" presetClass="entr" presetSubtype="0" fill="hold" grpId="0" nodeType="afterEffect">
                                  <p:stCondLst>
                                    <p:cond delay="0"/>
                                  </p:stCondLst>
                                  <p:childTnLst>
                                    <p:set>
                                      <p:cBhvr>
                                        <p:cTn id="42" dur="1" fill="hold">
                                          <p:stCondLst>
                                            <p:cond delay="0"/>
                                          </p:stCondLst>
                                        </p:cTn>
                                        <p:tgtEl>
                                          <p:spTgt spid="18439"/>
                                        </p:tgtEl>
                                        <p:attrNameLst>
                                          <p:attrName>style.visibility</p:attrName>
                                        </p:attrNameLst>
                                      </p:cBhvr>
                                      <p:to>
                                        <p:strVal val="visible"/>
                                      </p:to>
                                    </p:set>
                                    <p:animEffect transition="in" filter="fade">
                                      <p:cBhvr>
                                        <p:cTn id="43" dur="500"/>
                                        <p:tgtEl>
                                          <p:spTgt spid="18439"/>
                                        </p:tgtEl>
                                      </p:cBhvr>
                                    </p:animEffect>
                                  </p:childTnLst>
                                </p:cTn>
                              </p:par>
                            </p:childTnLst>
                          </p:cTn>
                        </p:par>
                        <p:par>
                          <p:cTn id="44" fill="hold">
                            <p:stCondLst>
                              <p:cond delay="4350"/>
                            </p:stCondLst>
                            <p:childTnLst>
                              <p:par>
                                <p:cTn id="45" presetID="10" presetClass="entr" presetSubtype="0" fill="hold" grpId="0" nodeType="afterEffect">
                                  <p:stCondLst>
                                    <p:cond delay="0"/>
                                  </p:stCondLst>
                                  <p:childTnLst>
                                    <p:set>
                                      <p:cBhvr>
                                        <p:cTn id="46" dur="1" fill="hold">
                                          <p:stCondLst>
                                            <p:cond delay="0"/>
                                          </p:stCondLst>
                                        </p:cTn>
                                        <p:tgtEl>
                                          <p:spTgt spid="18442"/>
                                        </p:tgtEl>
                                        <p:attrNameLst>
                                          <p:attrName>style.visibility</p:attrName>
                                        </p:attrNameLst>
                                      </p:cBhvr>
                                      <p:to>
                                        <p:strVal val="visible"/>
                                      </p:to>
                                    </p:set>
                                    <p:animEffect transition="in" filter="fade">
                                      <p:cBhvr>
                                        <p:cTn id="47" dur="500"/>
                                        <p:tgtEl>
                                          <p:spTgt spid="18442"/>
                                        </p:tgtEl>
                                      </p:cBhvr>
                                    </p:animEffect>
                                  </p:childTnLst>
                                </p:cTn>
                              </p:par>
                            </p:childTnLst>
                          </p:cTn>
                        </p:par>
                        <p:par>
                          <p:cTn id="48" fill="hold">
                            <p:stCondLst>
                              <p:cond delay="4850"/>
                            </p:stCondLst>
                            <p:childTnLst>
                              <p:par>
                                <p:cTn id="49" presetID="10" presetClass="entr" presetSubtype="0" fill="hold" grpId="0" nodeType="afterEffect">
                                  <p:stCondLst>
                                    <p:cond delay="0"/>
                                  </p:stCondLst>
                                  <p:childTnLst>
                                    <p:set>
                                      <p:cBhvr>
                                        <p:cTn id="50" dur="1" fill="hold">
                                          <p:stCondLst>
                                            <p:cond delay="0"/>
                                          </p:stCondLst>
                                        </p:cTn>
                                        <p:tgtEl>
                                          <p:spTgt spid="18445"/>
                                        </p:tgtEl>
                                        <p:attrNameLst>
                                          <p:attrName>style.visibility</p:attrName>
                                        </p:attrNameLst>
                                      </p:cBhvr>
                                      <p:to>
                                        <p:strVal val="visible"/>
                                      </p:to>
                                    </p:set>
                                    <p:animEffect transition="in" filter="fade">
                                      <p:cBhvr>
                                        <p:cTn id="51" dur="500"/>
                                        <p:tgtEl>
                                          <p:spTgt spid="18445"/>
                                        </p:tgtEl>
                                      </p:cBhvr>
                                    </p:animEffect>
                                  </p:childTnLst>
                                </p:cTn>
                              </p:par>
                            </p:childTnLst>
                          </p:cTn>
                        </p:par>
                        <p:par>
                          <p:cTn id="52" fill="hold">
                            <p:stCondLst>
                              <p:cond delay="5350"/>
                            </p:stCondLst>
                            <p:childTnLst>
                              <p:par>
                                <p:cTn id="53" presetID="10" presetClass="entr" presetSubtype="0" fill="hold" grpId="0" nodeType="afterEffect">
                                  <p:stCondLst>
                                    <p:cond delay="0"/>
                                  </p:stCondLst>
                                  <p:childTnLst>
                                    <p:set>
                                      <p:cBhvr>
                                        <p:cTn id="54" dur="1" fill="hold">
                                          <p:stCondLst>
                                            <p:cond delay="0"/>
                                          </p:stCondLst>
                                        </p:cTn>
                                        <p:tgtEl>
                                          <p:spTgt spid="18448"/>
                                        </p:tgtEl>
                                        <p:attrNameLst>
                                          <p:attrName>style.visibility</p:attrName>
                                        </p:attrNameLst>
                                      </p:cBhvr>
                                      <p:to>
                                        <p:strVal val="visible"/>
                                      </p:to>
                                    </p:set>
                                    <p:animEffect transition="in" filter="fade">
                                      <p:cBhvr>
                                        <p:cTn id="55" dur="500"/>
                                        <p:tgtEl>
                                          <p:spTgt spid="1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439" grpId="0"/>
      <p:bldP spid="11" grpId="0" animBg="1"/>
      <p:bldP spid="18442" grpId="0"/>
      <p:bldP spid="14" grpId="0" animBg="1"/>
      <p:bldP spid="18445" grpId="0"/>
      <p:bldP spid="17" grpId="0" animBg="1"/>
      <p:bldP spid="1844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F2AE"/>
        </a:solidFill>
        <a:effectLst/>
      </p:bgPr>
    </p:bg>
    <p:spTree>
      <p:nvGrpSpPr>
        <p:cNvPr id="1" name=""/>
        <p:cNvGrpSpPr/>
        <p:nvPr/>
      </p:nvGrpSpPr>
      <p:grpSpPr>
        <a:xfrm>
          <a:off x="0" y="0"/>
          <a:ext cx="0" cy="0"/>
          <a:chOff x="0" y="0"/>
          <a:chExt cx="0" cy="0"/>
        </a:xfrm>
      </p:grpSpPr>
      <p:sp>
        <p:nvSpPr>
          <p:cNvPr id="31" name="TextBox 30"/>
          <p:cNvSpPr txBox="1"/>
          <p:nvPr/>
        </p:nvSpPr>
        <p:spPr>
          <a:xfrm>
            <a:off x="2710370" y="189337"/>
            <a:ext cx="3723260" cy="415498"/>
          </a:xfrm>
          <a:prstGeom prst="rect">
            <a:avLst/>
          </a:prstGeom>
          <a:noFill/>
        </p:spPr>
        <p:txBody>
          <a:bodyPr wrap="square" rtlCol="0">
            <a:spAutoFit/>
          </a:bodyPr>
          <a:lstStyle/>
          <a:p>
            <a:r>
              <a:rPr lang="en-US" altLang="zh-CN" sz="2100" b="1">
                <a:solidFill>
                  <a:schemeClr val="accent2"/>
                </a:solidFill>
                <a:latin typeface="Times New Roman" panose="02020603050405020304" pitchFamily="18" charset="0"/>
                <a:ea typeface="华康方圆体W7" pitchFamily="81" charset="-122"/>
                <a:cs typeface="Times New Roman" panose="02020603050405020304" pitchFamily="18" charset="0"/>
              </a:rPr>
              <a:t>Ảnh hoạt động chơi của trẻ</a:t>
            </a:r>
            <a:endParaRPr lang="zh-CN" altLang="en-US" sz="2100" b="1" dirty="0">
              <a:solidFill>
                <a:schemeClr val="accent2"/>
              </a:solidFill>
              <a:latin typeface="Times New Roman" panose="02020603050405020304" pitchFamily="18" charset="0"/>
              <a:ea typeface="华康方圆体W7" pitchFamily="81" charset="-122"/>
              <a:cs typeface="Times New Roman" panose="02020603050405020304" pitchFamily="18" charset="0"/>
            </a:endParaRPr>
          </a:p>
        </p:txBody>
      </p:sp>
      <p:pic>
        <p:nvPicPr>
          <p:cNvPr id="3" name="图片 8">
            <a:extLst>
              <a:ext uri="{FF2B5EF4-FFF2-40B4-BE49-F238E27FC236}">
                <a16:creationId xmlns:a16="http://schemas.microsoft.com/office/drawing/2014/main" id="{CC06925D-CCBE-4DA3-B0EE-91F760E392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0909" y="4848287"/>
            <a:ext cx="335839" cy="2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6">
            <a:extLst>
              <a:ext uri="{FF2B5EF4-FFF2-40B4-BE49-F238E27FC236}">
                <a16:creationId xmlns:a16="http://schemas.microsoft.com/office/drawing/2014/main" id="{1C5C44DA-269A-4D63-8D57-CD6F77C275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9520" y="3783749"/>
            <a:ext cx="492379" cy="8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7D2B9E10-E9A5-4A05-9123-4063307C39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6289" y="4920825"/>
            <a:ext cx="335839" cy="2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a:extLst>
              <a:ext uri="{FF2B5EF4-FFF2-40B4-BE49-F238E27FC236}">
                <a16:creationId xmlns:a16="http://schemas.microsoft.com/office/drawing/2014/main" id="{E0350D5C-B91C-4DE5-922B-3985BCCFFD4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553" y="4006425"/>
            <a:ext cx="557374" cy="8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4FBE3A47-7B4E-45B7-8243-8C42065F79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33" y="4625612"/>
            <a:ext cx="335839" cy="2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7DEE368E-0D26-48EE-847D-8E0B085DD1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0587" y="4514274"/>
            <a:ext cx="335839" cy="2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FBD4C629-28D2-4CA6-BBFF-C8E75B45E7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0586" y="4920825"/>
            <a:ext cx="335839" cy="206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indoor, bedroom, several&#10;&#10;Description automatically generated">
            <a:extLst>
              <a:ext uri="{FF2B5EF4-FFF2-40B4-BE49-F238E27FC236}">
                <a16:creationId xmlns:a16="http://schemas.microsoft.com/office/drawing/2014/main" id="{56F64F30-5AA1-4ED8-8671-1B3F25E8ED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233"/>
          <a:stretch/>
        </p:blipFill>
        <p:spPr>
          <a:xfrm>
            <a:off x="344165" y="916147"/>
            <a:ext cx="2897237" cy="3399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tree, outdoor, red, playground&#10;&#10;Description automatically generated">
            <a:extLst>
              <a:ext uri="{FF2B5EF4-FFF2-40B4-BE49-F238E27FC236}">
                <a16:creationId xmlns:a16="http://schemas.microsoft.com/office/drawing/2014/main" id="{2B0AD5C4-5594-4430-86CA-DBA85BFE0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6161" y="1186004"/>
            <a:ext cx="5260264" cy="29630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ppt_w*0.70"/>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82943" y="3587515"/>
            <a:ext cx="4151528" cy="1250914"/>
          </a:xfrm>
          <a:prstGeom prst="rect">
            <a:avLst/>
          </a:prstGeom>
          <a:noFill/>
        </p:spPr>
        <p:txBody>
          <a:bodyPr wrap="square" lIns="68576" tIns="34287" rIns="68576" bIns="34287" rtlCol="0">
            <a:spAutoFit/>
          </a:bodyPr>
          <a:lstStyle/>
          <a:p>
            <a:pPr algn="just">
              <a:lnSpc>
                <a:spcPct val="130000"/>
              </a:lnSpc>
            </a:pPr>
            <a:r>
              <a:rPr lang="en-US" sz="1000" b="1">
                <a:solidFill>
                  <a:srgbClr val="002060"/>
                </a:solidFill>
                <a:latin typeface="Times New Roman" panose="02020603050405020304" pitchFamily="18" charset="0"/>
                <a:cs typeface="Times New Roman" panose="02020603050405020304" pitchFamily="18" charset="0"/>
              </a:rPr>
              <a:t>Tôi dạy trẻ khi đi rửa tay, đi vệ sinh phải đi dép để tránh trơn trượt, dạy trẻ biết xếp hàng chờ tới lượt không xô đẩy chen lấn sẽ làm ngã mình và bạn dẫn đến không an toàn, sẽ làm mình và bạn bị đau. Dạy trẻ biết rửa tay bằng xà phòng trước khi ăn và sau khi đi vệ sinh, khi tay bị bẩn, hướng dẫn trẻ thực hành rửa tay theo đúng quy trình 6 bước rửa tay cơ bản và dạy trẻ biết rửa mặt đúng cách </a:t>
            </a:r>
            <a:endParaRPr lang="zh-CN" altLang="en-US" sz="500" b="1" dirty="0">
              <a:solidFill>
                <a:srgbClr val="002060"/>
              </a:solidFill>
              <a:latin typeface="Times New Roman" panose="02020603050405020304" pitchFamily="18" charset="0"/>
              <a:ea typeface="+mn-ea"/>
              <a:cs typeface="Times New Roman" panose="02020603050405020304" pitchFamily="18" charset="0"/>
            </a:endParaRPr>
          </a:p>
        </p:txBody>
      </p:sp>
      <p:grpSp>
        <p:nvGrpSpPr>
          <p:cNvPr id="4" name="组合 32"/>
          <p:cNvGrpSpPr>
            <a:grpSpLocks/>
          </p:cNvGrpSpPr>
          <p:nvPr/>
        </p:nvGrpSpPr>
        <p:grpSpPr bwMode="auto">
          <a:xfrm>
            <a:off x="370361" y="1346321"/>
            <a:ext cx="3095210" cy="1484507"/>
            <a:chOff x="-498121" y="2227675"/>
            <a:chExt cx="4150122" cy="2240296"/>
          </a:xfrm>
        </p:grpSpPr>
        <p:sp>
          <p:nvSpPr>
            <p:cNvPr id="5" name="文本框 33"/>
            <p:cNvSpPr txBox="1"/>
            <p:nvPr/>
          </p:nvSpPr>
          <p:spPr>
            <a:xfrm>
              <a:off x="-498121" y="2621698"/>
              <a:ext cx="4150122" cy="1846273"/>
            </a:xfrm>
            <a:prstGeom prst="rect">
              <a:avLst/>
            </a:prstGeom>
            <a:noFill/>
          </p:spPr>
          <p:txBody>
            <a:bodyPr wrap="square">
              <a:spAutoFit/>
            </a:bodyPr>
            <a:lstStyle/>
            <a:p>
              <a:pPr algn="just" defTabSz="685800" eaLnBrk="1" fontAlgn="auto" hangingPunct="1">
                <a:spcBef>
                  <a:spcPts val="0"/>
                </a:spcBef>
                <a:spcAft>
                  <a:spcPts val="0"/>
                </a:spcAft>
                <a:defRPr/>
              </a:pPr>
              <a:r>
                <a:rPr lang="en-US" sz="1050" b="1" kern="1200" spc="-10">
                  <a:solidFill>
                    <a:srgbClr val="002060"/>
                  </a:solidFill>
                  <a:effectLst/>
                  <a:latin typeface="Times New Roman" panose="02020603050405020304" pitchFamily="18" charset="0"/>
                  <a:ea typeface="+mn-ea"/>
                  <a:cs typeface="Times New Roman" panose="02020603050405020304" pitchFamily="18" charset="0"/>
                </a:rPr>
                <a:t>Tôi dạy trẻ biết vệ sinh sạch sẽ trước khi ăn, biết ngồi ngay ngắn không xô đẩy bạn, không xô ghế qua lại gây kẹp chân mình và bạn, không nói chuyện, đùa nghịch khi ăn sẽ bị sặc. Tôi dạy trẻ biết cầm thìa xúc cơm bằng tay phải, xúc ăn miếng vừa phải và nhai kĩ rồi mới nuốt. Tôi dạy trẻ biết giữ gìn vệ sinh chung và các hành vi văn minh khi ăn </a:t>
              </a:r>
              <a:endParaRPr lang="zh-CN" altLang="en-US" sz="6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34"/>
            <p:cNvSpPr txBox="1">
              <a:spLocks noChangeArrowheads="1"/>
            </p:cNvSpPr>
            <p:nvPr/>
          </p:nvSpPr>
          <p:spPr bwMode="auto">
            <a:xfrm>
              <a:off x="1058443" y="2227675"/>
              <a:ext cx="2022075" cy="45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defTabSz="685800" eaLnBrk="1" fontAlgn="auto" hangingPunct="1">
                <a:spcBef>
                  <a:spcPts val="0"/>
                </a:spcBef>
                <a:spcAft>
                  <a:spcPts val="0"/>
                </a:spcAft>
                <a:defRPr/>
              </a:pPr>
              <a:r>
                <a:rPr lang="en-US" altLang="zh-CN" sz="1350" b="1" kern="0">
                  <a:solidFill>
                    <a:schemeClr val="accent5"/>
                  </a:solidFill>
                  <a:latin typeface="Times New Roman" panose="02020603050405020304" pitchFamily="18" charset="0"/>
                  <a:ea typeface="微软雅黑" pitchFamily="34" charset="-122"/>
                  <a:cs typeface="Times New Roman" panose="02020603050405020304" pitchFamily="18" charset="0"/>
                </a:rPr>
                <a:t>Giờ ăn</a:t>
              </a:r>
              <a:endParaRPr lang="zh-CN" altLang="en-US" sz="1350" b="1" kern="0" dirty="0">
                <a:solidFill>
                  <a:schemeClr val="accent5"/>
                </a:solidFill>
                <a:latin typeface="Times New Roman" panose="02020603050405020304" pitchFamily="18" charset="0"/>
                <a:ea typeface="微软雅黑" pitchFamily="34" charset="-122"/>
                <a:cs typeface="Times New Roman" panose="02020603050405020304" pitchFamily="18" charset="0"/>
              </a:endParaRPr>
            </a:p>
          </p:txBody>
        </p:sp>
      </p:grpSp>
      <p:sp>
        <p:nvSpPr>
          <p:cNvPr id="9" name="文本框 34"/>
          <p:cNvSpPr txBox="1">
            <a:spLocks noChangeArrowheads="1"/>
          </p:cNvSpPr>
          <p:nvPr/>
        </p:nvSpPr>
        <p:spPr bwMode="auto">
          <a:xfrm>
            <a:off x="4078627" y="3227911"/>
            <a:ext cx="150808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defTabSz="685800" eaLnBrk="1" fontAlgn="auto" hangingPunct="1">
              <a:spcBef>
                <a:spcPts val="0"/>
              </a:spcBef>
              <a:spcAft>
                <a:spcPts val="0"/>
              </a:spcAft>
              <a:defRPr/>
            </a:pPr>
            <a:r>
              <a:rPr lang="en-US" altLang="zh-CN" sz="1350" b="1" kern="0">
                <a:solidFill>
                  <a:schemeClr val="accent2"/>
                </a:solidFill>
                <a:latin typeface="Times New Roman" panose="02020603050405020304" pitchFamily="18" charset="0"/>
                <a:ea typeface="微软雅黑" pitchFamily="34" charset="-122"/>
                <a:cs typeface="Times New Roman" panose="02020603050405020304" pitchFamily="18" charset="0"/>
              </a:rPr>
              <a:t>Vệ sinh</a:t>
            </a:r>
            <a:endParaRPr lang="zh-CN" altLang="en-US" sz="1350" b="1" kern="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grpSp>
        <p:nvGrpSpPr>
          <p:cNvPr id="10" name="组合 32"/>
          <p:cNvGrpSpPr>
            <a:grpSpLocks/>
          </p:cNvGrpSpPr>
          <p:nvPr/>
        </p:nvGrpSpPr>
        <p:grpSpPr bwMode="auto">
          <a:xfrm>
            <a:off x="5678430" y="1008025"/>
            <a:ext cx="3095209" cy="1538368"/>
            <a:chOff x="1058442" y="2227675"/>
            <a:chExt cx="4150121" cy="2321578"/>
          </a:xfrm>
        </p:grpSpPr>
        <p:sp>
          <p:nvSpPr>
            <p:cNvPr id="11" name="文本框 33"/>
            <p:cNvSpPr txBox="1"/>
            <p:nvPr/>
          </p:nvSpPr>
          <p:spPr>
            <a:xfrm>
              <a:off x="1058442" y="2621698"/>
              <a:ext cx="4150121" cy="1927555"/>
            </a:xfrm>
            <a:prstGeom prst="rect">
              <a:avLst/>
            </a:prstGeom>
            <a:noFill/>
          </p:spPr>
          <p:txBody>
            <a:bodyPr wrap="square">
              <a:spAutoFit/>
            </a:bodyPr>
            <a:lstStyle/>
            <a:p>
              <a:pPr algn="just" defTabSz="685800" eaLnBrk="1" fontAlgn="auto" hangingPunct="1">
                <a:spcBef>
                  <a:spcPts val="0"/>
                </a:spcBef>
                <a:spcAft>
                  <a:spcPts val="0"/>
                </a:spcAft>
                <a:defRPr/>
              </a:pPr>
              <a:r>
                <a:rPr lang="en-US" sz="1100" b="1" kern="1200">
                  <a:solidFill>
                    <a:srgbClr val="002060"/>
                  </a:solidFill>
                  <a:effectLst/>
                  <a:latin typeface="Times New Roman" panose="02020603050405020304" pitchFamily="18" charset="0"/>
                  <a:ea typeface="+mn-ea"/>
                  <a:cs typeface="Times New Roman" panose="02020603050405020304" pitchFamily="18" charset="0"/>
                </a:rPr>
                <a:t>Tôi dạy trẻ biết rửa sạch chân tay khi đi ngủ, đi nhẹ nói khẽ không làm ồn khi bạn ngủ. Tôi dạy trẻ không cầm các đồ chơi khi đi ngủ. Tôi hướng dẫn trẻ ngủ đúng tư thế, không nằm sấp, không gác chân lên người, lên cổ bạn sẽ dẫn đến không an toàn cho mình cho bạn và không tốt cho sức khỏe của bản thân </a:t>
              </a:r>
              <a:endParaRPr lang="zh-CN" altLang="en-US" sz="7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34"/>
            <p:cNvSpPr txBox="1">
              <a:spLocks noChangeArrowheads="1"/>
            </p:cNvSpPr>
            <p:nvPr/>
          </p:nvSpPr>
          <p:spPr bwMode="auto">
            <a:xfrm>
              <a:off x="1058443" y="2227675"/>
              <a:ext cx="2022075" cy="45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defTabSz="685800" eaLnBrk="1" fontAlgn="auto" hangingPunct="1">
                <a:spcBef>
                  <a:spcPts val="0"/>
                </a:spcBef>
                <a:spcAft>
                  <a:spcPts val="0"/>
                </a:spcAft>
                <a:defRPr/>
              </a:pPr>
              <a:r>
                <a:rPr lang="en-US" altLang="zh-CN" sz="1350" b="1" kern="0">
                  <a:solidFill>
                    <a:schemeClr val="accent6"/>
                  </a:solidFill>
                  <a:latin typeface="Times New Roman" panose="02020603050405020304" pitchFamily="18" charset="0"/>
                  <a:ea typeface="微软雅黑" pitchFamily="34" charset="-122"/>
                  <a:cs typeface="Times New Roman" panose="02020603050405020304" pitchFamily="18" charset="0"/>
                </a:rPr>
                <a:t>Giờ ngủ</a:t>
              </a:r>
              <a:endParaRPr lang="zh-CN" altLang="en-US" sz="1350" b="1" kern="0" dirty="0">
                <a:solidFill>
                  <a:schemeClr val="accent6"/>
                </a:solidFill>
                <a:latin typeface="Times New Roman" panose="02020603050405020304" pitchFamily="18" charset="0"/>
                <a:ea typeface="微软雅黑" pitchFamily="34" charset="-122"/>
                <a:cs typeface="Times New Roman" panose="02020603050405020304" pitchFamily="18" charset="0"/>
              </a:endParaRPr>
            </a:p>
          </p:txBody>
        </p:sp>
      </p:grpSp>
      <p:sp>
        <p:nvSpPr>
          <p:cNvPr id="22" name="TextBox 21">
            <a:extLst>
              <a:ext uri="{FF2B5EF4-FFF2-40B4-BE49-F238E27FC236}">
                <a16:creationId xmlns:a16="http://schemas.microsoft.com/office/drawing/2014/main" id="{2C5302A6-3A00-4B35-B718-85635DBC7199}"/>
              </a:ext>
            </a:extLst>
          </p:cNvPr>
          <p:cNvSpPr txBox="1"/>
          <p:nvPr/>
        </p:nvSpPr>
        <p:spPr>
          <a:xfrm>
            <a:off x="2198569" y="209434"/>
            <a:ext cx="3723260" cy="646331"/>
          </a:xfrm>
          <a:prstGeom prst="rect">
            <a:avLst/>
          </a:prstGeom>
          <a:noFill/>
        </p:spPr>
        <p:txBody>
          <a:bodyPr wrap="square" rtlCol="0">
            <a:spAutoFit/>
          </a:bodyPr>
          <a:lstStyle/>
          <a:p>
            <a:r>
              <a:rPr lang="en-US" b="1" i="1">
                <a:solidFill>
                  <a:schemeClr val="accent5">
                    <a:lumMod val="75000"/>
                  </a:schemeClr>
                </a:solidFill>
                <a:latin typeface="Times New Roman" panose="02020603050405020304" pitchFamily="18" charset="0"/>
                <a:cs typeface="Times New Roman" panose="02020603050405020304" pitchFamily="18" charset="0"/>
              </a:rPr>
              <a:t>Giáo dục kĩ năng tự bảo vệ bản thân cho trẻ qua giờ ăn, ngủ, vệ sinh</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C8B3F6A3-808D-4F70-925C-AFCE751D783F}"/>
              </a:ext>
            </a:extLst>
          </p:cNvPr>
          <p:cNvGrpSpPr/>
          <p:nvPr/>
        </p:nvGrpSpPr>
        <p:grpSpPr>
          <a:xfrm>
            <a:off x="3092589" y="2672200"/>
            <a:ext cx="1281827" cy="1281827"/>
            <a:chOff x="3092589" y="2672200"/>
            <a:chExt cx="1281827" cy="1281827"/>
          </a:xfrm>
        </p:grpSpPr>
        <p:sp>
          <p:nvSpPr>
            <p:cNvPr id="17" name="泪滴形 16"/>
            <p:cNvSpPr/>
            <p:nvPr/>
          </p:nvSpPr>
          <p:spPr>
            <a:xfrm>
              <a:off x="3092589" y="2672200"/>
              <a:ext cx="1281827" cy="1281827"/>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b="1">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4" name="Graphic 23" descr="Children outline">
              <a:extLst>
                <a:ext uri="{FF2B5EF4-FFF2-40B4-BE49-F238E27FC236}">
                  <a16:creationId xmlns:a16="http://schemas.microsoft.com/office/drawing/2014/main" id="{EB0ECE33-5CB6-4D88-842E-2646255A6C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329" y="2931145"/>
              <a:ext cx="715614" cy="715614"/>
            </a:xfrm>
            <a:prstGeom prst="rect">
              <a:avLst/>
            </a:prstGeom>
          </p:spPr>
        </p:pic>
      </p:grpSp>
      <p:grpSp>
        <p:nvGrpSpPr>
          <p:cNvPr id="30" name="Group 29">
            <a:extLst>
              <a:ext uri="{FF2B5EF4-FFF2-40B4-BE49-F238E27FC236}">
                <a16:creationId xmlns:a16="http://schemas.microsoft.com/office/drawing/2014/main" id="{2CDA1B5B-6449-4786-942B-8E14BA2F8964}"/>
              </a:ext>
            </a:extLst>
          </p:cNvPr>
          <p:cNvGrpSpPr/>
          <p:nvPr/>
        </p:nvGrpSpPr>
        <p:grpSpPr>
          <a:xfrm>
            <a:off x="4485609" y="1261100"/>
            <a:ext cx="1281827" cy="1281827"/>
            <a:chOff x="4485609" y="1261100"/>
            <a:chExt cx="1281827" cy="1281827"/>
          </a:xfrm>
        </p:grpSpPr>
        <p:sp>
          <p:nvSpPr>
            <p:cNvPr id="20" name="泪滴形 19"/>
            <p:cNvSpPr/>
            <p:nvPr/>
          </p:nvSpPr>
          <p:spPr>
            <a:xfrm rot="10800000">
              <a:off x="4485609" y="1261100"/>
              <a:ext cx="1281827" cy="1281827"/>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b="1">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Graphic 25" descr="Cycle with people outline">
              <a:extLst>
                <a:ext uri="{FF2B5EF4-FFF2-40B4-BE49-F238E27FC236}">
                  <a16:creationId xmlns:a16="http://schemas.microsoft.com/office/drawing/2014/main" id="{2B07685F-B98C-438F-8396-E41CEDD879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0907" y="1519101"/>
              <a:ext cx="783975" cy="783975"/>
            </a:xfrm>
            <a:prstGeom prst="rect">
              <a:avLst/>
            </a:prstGeom>
          </p:spPr>
        </p:pic>
      </p:grpSp>
      <p:grpSp>
        <p:nvGrpSpPr>
          <p:cNvPr id="29" name="Group 28">
            <a:extLst>
              <a:ext uri="{FF2B5EF4-FFF2-40B4-BE49-F238E27FC236}">
                <a16:creationId xmlns:a16="http://schemas.microsoft.com/office/drawing/2014/main" id="{6374EEDC-1B8F-49B2-8F8E-4C10858268AB}"/>
              </a:ext>
            </a:extLst>
          </p:cNvPr>
          <p:cNvGrpSpPr/>
          <p:nvPr/>
        </p:nvGrpSpPr>
        <p:grpSpPr>
          <a:xfrm>
            <a:off x="3376564" y="1573927"/>
            <a:ext cx="996863" cy="996863"/>
            <a:chOff x="3376564" y="1573927"/>
            <a:chExt cx="996863" cy="996863"/>
          </a:xfrm>
        </p:grpSpPr>
        <p:sp>
          <p:nvSpPr>
            <p:cNvPr id="14" name="泪滴形 13"/>
            <p:cNvSpPr/>
            <p:nvPr/>
          </p:nvSpPr>
          <p:spPr>
            <a:xfrm rot="5400000">
              <a:off x="3376564" y="1573927"/>
              <a:ext cx="996863" cy="99686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b="1">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Graphic 27" descr="Dance outline">
              <a:extLst>
                <a:ext uri="{FF2B5EF4-FFF2-40B4-BE49-F238E27FC236}">
                  <a16:creationId xmlns:a16="http://schemas.microsoft.com/office/drawing/2014/main" id="{EFF34AA9-A116-4607-BE70-C5EB832413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88812" y="1800035"/>
              <a:ext cx="577081" cy="577081"/>
            </a:xfrm>
            <a:prstGeom prst="rect">
              <a:avLst/>
            </a:prstGeom>
          </p:spPr>
        </p:pic>
      </p:grpSp>
      <p:pic>
        <p:nvPicPr>
          <p:cNvPr id="7" name="Picture 6">
            <a:extLst>
              <a:ext uri="{FF2B5EF4-FFF2-40B4-BE49-F238E27FC236}">
                <a16:creationId xmlns:a16="http://schemas.microsoft.com/office/drawing/2014/main" id="{D396D4CD-5C37-4BB8-8DCA-97213EAA02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0410"/>
          <a:stretch/>
        </p:blipFill>
        <p:spPr>
          <a:xfrm>
            <a:off x="467809" y="3091923"/>
            <a:ext cx="2419030" cy="1367708"/>
          </a:xfrm>
          <a:prstGeom prst="rect">
            <a:avLst/>
          </a:prstGeom>
          <a:ln>
            <a:noFill/>
          </a:ln>
          <a:effectLst>
            <a:softEdge rad="112500"/>
          </a:effectLst>
        </p:spPr>
      </p:pic>
    </p:spTree>
    <p:extLst>
      <p:ext uri="{BB962C8B-B14F-4D97-AF65-F5344CB8AC3E}">
        <p14:creationId xmlns:p14="http://schemas.microsoft.com/office/powerpoint/2010/main" val="78337702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strVal val="#ppt_w*0.70"/>
                                          </p:val>
                                        </p:tav>
                                        <p:tav tm="100000">
                                          <p:val>
                                            <p:strVal val="#ppt_w"/>
                                          </p:val>
                                        </p:tav>
                                      </p:tavLst>
                                    </p:anim>
                                    <p:anim calcmode="lin" valueType="num">
                                      <p:cBhvr>
                                        <p:cTn id="8" dur="250" fill="hold"/>
                                        <p:tgtEl>
                                          <p:spTgt spid="22"/>
                                        </p:tgtEl>
                                        <p:attrNameLst>
                                          <p:attrName>ppt_h</p:attrName>
                                        </p:attrNameLst>
                                      </p:cBhvr>
                                      <p:tavLst>
                                        <p:tav tm="0">
                                          <p:val>
                                            <p:strVal val="#ppt_h"/>
                                          </p:val>
                                        </p:tav>
                                        <p:tav tm="100000">
                                          <p:val>
                                            <p:strVal val="#ppt_h"/>
                                          </p:val>
                                        </p:tav>
                                      </p:tavLst>
                                    </p:anim>
                                    <p:animEffect transition="in" filter="fade">
                                      <p:cBhvr>
                                        <p:cTn id="9" dur="25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75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500"/>
                                        <p:tgtEl>
                                          <p:spTgt spid="3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500"/>
                                        <p:tgtEl>
                                          <p:spTgt spid="9"/>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Scale>
                                      <p:cBhvr>
                                        <p:cTn id="3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
                                        </p:tgtEl>
                                        <p:attrNameLst>
                                          <p:attrName>ppt_x</p:attrName>
                                          <p:attrName>ppt_y</p:attrName>
                                        </p:attrNameLst>
                                      </p:cBhvr>
                                    </p:animMotion>
                                    <p:animEffect transition="in" filter="fade">
                                      <p:cBhvr>
                                        <p:cTn id="38" dur="1000"/>
                                        <p:tgtEl>
                                          <p:spTgt spid="3"/>
                                        </p:tgtEl>
                                      </p:cBhvr>
                                    </p:animEffect>
                                  </p:childTnLst>
                                </p:cTn>
                              </p:par>
                              <p:par>
                                <p:cTn id="39" presetID="6"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429814" y="53176"/>
            <a:ext cx="4002160" cy="369332"/>
          </a:xfrm>
          <a:prstGeom prst="rect">
            <a:avLst/>
          </a:prstGeom>
          <a:noFill/>
        </p:spPr>
        <p:txBody>
          <a:bodyPr wrap="square" rtlCol="0">
            <a:spAutoFit/>
          </a:bodyPr>
          <a:lstStyle/>
          <a:p>
            <a:r>
              <a:rPr lang="en-US" altLang="zh-CN" b="1">
                <a:solidFill>
                  <a:srgbClr val="002060"/>
                </a:solidFill>
                <a:latin typeface="Times New Roman" panose="02020603050405020304" pitchFamily="18" charset="0"/>
                <a:ea typeface="华康方圆体W7" pitchFamily="81" charset="-122"/>
                <a:cs typeface="Times New Roman" panose="02020603050405020304" pitchFamily="18" charset="0"/>
              </a:rPr>
              <a:t>Ảnh hoạt động ăn, ngủ, vệ sinh của trẻ</a:t>
            </a:r>
            <a:endParaRPr lang="zh-CN" altLang="en-US" b="1" dirty="0">
              <a:solidFill>
                <a:srgbClr val="002060"/>
              </a:solidFill>
              <a:latin typeface="Times New Roman" panose="02020603050405020304" pitchFamily="18" charset="0"/>
              <a:ea typeface="华康方圆体W7" pitchFamily="81" charset="-122"/>
              <a:cs typeface="Times New Roman" panose="02020603050405020304" pitchFamily="18" charset="0"/>
            </a:endParaRPr>
          </a:p>
        </p:txBody>
      </p:sp>
      <p:pic>
        <p:nvPicPr>
          <p:cNvPr id="3" name="Picture 2" descr="A group of children standing in a room&#10;&#10;Description automatically generated with low confidence">
            <a:extLst>
              <a:ext uri="{FF2B5EF4-FFF2-40B4-BE49-F238E27FC236}">
                <a16:creationId xmlns:a16="http://schemas.microsoft.com/office/drawing/2014/main" id="{60AB53F0-0F7C-436E-AE49-E26D7DCDF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866"/>
          <a:stretch/>
        </p:blipFill>
        <p:spPr>
          <a:xfrm>
            <a:off x="4908874" y="818284"/>
            <a:ext cx="3512127" cy="17534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A group of children in a room&#10;&#10;Description automatically generated with medium confidence">
            <a:extLst>
              <a:ext uri="{FF2B5EF4-FFF2-40B4-BE49-F238E27FC236}">
                <a16:creationId xmlns:a16="http://schemas.microsoft.com/office/drawing/2014/main" id="{380F2527-1BB3-47ED-9D3B-729A14FA5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7951" y="2948802"/>
            <a:ext cx="3433050" cy="19337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picture containing indoor, toy, several&#10;&#10;Description automatically generated">
            <a:extLst>
              <a:ext uri="{FF2B5EF4-FFF2-40B4-BE49-F238E27FC236}">
                <a16:creationId xmlns:a16="http://schemas.microsoft.com/office/drawing/2014/main" id="{B768C48C-984C-4B54-898C-FB8AD1F8EB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239" y="596178"/>
            <a:ext cx="3512127" cy="197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F1C11F7-6BB2-4915-AE4C-12EDAE03A897}"/>
              </a:ext>
            </a:extLst>
          </p:cNvPr>
          <p:cNvPicPr>
            <a:picLocks noChangeAspect="1"/>
          </p:cNvPicPr>
          <p:nvPr/>
        </p:nvPicPr>
        <p:blipFill rotWithShape="1">
          <a:blip r:embed="rId6">
            <a:extLst>
              <a:ext uri="{28A0092B-C50C-407E-A947-70E740481C1C}">
                <a14:useLocalDpi xmlns:a14="http://schemas.microsoft.com/office/drawing/2010/main" val="0"/>
              </a:ext>
            </a:extLst>
          </a:blip>
          <a:srcRect l="-841" r="37570"/>
          <a:stretch/>
        </p:blipFill>
        <p:spPr>
          <a:xfrm>
            <a:off x="764879" y="2762917"/>
            <a:ext cx="3512126" cy="23055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43503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ppt_w*0.70"/>
                                          </p:val>
                                        </p:tav>
                                        <p:tav tm="100000">
                                          <p:val>
                                            <p:strVal val="#ppt_w"/>
                                          </p:val>
                                        </p:tav>
                                      </p:tavLst>
                                    </p:anim>
                                    <p:anim calcmode="lin" valueType="num">
                                      <p:cBhvr>
                                        <p:cTn id="8" dur="500" fill="hold"/>
                                        <p:tgtEl>
                                          <p:spTgt spid="31"/>
                                        </p:tgtEl>
                                        <p:attrNameLst>
                                          <p:attrName>ppt_h</p:attrName>
                                        </p:attrNameLst>
                                      </p:cBhvr>
                                      <p:tavLst>
                                        <p:tav tm="0">
                                          <p:val>
                                            <p:strVal val="#ppt_h"/>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500"/>
                            </p:stCondLst>
                            <p:childTnLst>
                              <p:par>
                                <p:cTn id="16" presetID="6"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000"/>
                                        <p:tgtEl>
                                          <p:spTgt spid="5"/>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F2AE"/>
        </a:solidFill>
        <a:effectLst/>
      </p:bgPr>
    </p:bg>
    <p:spTree>
      <p:nvGrpSpPr>
        <p:cNvPr id="1" name=""/>
        <p:cNvGrpSpPr/>
        <p:nvPr/>
      </p:nvGrpSpPr>
      <p:grpSpPr>
        <a:xfrm>
          <a:off x="0" y="0"/>
          <a:ext cx="0" cy="0"/>
          <a:chOff x="0" y="0"/>
          <a:chExt cx="0" cy="0"/>
        </a:xfrm>
      </p:grpSpPr>
      <p:sp>
        <p:nvSpPr>
          <p:cNvPr id="4" name="矩形 3"/>
          <p:cNvSpPr/>
          <p:nvPr/>
        </p:nvSpPr>
        <p:spPr>
          <a:xfrm>
            <a:off x="2840831" y="2162177"/>
            <a:ext cx="1057275" cy="10572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a:p>
        </p:txBody>
      </p:sp>
      <p:sp>
        <p:nvSpPr>
          <p:cNvPr id="3" name="矩形 2"/>
          <p:cNvSpPr/>
          <p:nvPr/>
        </p:nvSpPr>
        <p:spPr>
          <a:xfrm>
            <a:off x="3944542" y="1037037"/>
            <a:ext cx="3430190" cy="218241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a:p>
        </p:txBody>
      </p:sp>
      <p:sp>
        <p:nvSpPr>
          <p:cNvPr id="2" name="矩形 1"/>
          <p:cNvSpPr/>
          <p:nvPr/>
        </p:nvSpPr>
        <p:spPr>
          <a:xfrm>
            <a:off x="1735932" y="1037036"/>
            <a:ext cx="1051322" cy="105727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840831" y="1037036"/>
            <a:ext cx="1057275" cy="10572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p>
        </p:txBody>
      </p:sp>
      <p:sp>
        <p:nvSpPr>
          <p:cNvPr id="12" name="Freeform 252"/>
          <p:cNvSpPr>
            <a:spLocks noEditPoints="1"/>
          </p:cNvSpPr>
          <p:nvPr/>
        </p:nvSpPr>
        <p:spPr bwMode="auto">
          <a:xfrm>
            <a:off x="3187304" y="1393033"/>
            <a:ext cx="363140" cy="345281"/>
          </a:xfrm>
          <a:custGeom>
            <a:avLst/>
            <a:gdLst>
              <a:gd name="T0" fmla="*/ 294 w 301"/>
              <a:gd name="T1" fmla="*/ 107 h 285"/>
              <a:gd name="T2" fmla="*/ 137 w 301"/>
              <a:gd name="T3" fmla="*/ 9 h 285"/>
              <a:gd name="T4" fmla="*/ 7 w 301"/>
              <a:gd name="T5" fmla="*/ 139 h 285"/>
              <a:gd name="T6" fmla="*/ 64 w 301"/>
              <a:gd name="T7" fmla="*/ 218 h 285"/>
              <a:gd name="T8" fmla="*/ 36 w 301"/>
              <a:gd name="T9" fmla="*/ 268 h 285"/>
              <a:gd name="T10" fmla="*/ 122 w 301"/>
              <a:gd name="T11" fmla="*/ 237 h 285"/>
              <a:gd name="T12" fmla="*/ 164 w 301"/>
              <a:gd name="T13" fmla="*/ 237 h 285"/>
              <a:gd name="T14" fmla="*/ 294 w 301"/>
              <a:gd name="T15" fmla="*/ 107 h 285"/>
              <a:gd name="T16" fmla="*/ 80 w 301"/>
              <a:gd name="T17" fmla="*/ 143 h 285"/>
              <a:gd name="T18" fmla="*/ 60 w 301"/>
              <a:gd name="T19" fmla="*/ 123 h 285"/>
              <a:gd name="T20" fmla="*/ 80 w 301"/>
              <a:gd name="T21" fmla="*/ 103 h 285"/>
              <a:gd name="T22" fmla="*/ 100 w 301"/>
              <a:gd name="T23" fmla="*/ 123 h 285"/>
              <a:gd name="T24" fmla="*/ 80 w 301"/>
              <a:gd name="T25" fmla="*/ 143 h 285"/>
              <a:gd name="T26" fmla="*/ 151 w 301"/>
              <a:gd name="T27" fmla="*/ 143 h 285"/>
              <a:gd name="T28" fmla="*/ 131 w 301"/>
              <a:gd name="T29" fmla="*/ 123 h 285"/>
              <a:gd name="T30" fmla="*/ 151 w 301"/>
              <a:gd name="T31" fmla="*/ 103 h 285"/>
              <a:gd name="T32" fmla="*/ 172 w 301"/>
              <a:gd name="T33" fmla="*/ 123 h 285"/>
              <a:gd name="T34" fmla="*/ 151 w 301"/>
              <a:gd name="T35" fmla="*/ 143 h 285"/>
              <a:gd name="T36" fmla="*/ 223 w 301"/>
              <a:gd name="T37" fmla="*/ 143 h 285"/>
              <a:gd name="T38" fmla="*/ 203 w 301"/>
              <a:gd name="T39" fmla="*/ 123 h 285"/>
              <a:gd name="T40" fmla="*/ 223 w 301"/>
              <a:gd name="T41" fmla="*/ 103 h 285"/>
              <a:gd name="T42" fmla="*/ 243 w 301"/>
              <a:gd name="T43" fmla="*/ 123 h 285"/>
              <a:gd name="T44" fmla="*/ 223 w 301"/>
              <a:gd name="T45" fmla="*/ 1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chemeClr val="bg1"/>
          </a:solidFill>
          <a:ln>
            <a:noFill/>
          </a:ln>
        </p:spPr>
        <p:txBody>
          <a:bodyPr lIns="51435" tIns="25718" rIns="51435" bIns="25718"/>
          <a:lstStyle/>
          <a:p>
            <a:pPr eaLnBrk="1" fontAlgn="auto" hangingPunct="1">
              <a:spcBef>
                <a:spcPts val="0"/>
              </a:spcBef>
              <a:spcAft>
                <a:spcPts val="0"/>
              </a:spcAft>
              <a:defRPr/>
            </a:pPr>
            <a:endParaRPr lang="zh-CN" altLang="en-US" sz="1013">
              <a:solidFill>
                <a:prstClr val="black"/>
              </a:solidFill>
              <a:latin typeface="+mn-lt"/>
              <a:ea typeface="+mn-ea"/>
            </a:endParaRPr>
          </a:p>
        </p:txBody>
      </p:sp>
      <p:sp>
        <p:nvSpPr>
          <p:cNvPr id="13" name="矩形 12"/>
          <p:cNvSpPr/>
          <p:nvPr/>
        </p:nvSpPr>
        <p:spPr>
          <a:xfrm>
            <a:off x="1735931" y="2162177"/>
            <a:ext cx="1057275" cy="10572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p>
        </p:txBody>
      </p:sp>
      <p:sp>
        <p:nvSpPr>
          <p:cNvPr id="14" name="Freeform 337"/>
          <p:cNvSpPr>
            <a:spLocks noEditPoints="1"/>
          </p:cNvSpPr>
          <p:nvPr/>
        </p:nvSpPr>
        <p:spPr bwMode="auto">
          <a:xfrm>
            <a:off x="2088357" y="2514602"/>
            <a:ext cx="346472" cy="346472"/>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53 w 288"/>
              <a:gd name="T11" fmla="*/ 209 h 288"/>
              <a:gd name="T12" fmla="*/ 127 w 288"/>
              <a:gd name="T13" fmla="*/ 209 h 288"/>
              <a:gd name="T14" fmla="*/ 72 w 288"/>
              <a:gd name="T15" fmla="*/ 229 h 288"/>
              <a:gd name="T16" fmla="*/ 90 w 288"/>
              <a:gd name="T17" fmla="*/ 197 h 288"/>
              <a:gd name="T18" fmla="*/ 54 w 288"/>
              <a:gd name="T19" fmla="*/ 147 h 288"/>
              <a:gd name="T20" fmla="*/ 136 w 288"/>
              <a:gd name="T21" fmla="*/ 65 h 288"/>
              <a:gd name="T22" fmla="*/ 235 w 288"/>
              <a:gd name="T23" fmla="*/ 127 h 288"/>
              <a:gd name="T24" fmla="*/ 153 w 288"/>
              <a:gd name="T25" fmla="*/ 20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53" y="209"/>
                </a:moveTo>
                <a:cubicBezTo>
                  <a:pt x="144" y="210"/>
                  <a:pt x="135" y="210"/>
                  <a:pt x="127" y="209"/>
                </a:cubicBezTo>
                <a:cubicBezTo>
                  <a:pt x="97" y="239"/>
                  <a:pt x="66" y="233"/>
                  <a:pt x="72" y="229"/>
                </a:cubicBezTo>
                <a:cubicBezTo>
                  <a:pt x="87" y="217"/>
                  <a:pt x="90" y="206"/>
                  <a:pt x="90" y="197"/>
                </a:cubicBezTo>
                <a:cubicBezTo>
                  <a:pt x="70" y="186"/>
                  <a:pt x="56" y="168"/>
                  <a:pt x="54" y="147"/>
                </a:cubicBezTo>
                <a:cubicBezTo>
                  <a:pt x="49" y="108"/>
                  <a:pt x="86" y="71"/>
                  <a:pt x="136" y="65"/>
                </a:cubicBezTo>
                <a:cubicBezTo>
                  <a:pt x="186" y="60"/>
                  <a:pt x="230" y="87"/>
                  <a:pt x="235" y="127"/>
                </a:cubicBezTo>
                <a:cubicBezTo>
                  <a:pt x="239" y="167"/>
                  <a:pt x="203" y="204"/>
                  <a:pt x="153" y="209"/>
                </a:cubicBezTo>
                <a:close/>
              </a:path>
            </a:pathLst>
          </a:custGeom>
          <a:solidFill>
            <a:schemeClr val="bg1"/>
          </a:solidFill>
          <a:ln>
            <a:noFill/>
          </a:ln>
        </p:spPr>
        <p:txBody>
          <a:bodyPr lIns="51435" tIns="25718" rIns="51435" bIns="25718"/>
          <a:lstStyle/>
          <a:p>
            <a:pPr eaLnBrk="1" fontAlgn="auto" hangingPunct="1">
              <a:spcBef>
                <a:spcPts val="0"/>
              </a:spcBef>
              <a:spcAft>
                <a:spcPts val="0"/>
              </a:spcAft>
              <a:defRPr/>
            </a:pPr>
            <a:endParaRPr lang="zh-CN" altLang="en-US" sz="1013">
              <a:solidFill>
                <a:prstClr val="black"/>
              </a:solidFill>
              <a:latin typeface="+mn-lt"/>
              <a:ea typeface="+mn-ea"/>
            </a:endParaRPr>
          </a:p>
        </p:txBody>
      </p:sp>
      <p:sp>
        <p:nvSpPr>
          <p:cNvPr id="15" name="TextBox 14"/>
          <p:cNvSpPr txBox="1"/>
          <p:nvPr/>
        </p:nvSpPr>
        <p:spPr>
          <a:xfrm>
            <a:off x="2198569" y="209434"/>
            <a:ext cx="4877640" cy="646331"/>
          </a:xfrm>
          <a:prstGeom prst="rect">
            <a:avLst/>
          </a:prstGeom>
          <a:noFill/>
        </p:spPr>
        <p:txBody>
          <a:bodyPr wrap="square" rtlCol="0">
            <a:spAutoFit/>
          </a:bodyPr>
          <a:lstStyle/>
          <a:p>
            <a:r>
              <a:rPr lang="en-US" b="1" i="1">
                <a:solidFill>
                  <a:srgbClr val="002060"/>
                </a:solidFill>
                <a:latin typeface="Times New Roman" panose="02020603050405020304" pitchFamily="18" charset="0"/>
                <a:cs typeface="Times New Roman" panose="02020603050405020304" pitchFamily="18" charset="0"/>
              </a:rPr>
              <a:t>Phối kết hợp với phụ huynh trong việc giáo dục kĩ năng tự bảo vệ bản thân cho trẻ</a:t>
            </a:r>
            <a:endParaRPr lang="en-US">
              <a:solidFill>
                <a:srgbClr val="002060"/>
              </a:solidFill>
              <a:latin typeface="Times New Roman" panose="02020603050405020304" pitchFamily="18" charset="0"/>
              <a:cs typeface="Times New Roman" panose="02020603050405020304" pitchFamily="18" charset="0"/>
            </a:endParaRPr>
          </a:p>
        </p:txBody>
      </p:sp>
      <p:sp>
        <p:nvSpPr>
          <p:cNvPr id="16" name="文本框 2"/>
          <p:cNvSpPr txBox="1"/>
          <p:nvPr/>
        </p:nvSpPr>
        <p:spPr>
          <a:xfrm>
            <a:off x="667617" y="3287318"/>
            <a:ext cx="8364682" cy="1731237"/>
          </a:xfrm>
          <a:prstGeom prst="rect">
            <a:avLst/>
          </a:prstGeom>
          <a:noFill/>
        </p:spPr>
        <p:txBody>
          <a:bodyPr wrap="square" lIns="68576" tIns="34287" rIns="68576" bIns="34287" rtlCol="0">
            <a:spAutoFit/>
          </a:bodyPr>
          <a:lstStyle/>
          <a:p>
            <a:pPr marL="285750" indent="-285750" algn="just" eaLnBrk="1" hangingPunct="1">
              <a:buFontTx/>
              <a:buChar char="-"/>
            </a:pPr>
            <a:r>
              <a:rPr lang="en-US" sz="1600">
                <a:solidFill>
                  <a:srgbClr val="C00000"/>
                </a:solidFill>
                <a:latin typeface="Times New Roman" panose="02020603050405020304" pitchFamily="18" charset="0"/>
                <a:cs typeface="Times New Roman" panose="02020603050405020304" pitchFamily="18" charset="0"/>
              </a:rPr>
              <a:t>Thông qua giờ đón trả trẻ, qua nhóm zalo của lớp</a:t>
            </a:r>
          </a:p>
          <a:p>
            <a:pPr marL="285750" indent="-285750" algn="just" eaLnBrk="1" hangingPunct="1">
              <a:buFontTx/>
              <a:buChar char="-"/>
            </a:pPr>
            <a:r>
              <a:rPr lang="en-US" sz="1600">
                <a:solidFill>
                  <a:srgbClr val="C00000"/>
                </a:solidFill>
                <a:latin typeface="Times New Roman" panose="02020603050405020304" pitchFamily="18" charset="0"/>
                <a:cs typeface="Times New Roman" panose="02020603050405020304" pitchFamily="18" charset="0"/>
              </a:rPr>
              <a:t>Ttuyên truyền với phụ huynh đội mũ bảo hiểm và đeo khẩu trang khi đưa con đến trường. </a:t>
            </a:r>
          </a:p>
          <a:p>
            <a:pPr marL="285750" indent="-285750" algn="just" eaLnBrk="1" hangingPunct="1">
              <a:buFontTx/>
              <a:buChar char="-"/>
            </a:pPr>
            <a:r>
              <a:rPr lang="en-US" sz="1600">
                <a:solidFill>
                  <a:srgbClr val="C00000"/>
                </a:solidFill>
                <a:latin typeface="Times New Roman" panose="02020603050405020304" pitchFamily="18" charset="0"/>
                <a:cs typeface="Times New Roman" panose="02020603050405020304" pitchFamily="18" charset="0"/>
              </a:rPr>
              <a:t>Tuyên truyền cho phụ huynh về cách phòng tránh một số bệnh thường gặp khi giao mùa và cách ăn mặc cho con phù hợp với thời tiết </a:t>
            </a:r>
          </a:p>
          <a:p>
            <a:pPr marL="285750" indent="-285750" algn="just" eaLnBrk="1" hangingPunct="1">
              <a:buFontTx/>
              <a:buChar char="-"/>
            </a:pPr>
            <a:r>
              <a:rPr lang="en-US" sz="1600">
                <a:solidFill>
                  <a:srgbClr val="C00000"/>
                </a:solidFill>
                <a:latin typeface="Times New Roman" panose="02020603050405020304" pitchFamily="18" charset="0"/>
                <a:cs typeface="Times New Roman" panose="02020603050405020304" pitchFamily="18" charset="0"/>
              </a:rPr>
              <a:t>Tuyên truyền cho phụ huynh hiểu không nên làm hộ con đối với những việc trẻ có khả năng làm được, mà hãy dạy cho con tính tự lập từ bé</a:t>
            </a:r>
          </a:p>
          <a:p>
            <a:pPr marL="171450" indent="-171450" algn="just" eaLnBrk="1" hangingPunct="1">
              <a:buFontTx/>
              <a:buChar char="-"/>
            </a:pPr>
            <a:endParaRPr lang="en-US" altLang="zh-CN" sz="1100"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7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par>
                          <p:cTn id="10" fill="hold">
                            <p:stCondLst>
                              <p:cond delay="3600"/>
                            </p:stCondLst>
                            <p:childTnLst>
                              <p:par>
                                <p:cTn id="11" presetID="4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ppt_w</p:attrName>
                                        </p:attrNameLst>
                                      </p:cBhvr>
                                      <p:tavLst>
                                        <p:tav tm="0" fmla="#ppt_w*sin(2.5*pi*$)">
                                          <p:val>
                                            <p:fltVal val="0"/>
                                          </p:val>
                                        </p:tav>
                                        <p:tav tm="100000">
                                          <p:val>
                                            <p:fltVal val="1"/>
                                          </p:val>
                                        </p:tav>
                                      </p:tavLst>
                                    </p:anim>
                                    <p:anim calcmode="lin" valueType="num">
                                      <p:cBhvr>
                                        <p:cTn id="15" dur="750" fill="hold"/>
                                        <p:tgtEl>
                                          <p:spTgt spid="2"/>
                                        </p:tgtEl>
                                        <p:attrNameLst>
                                          <p:attrName>ppt_h</p:attrName>
                                        </p:attrNameLst>
                                      </p:cBhvr>
                                      <p:tavLst>
                                        <p:tav tm="0">
                                          <p:val>
                                            <p:strVal val="#ppt_h"/>
                                          </p:val>
                                        </p:tav>
                                        <p:tav tm="100000">
                                          <p:val>
                                            <p:strVal val="#ppt_h"/>
                                          </p:val>
                                        </p:tav>
                                      </p:tavLst>
                                    </p:anim>
                                  </p:childTnLst>
                                </p:cTn>
                              </p:par>
                              <p:par>
                                <p:cTn id="16" presetID="45"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anim calcmode="lin" valueType="num">
                                      <p:cBhvr>
                                        <p:cTn id="19" dur="750" fill="hold"/>
                                        <p:tgtEl>
                                          <p:spTgt spid="4"/>
                                        </p:tgtEl>
                                        <p:attrNameLst>
                                          <p:attrName>ppt_w</p:attrName>
                                        </p:attrNameLst>
                                      </p:cBhvr>
                                      <p:tavLst>
                                        <p:tav tm="0" fmla="#ppt_w*sin(2.5*pi*$)">
                                          <p:val>
                                            <p:fltVal val="0"/>
                                          </p:val>
                                        </p:tav>
                                        <p:tav tm="100000">
                                          <p:val>
                                            <p:fltVal val="1"/>
                                          </p:val>
                                        </p:tav>
                                      </p:tavLst>
                                    </p:anim>
                                    <p:anim calcmode="lin" valueType="num">
                                      <p:cBhvr>
                                        <p:cTn id="20" dur="750" fill="hold"/>
                                        <p:tgtEl>
                                          <p:spTgt spid="4"/>
                                        </p:tgtEl>
                                        <p:attrNameLst>
                                          <p:attrName>ppt_h</p:attrName>
                                        </p:attrNameLst>
                                      </p:cBhvr>
                                      <p:tavLst>
                                        <p:tav tm="0">
                                          <p:val>
                                            <p:strVal val="#ppt_h"/>
                                          </p:val>
                                        </p:tav>
                                        <p:tav tm="100000">
                                          <p:val>
                                            <p:strVal val="#ppt_h"/>
                                          </p:val>
                                        </p:tav>
                                      </p:tavLst>
                                    </p:anim>
                                  </p:childTnLst>
                                </p:cTn>
                              </p:par>
                            </p:childTnLst>
                          </p:cTn>
                        </p:par>
                        <p:par>
                          <p:cTn id="21" fill="hold">
                            <p:stCondLst>
                              <p:cond delay="435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4850"/>
                            </p:stCondLst>
                            <p:childTnLst>
                              <p:par>
                                <p:cTn id="33" presetID="6"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75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750"/>
                                        <p:tgtEl>
                                          <p:spTgt spid="12"/>
                                        </p:tgtEl>
                                      </p:cBhvr>
                                    </p:animEffect>
                                  </p:childTnLst>
                                </p:cTn>
                              </p:par>
                            </p:childTnLst>
                          </p:cTn>
                        </p:par>
                        <p:par>
                          <p:cTn id="39" fill="hold">
                            <p:stCondLst>
                              <p:cond delay="5600"/>
                            </p:stCondLst>
                            <p:childTnLst>
                              <p:par>
                                <p:cTn id="40" presetID="3" presetClass="entr" presetSubtype="1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par>
                          <p:cTn id="43" fill="hold">
                            <p:stCondLst>
                              <p:cond delay="6100"/>
                            </p:stCondLst>
                            <p:childTnLst>
                              <p:par>
                                <p:cTn id="44" presetID="52" presetClass="entr" presetSubtype="0" fill="hold" grpId="0" nodeType="afterEffect">
                                  <p:stCondLst>
                                    <p:cond delay="0"/>
                                  </p:stCondLst>
                                  <p:iterate type="lt">
                                    <p:tmPct val="10000"/>
                                  </p:iterate>
                                  <p:childTnLst>
                                    <p:set>
                                      <p:cBhvr>
                                        <p:cTn id="45" dur="1" fill="hold">
                                          <p:stCondLst>
                                            <p:cond delay="0"/>
                                          </p:stCondLst>
                                        </p:cTn>
                                        <p:tgtEl>
                                          <p:spTgt spid="16"/>
                                        </p:tgtEl>
                                        <p:attrNameLst>
                                          <p:attrName>style.visibility</p:attrName>
                                        </p:attrNameLst>
                                      </p:cBhvr>
                                      <p:to>
                                        <p:strVal val="visible"/>
                                      </p:to>
                                    </p:set>
                                    <p:animScale>
                                      <p:cBhvr>
                                        <p:cTn id="46" dur="25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250" decel="50000" fill="hold">
                                          <p:stCondLst>
                                            <p:cond delay="0"/>
                                          </p:stCondLst>
                                        </p:cTn>
                                        <p:tgtEl>
                                          <p:spTgt spid="16"/>
                                        </p:tgtEl>
                                        <p:attrNameLst>
                                          <p:attrName>ppt_x</p:attrName>
                                          <p:attrName>ppt_y</p:attrName>
                                        </p:attrNameLst>
                                      </p:cBhvr>
                                    </p:animMotion>
                                    <p:animEffect transition="in" filter="fade">
                                      <p:cBhvr>
                                        <p:cTn id="4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animBg="1"/>
      <p:bldP spid="11" grpId="0" animBg="1"/>
      <p:bldP spid="12" grpId="0" animBg="1"/>
      <p:bldP spid="13" grpId="0" animBg="1"/>
      <p:bldP spid="14" grpId="0" animBg="1"/>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A027B4-D8B4-4E5D-A87D-B5C8A1D5B2B5}"/>
              </a:ext>
            </a:extLst>
          </p:cNvPr>
          <p:cNvSpPr/>
          <p:nvPr/>
        </p:nvSpPr>
        <p:spPr>
          <a:xfrm>
            <a:off x="1547813" y="1477108"/>
            <a:ext cx="6380336" cy="2713055"/>
          </a:xfrm>
          <a:prstGeom prst="roundRect">
            <a:avLst/>
          </a:prstGeom>
          <a:solidFill>
            <a:schemeClr val="bg1">
              <a:lumMod val="9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 y="2971690"/>
            <a:ext cx="986385" cy="148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17207"/>
            <a:ext cx="633413" cy="46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0072" y="3774454"/>
            <a:ext cx="630205" cy="107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774455"/>
            <a:ext cx="404813"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57201" y="4780360"/>
            <a:ext cx="547688" cy="3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13"/>
          <p:cNvSpPr txBox="1">
            <a:spLocks noChangeArrowheads="1"/>
          </p:cNvSpPr>
          <p:nvPr/>
        </p:nvSpPr>
        <p:spPr bwMode="auto">
          <a:xfrm>
            <a:off x="1862988" y="1534413"/>
            <a:ext cx="594872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fontAlgn="base">
              <a:spcBef>
                <a:spcPct val="0"/>
              </a:spcBef>
              <a:spcAft>
                <a:spcPct val="0"/>
              </a:spcAft>
              <a:defRPr>
                <a:solidFill>
                  <a:schemeClr val="tx1"/>
                </a:solidFill>
                <a:latin typeface="Calibri" pitchFamily="34" charset="0"/>
                <a:ea typeface="宋体" pitchFamily="2" charset="-122"/>
              </a:defRPr>
            </a:lvl6pPr>
            <a:lvl7pPr marL="2971800" indent="-228600" defTabSz="1216025" fontAlgn="base">
              <a:spcBef>
                <a:spcPct val="0"/>
              </a:spcBef>
              <a:spcAft>
                <a:spcPct val="0"/>
              </a:spcAft>
              <a:defRPr>
                <a:solidFill>
                  <a:schemeClr val="tx1"/>
                </a:solidFill>
                <a:latin typeface="Calibri" pitchFamily="34" charset="0"/>
                <a:ea typeface="宋体" pitchFamily="2" charset="-122"/>
              </a:defRPr>
            </a:lvl7pPr>
            <a:lvl8pPr marL="3429000" indent="-228600" defTabSz="1216025" fontAlgn="base">
              <a:spcBef>
                <a:spcPct val="0"/>
              </a:spcBef>
              <a:spcAft>
                <a:spcPct val="0"/>
              </a:spcAft>
              <a:defRPr>
                <a:solidFill>
                  <a:schemeClr val="tx1"/>
                </a:solidFill>
                <a:latin typeface="Calibri" pitchFamily="34" charset="0"/>
                <a:ea typeface="宋体" pitchFamily="2" charset="-122"/>
              </a:defRPr>
            </a:lvl8pPr>
            <a:lvl9pPr marL="3886200" indent="-228600" defTabSz="1216025" fontAlgn="base">
              <a:spcBef>
                <a:spcPct val="0"/>
              </a:spcBef>
              <a:spcAft>
                <a:spcPct val="0"/>
              </a:spcAft>
              <a:defRPr>
                <a:solidFill>
                  <a:schemeClr val="tx1"/>
                </a:solidFill>
                <a:latin typeface="Calibri" pitchFamily="34" charset="0"/>
                <a:ea typeface="宋体" pitchFamily="2" charset="-122"/>
              </a:defRPr>
            </a:lvl9pPr>
          </a:lstStyle>
          <a:p>
            <a:pPr algn="just"/>
            <a:r>
              <a:rPr lang="en-US" sz="2400">
                <a:solidFill>
                  <a:schemeClr val="accent1">
                    <a:lumMod val="50000"/>
                  </a:schemeClr>
                </a:solidFill>
                <a:latin typeface="Times New Roman" panose="02020603050405020304" pitchFamily="18" charset="0"/>
                <a:cs typeface="Times New Roman" panose="02020603050405020304" pitchFamily="18" charset="0"/>
              </a:rPr>
              <a:t>Giáo dục kĩ năng tự bảo vệ bản thân cho trẻ giúp cho trẻ biết yêu quý, bảo vệ bản thân, nhận ra được các mối nguy hiểm có thể xảy ra đối với bản thân và bảo vệ bản thân trước những tình huống nguy hiểm. Đảm bảo an toàn cả về thể chất và tinh thần giúp cho trẻ phát triển một cách toàn diện.</a:t>
            </a:r>
          </a:p>
        </p:txBody>
      </p:sp>
      <p:sp>
        <p:nvSpPr>
          <p:cNvPr id="5130" name="文本框 1"/>
          <p:cNvSpPr txBox="1">
            <a:spLocks noChangeArrowheads="1"/>
          </p:cNvSpPr>
          <p:nvPr/>
        </p:nvSpPr>
        <p:spPr bwMode="auto">
          <a:xfrm>
            <a:off x="2248018" y="765404"/>
            <a:ext cx="50196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800" b="1">
                <a:solidFill>
                  <a:schemeClr val="accent2"/>
                </a:solidFill>
                <a:latin typeface="UTM Avo" panose="02040603050506020204" pitchFamily="18" charset="0"/>
              </a:rPr>
              <a:t>Vai trò của biện pháp</a:t>
            </a:r>
            <a:endParaRPr lang="zh-CN" altLang="en-US" sz="2800" b="1" dirty="0">
              <a:solidFill>
                <a:schemeClr val="accent2"/>
              </a:solidFill>
              <a:latin typeface="UTM Avo" panose="02040603050506020204" pitchFamily="18" charset="0"/>
            </a:endParaRPr>
          </a:p>
        </p:txBody>
      </p:sp>
      <p:pic>
        <p:nvPicPr>
          <p:cNvPr id="5131" name="图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47813" y="318920"/>
            <a:ext cx="495300"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图片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5411" y="765404"/>
            <a:ext cx="926306"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30"/>
                                        </p:tgtEl>
                                        <p:attrNameLst>
                                          <p:attrName>style.visibility</p:attrName>
                                        </p:attrNameLst>
                                      </p:cBhvr>
                                      <p:to>
                                        <p:strVal val="visible"/>
                                      </p:to>
                                    </p:set>
                                    <p:anim calcmode="lin" valueType="num">
                                      <p:cBhvr>
                                        <p:cTn id="7" dur="500" fill="hold"/>
                                        <p:tgtEl>
                                          <p:spTgt spid="5130"/>
                                        </p:tgtEl>
                                        <p:attrNameLst>
                                          <p:attrName>ppt_w</p:attrName>
                                        </p:attrNameLst>
                                      </p:cBhvr>
                                      <p:tavLst>
                                        <p:tav tm="0">
                                          <p:val>
                                            <p:fltVal val="0"/>
                                          </p:val>
                                        </p:tav>
                                        <p:tav tm="100000">
                                          <p:val>
                                            <p:strVal val="#ppt_w"/>
                                          </p:val>
                                        </p:tav>
                                      </p:tavLst>
                                    </p:anim>
                                    <p:anim calcmode="lin" valueType="num">
                                      <p:cBhvr>
                                        <p:cTn id="8" dur="500" fill="hold"/>
                                        <p:tgtEl>
                                          <p:spTgt spid="5130"/>
                                        </p:tgtEl>
                                        <p:attrNameLst>
                                          <p:attrName>ppt_h</p:attrName>
                                        </p:attrNameLst>
                                      </p:cBhvr>
                                      <p:tavLst>
                                        <p:tav tm="0">
                                          <p:val>
                                            <p:fltVal val="0"/>
                                          </p:val>
                                        </p:tav>
                                        <p:tav tm="100000">
                                          <p:val>
                                            <p:strVal val="#ppt_h"/>
                                          </p:val>
                                        </p:tav>
                                      </p:tavLst>
                                    </p:anim>
                                    <p:animEffect transition="in" filter="fade">
                                      <p:cBhvr>
                                        <p:cTn id="9" dur="500"/>
                                        <p:tgtEl>
                                          <p:spTgt spid="5130"/>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128"/>
                                        </p:tgtEl>
                                        <p:attrNameLst>
                                          <p:attrName>style.visibility</p:attrName>
                                        </p:attrNameLst>
                                      </p:cBhvr>
                                      <p:to>
                                        <p:strVal val="visible"/>
                                      </p:to>
                                    </p:set>
                                    <p:animEffect transition="in" filter="wipe(up)">
                                      <p:cBhvr>
                                        <p:cTn id="13"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51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8569" y="209434"/>
            <a:ext cx="2733675" cy="415498"/>
          </a:xfrm>
          <a:prstGeom prst="rect">
            <a:avLst/>
          </a:prstGeom>
          <a:noFill/>
        </p:spPr>
        <p:txBody>
          <a:bodyPr wrap="square" rtlCol="0">
            <a:spAutoFit/>
          </a:bodyPr>
          <a:lstStyle/>
          <a:p>
            <a:r>
              <a:rPr lang="en-US" altLang="zh-CN" sz="2100" b="1">
                <a:solidFill>
                  <a:schemeClr val="accent2"/>
                </a:solidFill>
                <a:latin typeface="Times New Roman" panose="02020603050405020304" pitchFamily="18" charset="0"/>
                <a:ea typeface="华康方圆体W7" pitchFamily="81" charset="-122"/>
                <a:cs typeface="Times New Roman" panose="02020603050405020304" pitchFamily="18" charset="0"/>
              </a:rPr>
              <a:t>Kết quả thực hiện</a:t>
            </a:r>
            <a:endParaRPr lang="zh-CN" altLang="en-US" sz="2100" b="1" dirty="0">
              <a:solidFill>
                <a:schemeClr val="accent2"/>
              </a:solidFill>
              <a:latin typeface="Times New Roman" panose="02020603050405020304" pitchFamily="18" charset="0"/>
              <a:ea typeface="华康方圆体W7" pitchFamily="81" charset="-122"/>
              <a:cs typeface="Times New Roman" panose="02020603050405020304" pitchFamily="18" charset="0"/>
            </a:endParaRPr>
          </a:p>
        </p:txBody>
      </p:sp>
      <p:sp>
        <p:nvSpPr>
          <p:cNvPr id="3" name="椭圆 9"/>
          <p:cNvSpPr>
            <a:spLocks noChangeArrowheads="1"/>
          </p:cNvSpPr>
          <p:nvPr/>
        </p:nvSpPr>
        <p:spPr bwMode="auto">
          <a:xfrm>
            <a:off x="2896550" y="2031725"/>
            <a:ext cx="2733675" cy="2733675"/>
          </a:xfrm>
          <a:prstGeom prst="ellipse">
            <a:avLst/>
          </a:prstGeom>
          <a:solidFill>
            <a:schemeClr val="accent1"/>
          </a:solidFill>
          <a:ln>
            <a:noFill/>
          </a:ln>
        </p:spPr>
        <p:txBody>
          <a:bodyPr anchor="ctr"/>
          <a:lstStyle/>
          <a:p>
            <a:pPr algn="ctr"/>
            <a:endParaRPr lang="zh-CN" altLang="en-US">
              <a:solidFill>
                <a:srgbClr val="FFFFFF"/>
              </a:solidFill>
              <a:latin typeface="宋体" charset="-122"/>
              <a:sym typeface="宋体" charset="-122"/>
            </a:endParaRPr>
          </a:p>
        </p:txBody>
      </p:sp>
      <p:sp>
        <p:nvSpPr>
          <p:cNvPr id="4" name="椭圆 10"/>
          <p:cNvSpPr>
            <a:spLocks noChangeArrowheads="1"/>
          </p:cNvSpPr>
          <p:nvPr/>
        </p:nvSpPr>
        <p:spPr bwMode="auto">
          <a:xfrm>
            <a:off x="4598063" y="1104265"/>
            <a:ext cx="1197220" cy="1191144"/>
          </a:xfrm>
          <a:prstGeom prst="ellipse">
            <a:avLst/>
          </a:prstGeom>
          <a:solidFill>
            <a:schemeClr val="accent4"/>
          </a:solidFill>
          <a:ln>
            <a:noFill/>
          </a:ln>
        </p:spPr>
        <p:txBody>
          <a:bodyPr anchor="ctr"/>
          <a:lstStyle/>
          <a:p>
            <a:pPr algn="ctr"/>
            <a:r>
              <a:rPr lang="en-US" altLang="zh-CN">
                <a:solidFill>
                  <a:srgbClr val="FFFFFF"/>
                </a:solidFill>
                <a:latin typeface="+mn-ea"/>
                <a:ea typeface="+mn-ea"/>
                <a:sym typeface="宋体" charset="-122"/>
              </a:rPr>
              <a:t>PHỤ HUYNH</a:t>
            </a:r>
            <a:endParaRPr lang="zh-CN" altLang="en-US" dirty="0">
              <a:solidFill>
                <a:srgbClr val="FFFFFF"/>
              </a:solidFill>
              <a:latin typeface="+mn-ea"/>
              <a:ea typeface="+mn-ea"/>
              <a:sym typeface="宋体" charset="-122"/>
            </a:endParaRPr>
          </a:p>
        </p:txBody>
      </p:sp>
      <p:sp>
        <p:nvSpPr>
          <p:cNvPr id="5" name="椭圆 11"/>
          <p:cNvSpPr>
            <a:spLocks noChangeArrowheads="1"/>
          </p:cNvSpPr>
          <p:nvPr/>
        </p:nvSpPr>
        <p:spPr bwMode="auto">
          <a:xfrm>
            <a:off x="5528130" y="2848091"/>
            <a:ext cx="1284355" cy="1284355"/>
          </a:xfrm>
          <a:prstGeom prst="ellipse">
            <a:avLst/>
          </a:prstGeom>
          <a:solidFill>
            <a:schemeClr val="accent2"/>
          </a:solidFill>
          <a:ln>
            <a:noFill/>
          </a:ln>
        </p:spPr>
        <p:txBody>
          <a:bodyPr anchor="ctr"/>
          <a:lstStyle/>
          <a:p>
            <a:pPr algn="ctr"/>
            <a:r>
              <a:rPr lang="en-US" altLang="zh-CN">
                <a:solidFill>
                  <a:srgbClr val="FFFFFF"/>
                </a:solidFill>
                <a:latin typeface="+mn-ea"/>
                <a:ea typeface="+mn-ea"/>
                <a:sym typeface="宋体" charset="-122"/>
              </a:rPr>
              <a:t>HỌC </a:t>
            </a:r>
          </a:p>
          <a:p>
            <a:pPr algn="ctr"/>
            <a:r>
              <a:rPr lang="en-US" altLang="zh-CN">
                <a:solidFill>
                  <a:srgbClr val="FFFFFF"/>
                </a:solidFill>
                <a:latin typeface="+mn-ea"/>
                <a:ea typeface="+mn-ea"/>
                <a:sym typeface="宋体" charset="-122"/>
              </a:rPr>
              <a:t>SINH</a:t>
            </a:r>
            <a:endParaRPr lang="zh-CN" altLang="en-US" dirty="0">
              <a:solidFill>
                <a:srgbClr val="FFFFFF"/>
              </a:solidFill>
              <a:latin typeface="+mn-ea"/>
              <a:ea typeface="+mn-ea"/>
              <a:sym typeface="宋体" charset="-122"/>
            </a:endParaRPr>
          </a:p>
        </p:txBody>
      </p:sp>
      <p:sp>
        <p:nvSpPr>
          <p:cNvPr id="10" name="椭圆 9"/>
          <p:cNvSpPr>
            <a:spLocks noChangeArrowheads="1"/>
          </p:cNvSpPr>
          <p:nvPr/>
        </p:nvSpPr>
        <p:spPr bwMode="auto">
          <a:xfrm>
            <a:off x="3650180" y="1317171"/>
            <a:ext cx="345144" cy="345984"/>
          </a:xfrm>
          <a:prstGeom prst="ellipse">
            <a:avLst/>
          </a:prstGeom>
          <a:solidFill>
            <a:schemeClr val="accent4"/>
          </a:solidFill>
          <a:ln>
            <a:noFill/>
          </a:ln>
        </p:spPr>
        <p:txBody>
          <a:bodyPr anchor="ctr"/>
          <a:lstStyle/>
          <a:p>
            <a:pPr algn="ctr"/>
            <a:endParaRPr lang="zh-CN" altLang="en-US">
              <a:solidFill>
                <a:srgbClr val="FFFFFF"/>
              </a:solidFill>
              <a:latin typeface="宋体" charset="-122"/>
              <a:sym typeface="宋体" charset="-122"/>
            </a:endParaRPr>
          </a:p>
        </p:txBody>
      </p:sp>
      <p:sp>
        <p:nvSpPr>
          <p:cNvPr id="11" name="矩形 10"/>
          <p:cNvSpPr/>
          <p:nvPr/>
        </p:nvSpPr>
        <p:spPr>
          <a:xfrm>
            <a:off x="6860694" y="2571750"/>
            <a:ext cx="2276759" cy="2308011"/>
          </a:xfrm>
          <a:prstGeom prst="rect">
            <a:avLst/>
          </a:prstGeom>
        </p:spPr>
        <p:txBody>
          <a:bodyPr wrap="square" lIns="91129" tIns="45565" rIns="91129" bIns="45565">
            <a:spAutoFit/>
          </a:bodyPr>
          <a:lstStyle/>
          <a:p>
            <a:r>
              <a:rPr lang="vi-VN" sz="1200">
                <a:solidFill>
                  <a:srgbClr val="7030A0"/>
                </a:solidFill>
                <a:latin typeface="Times New Roman" panose="02020603050405020304" pitchFamily="18" charset="0"/>
                <a:cs typeface="Times New Roman" panose="02020603050405020304" pitchFamily="18" charset="0"/>
              </a:rPr>
              <a:t>* Đối với trẻ: Trẻ đã mạnh dạn tự tin hơn và đã có </a:t>
            </a:r>
            <a:r>
              <a:rPr lang="en-US" sz="1200">
                <a:solidFill>
                  <a:srgbClr val="7030A0"/>
                </a:solidFill>
                <a:latin typeface="Times New Roman" panose="02020603050405020304" pitchFamily="18" charset="0"/>
                <a:cs typeface="Times New Roman" panose="02020603050405020304" pitchFamily="18" charset="0"/>
              </a:rPr>
              <a:t>nhiều kiến</a:t>
            </a:r>
            <a:r>
              <a:rPr lang="vi-VN" sz="1200">
                <a:solidFill>
                  <a:srgbClr val="7030A0"/>
                </a:solidFill>
                <a:latin typeface="Times New Roman" panose="02020603050405020304" pitchFamily="18" charset="0"/>
                <a:cs typeface="Times New Roman" panose="02020603050405020304" pitchFamily="18" charset="0"/>
              </a:rPr>
              <a:t> thức </a:t>
            </a:r>
            <a:r>
              <a:rPr lang="en-US" sz="1200">
                <a:solidFill>
                  <a:srgbClr val="7030A0"/>
                </a:solidFill>
                <a:latin typeface="Times New Roman" panose="02020603050405020304" pitchFamily="18" charset="0"/>
                <a:cs typeface="Times New Roman" panose="02020603050405020304" pitchFamily="18" charset="0"/>
              </a:rPr>
              <a:t>và</a:t>
            </a:r>
            <a:r>
              <a:rPr lang="vi-VN" sz="1200">
                <a:solidFill>
                  <a:srgbClr val="7030A0"/>
                </a:solidFill>
                <a:latin typeface="Times New Roman" panose="02020603050405020304" pitchFamily="18" charset="0"/>
                <a:cs typeface="Times New Roman" panose="02020603050405020304" pitchFamily="18" charset="0"/>
              </a:rPr>
              <a:t> kĩ năng </a:t>
            </a:r>
            <a:r>
              <a:rPr lang="en-US" sz="1200">
                <a:solidFill>
                  <a:srgbClr val="7030A0"/>
                </a:solidFill>
                <a:latin typeface="Times New Roman" panose="02020603050405020304" pitchFamily="18" charset="0"/>
                <a:cs typeface="Times New Roman" panose="02020603050405020304" pitchFamily="18" charset="0"/>
              </a:rPr>
              <a:t>tự bảo vệ bản thân</a:t>
            </a:r>
            <a:r>
              <a:rPr lang="vi-VN" sz="1200">
                <a:solidFill>
                  <a:srgbClr val="7030A0"/>
                </a:solidFill>
                <a:latin typeface="Times New Roman" panose="02020603050405020304" pitchFamily="18" charset="0"/>
                <a:cs typeface="Times New Roman" panose="02020603050405020304" pitchFamily="18" charset="0"/>
              </a:rPr>
              <a:t>. </a:t>
            </a:r>
            <a:r>
              <a:rPr lang="en-US" sz="1200">
                <a:solidFill>
                  <a:srgbClr val="7030A0"/>
                </a:solidFill>
                <a:latin typeface="Times New Roman" panose="02020603050405020304" pitchFamily="18" charset="0"/>
                <a:cs typeface="Times New Roman" panose="02020603050405020304" pitchFamily="18" charset="0"/>
              </a:rPr>
              <a:t>Trẻ biết tự làm một số công việc vừa sức, không ỉ lại, tự giác hơn trong mọi hoạt động, biết chia sẻ với bạn bè, chơi ngoan, chơi an toàn, đoàn kết. Trẻ biết giải quyết vấn đề, giải quyết xung đột hiệu quả hơn và phát triển được những phẩm chất tốt đẹp: Tính kiên trì, tính trung thực, biết nhường nhịn. </a:t>
            </a:r>
            <a:endParaRPr lang="zh-CN" altLang="en-US" sz="800" dirty="0">
              <a:solidFill>
                <a:srgbClr val="7030A0"/>
              </a:solidFill>
              <a:latin typeface="Times New Roman" panose="02020603050405020304" pitchFamily="18" charset="0"/>
              <a:ea typeface="+mn-ea"/>
              <a:cs typeface="Times New Roman" panose="02020603050405020304" pitchFamily="18" charset="0"/>
            </a:endParaRPr>
          </a:p>
        </p:txBody>
      </p:sp>
      <p:sp>
        <p:nvSpPr>
          <p:cNvPr id="12" name="椭圆 11"/>
          <p:cNvSpPr>
            <a:spLocks noChangeArrowheads="1"/>
          </p:cNvSpPr>
          <p:nvPr/>
        </p:nvSpPr>
        <p:spPr bwMode="auto">
          <a:xfrm>
            <a:off x="7159604" y="2031725"/>
            <a:ext cx="345144" cy="345984"/>
          </a:xfrm>
          <a:prstGeom prst="ellipse">
            <a:avLst/>
          </a:prstGeom>
          <a:solidFill>
            <a:schemeClr val="accent1"/>
          </a:solidFill>
          <a:ln>
            <a:noFill/>
          </a:ln>
        </p:spPr>
        <p:txBody>
          <a:bodyPr anchor="ctr"/>
          <a:lstStyle/>
          <a:p>
            <a:pPr algn="ctr"/>
            <a:endParaRPr lang="zh-CN" altLang="en-US">
              <a:solidFill>
                <a:srgbClr val="FFFFFF"/>
              </a:solidFill>
              <a:latin typeface="宋体" charset="-122"/>
              <a:sym typeface="宋体" charset="-122"/>
            </a:endParaRPr>
          </a:p>
        </p:txBody>
      </p:sp>
      <p:sp>
        <p:nvSpPr>
          <p:cNvPr id="13" name="椭圆 12"/>
          <p:cNvSpPr>
            <a:spLocks noChangeArrowheads="1"/>
          </p:cNvSpPr>
          <p:nvPr/>
        </p:nvSpPr>
        <p:spPr bwMode="auto">
          <a:xfrm>
            <a:off x="1900757" y="1765640"/>
            <a:ext cx="1233774" cy="1224138"/>
          </a:xfrm>
          <a:prstGeom prst="ellipse">
            <a:avLst/>
          </a:prstGeom>
          <a:solidFill>
            <a:schemeClr val="accent2"/>
          </a:solidFill>
          <a:ln>
            <a:noFill/>
          </a:ln>
        </p:spPr>
        <p:txBody>
          <a:bodyPr anchor="ctr"/>
          <a:lstStyle/>
          <a:p>
            <a:pPr algn="ctr"/>
            <a:r>
              <a:rPr lang="en-US" altLang="zh-CN">
                <a:solidFill>
                  <a:srgbClr val="FFFFFF"/>
                </a:solidFill>
                <a:latin typeface="宋体" charset="-122"/>
                <a:sym typeface="宋体" charset="-122"/>
              </a:rPr>
              <a:t>GIÁO VIÊN</a:t>
            </a:r>
            <a:endParaRPr lang="zh-CN" altLang="en-US">
              <a:solidFill>
                <a:srgbClr val="FFFFFF"/>
              </a:solidFill>
              <a:latin typeface="宋体" charset="-122"/>
              <a:sym typeface="宋体" charset="-122"/>
            </a:endParaRPr>
          </a:p>
        </p:txBody>
      </p:sp>
      <p:pic>
        <p:nvPicPr>
          <p:cNvPr id="15" name="图片 1">
            <a:extLst>
              <a:ext uri="{FF2B5EF4-FFF2-40B4-BE49-F238E27FC236}">
                <a16:creationId xmlns:a16="http://schemas.microsoft.com/office/drawing/2014/main" id="{57C4696C-53C0-4B25-A92D-B5212FF0851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6062" t="37075" r="26062"/>
          <a:stretch/>
        </p:blipFill>
        <p:spPr>
          <a:xfrm>
            <a:off x="3338361" y="2610114"/>
            <a:ext cx="1850052" cy="1410293"/>
          </a:xfrm>
          <a:prstGeom prst="rect">
            <a:avLst/>
          </a:prstGeom>
        </p:spPr>
      </p:pic>
      <p:sp>
        <p:nvSpPr>
          <p:cNvPr id="16" name="矩形 10">
            <a:extLst>
              <a:ext uri="{FF2B5EF4-FFF2-40B4-BE49-F238E27FC236}">
                <a16:creationId xmlns:a16="http://schemas.microsoft.com/office/drawing/2014/main" id="{849825D7-BE85-45F7-8A02-A99E33B84630}"/>
              </a:ext>
            </a:extLst>
          </p:cNvPr>
          <p:cNvSpPr/>
          <p:nvPr/>
        </p:nvSpPr>
        <p:spPr>
          <a:xfrm>
            <a:off x="346989" y="2989778"/>
            <a:ext cx="2157752" cy="1569347"/>
          </a:xfrm>
          <a:prstGeom prst="rect">
            <a:avLst/>
          </a:prstGeom>
        </p:spPr>
        <p:txBody>
          <a:bodyPr wrap="square" lIns="91129" tIns="45565" rIns="91129" bIns="45565">
            <a:spAutoFit/>
          </a:bodyPr>
          <a:lstStyle/>
          <a:p>
            <a:r>
              <a:rPr lang="en-US" sz="1200">
                <a:solidFill>
                  <a:srgbClr val="7030A0"/>
                </a:solidFill>
                <a:latin typeface="Times New Roman" panose="02020603050405020304" pitchFamily="18" charset="0"/>
                <a:cs typeface="Times New Roman" panose="02020603050405020304" pitchFamily="18" charset="0"/>
              </a:rPr>
              <a:t>* </a:t>
            </a:r>
            <a:r>
              <a:rPr lang="vi-VN" sz="1200">
                <a:solidFill>
                  <a:srgbClr val="7030A0"/>
                </a:solidFill>
                <a:latin typeface="Times New Roman" panose="02020603050405020304" pitchFamily="18" charset="0"/>
                <a:cs typeface="Times New Roman" panose="02020603050405020304" pitchFamily="18" charset="0"/>
              </a:rPr>
              <a:t>Đối với giáo viên: Bản thân giáo viê</a:t>
            </a:r>
            <a:r>
              <a:rPr lang="en-US" sz="1200">
                <a:solidFill>
                  <a:srgbClr val="7030A0"/>
                </a:solidFill>
                <a:latin typeface="Times New Roman" panose="02020603050405020304" pitchFamily="18" charset="0"/>
                <a:cs typeface="Times New Roman" panose="02020603050405020304" pitchFamily="18" charset="0"/>
              </a:rPr>
              <a:t>n có thêm nhiều kiến thức, kĩ năng để dạy trẻ biết cách tự bảo vệ bản thân, cách thức tổ chức đa dạng, linh hoạt khi tổ chức các hoạt động giáo dục kĩ năng cho trẻ biết tự bảo vệ bản thân mình.</a:t>
            </a:r>
          </a:p>
        </p:txBody>
      </p:sp>
      <p:sp>
        <p:nvSpPr>
          <p:cNvPr id="17" name="矩形 10">
            <a:extLst>
              <a:ext uri="{FF2B5EF4-FFF2-40B4-BE49-F238E27FC236}">
                <a16:creationId xmlns:a16="http://schemas.microsoft.com/office/drawing/2014/main" id="{EDEB7E99-EDA3-443D-8048-F62CBA0C4087}"/>
              </a:ext>
            </a:extLst>
          </p:cNvPr>
          <p:cNvSpPr/>
          <p:nvPr/>
        </p:nvSpPr>
        <p:spPr>
          <a:xfrm>
            <a:off x="5674105" y="215666"/>
            <a:ext cx="2276759" cy="1546264"/>
          </a:xfrm>
          <a:prstGeom prst="rect">
            <a:avLst/>
          </a:prstGeom>
        </p:spPr>
        <p:txBody>
          <a:bodyPr wrap="square" lIns="91129" tIns="45565" rIns="91129" bIns="45565">
            <a:spAutoFit/>
          </a:bodyPr>
          <a:lstStyle/>
          <a:p>
            <a:r>
              <a:rPr lang="en-US" sz="1050">
                <a:solidFill>
                  <a:srgbClr val="7030A0"/>
                </a:solidFill>
                <a:latin typeface="Times New Roman" panose="02020603050405020304" pitchFamily="18" charset="0"/>
                <a:cs typeface="Times New Roman" panose="02020603050405020304" pitchFamily="18" charset="0"/>
              </a:rPr>
              <a:t>* </a:t>
            </a:r>
            <a:r>
              <a:rPr lang="vi-VN" sz="1050">
                <a:solidFill>
                  <a:srgbClr val="7030A0"/>
                </a:solidFill>
                <a:latin typeface="Times New Roman" panose="02020603050405020304" pitchFamily="18" charset="0"/>
                <a:cs typeface="Times New Roman" panose="02020603050405020304" pitchFamily="18" charset="0"/>
              </a:rPr>
              <a:t>Đối </a:t>
            </a:r>
            <a:r>
              <a:rPr lang="en-US" sz="1050">
                <a:solidFill>
                  <a:srgbClr val="7030A0"/>
                </a:solidFill>
                <a:latin typeface="Times New Roman" panose="02020603050405020304" pitchFamily="18" charset="0"/>
                <a:cs typeface="Times New Roman" panose="02020603050405020304" pitchFamily="18" charset="0"/>
              </a:rPr>
              <a:t>với phụ huynh</a:t>
            </a:r>
            <a:r>
              <a:rPr lang="vi-VN" sz="1050">
                <a:solidFill>
                  <a:srgbClr val="7030A0"/>
                </a:solidFill>
                <a:latin typeface="Times New Roman" panose="02020603050405020304" pitchFamily="18" charset="0"/>
                <a:cs typeface="Times New Roman" panose="02020603050405020304" pitchFamily="18" charset="0"/>
              </a:rPr>
              <a:t>: </a:t>
            </a:r>
            <a:r>
              <a:rPr lang="en-US" sz="1050">
                <a:solidFill>
                  <a:srgbClr val="7030A0"/>
                </a:solidFill>
                <a:latin typeface="Times New Roman" panose="02020603050405020304" pitchFamily="18" charset="0"/>
                <a:cs typeface="Times New Roman" panose="02020603050405020304" pitchFamily="18" charset="0"/>
              </a:rPr>
              <a:t>Phụ huynh thường xuyên trao đổi và phối hợp với cô giáo để cùng giáo dục kĩ năng tự bảo vệ bản thân cho trẻ. Phụ huynh rất tin tưởng cô giáo bởi họ nhận thấy sự tiến bộ rõ rệt của con em mình. Trẻ sau hai ngày nghỉ đến lớp đã có nề nếp hơn, hiện tượng trẻ bị ngã, bị đau, bị ốm khi giao mùa đã giảm rõ dệt.</a:t>
            </a:r>
          </a:p>
        </p:txBody>
      </p:sp>
      <p:sp>
        <p:nvSpPr>
          <p:cNvPr id="18" name="椭圆 11">
            <a:extLst>
              <a:ext uri="{FF2B5EF4-FFF2-40B4-BE49-F238E27FC236}">
                <a16:creationId xmlns:a16="http://schemas.microsoft.com/office/drawing/2014/main" id="{8B9F7E28-A3D3-4E2B-A433-69287580FE48}"/>
              </a:ext>
            </a:extLst>
          </p:cNvPr>
          <p:cNvSpPr>
            <a:spLocks noChangeArrowheads="1"/>
          </p:cNvSpPr>
          <p:nvPr/>
        </p:nvSpPr>
        <p:spPr bwMode="auto">
          <a:xfrm>
            <a:off x="844186" y="1317171"/>
            <a:ext cx="345144" cy="345984"/>
          </a:xfrm>
          <a:prstGeom prst="ellipse">
            <a:avLst/>
          </a:prstGeom>
          <a:solidFill>
            <a:schemeClr val="accent1"/>
          </a:solidFill>
          <a:ln>
            <a:noFill/>
          </a:ln>
        </p:spPr>
        <p:txBody>
          <a:bodyPr anchor="ctr"/>
          <a:lstStyle/>
          <a:p>
            <a:pPr algn="ctr"/>
            <a:endParaRPr lang="zh-CN" altLang="en-US">
              <a:solidFill>
                <a:srgbClr val="FFFFFF"/>
              </a:solidFill>
              <a:latin typeface="宋体" charset="-122"/>
              <a:sym typeface="宋体" charset="-122"/>
            </a:endParaRPr>
          </a:p>
        </p:txBody>
      </p:sp>
    </p:spTree>
    <p:extLst>
      <p:ext uri="{BB962C8B-B14F-4D97-AF65-F5344CB8AC3E}">
        <p14:creationId xmlns:p14="http://schemas.microsoft.com/office/powerpoint/2010/main" val="2073040032"/>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115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650"/>
                            </p:stCondLst>
                            <p:childTnLst>
                              <p:par>
                                <p:cTn id="18" presetID="2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750"/>
                                        <p:tgtEl>
                                          <p:spTgt spid="16"/>
                                        </p:tgtEl>
                                      </p:cBhvr>
                                    </p:animEffect>
                                  </p:childTnLst>
                                </p:cTn>
                              </p:par>
                              <p:par>
                                <p:cTn id="21" presetID="23" presetClass="entr" presetSubtype="28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3*#ppt_w"/>
                                          </p:val>
                                        </p:tav>
                                        <p:tav tm="100000">
                                          <p:val>
                                            <p:strVal val="#ppt_w"/>
                                          </p:val>
                                        </p:tav>
                                      </p:tavLst>
                                    </p:anim>
                                    <p:anim calcmode="lin" valueType="num">
                                      <p:cBhvr>
                                        <p:cTn id="24" dur="500" fill="hold"/>
                                        <p:tgtEl>
                                          <p:spTgt spid="4"/>
                                        </p:tgtEl>
                                        <p:attrNameLst>
                                          <p:attrName>ppt_h</p:attrName>
                                        </p:attrNameLst>
                                      </p:cBhvr>
                                      <p:tavLst>
                                        <p:tav tm="0">
                                          <p:val>
                                            <p:strVal val="4/3*#ppt_h"/>
                                          </p:val>
                                        </p:tav>
                                        <p:tav tm="100000">
                                          <p:val>
                                            <p:strVal val="#ppt_h"/>
                                          </p:val>
                                        </p:tav>
                                      </p:tavLst>
                                    </p:anim>
                                  </p:childTnLst>
                                </p:cTn>
                              </p:par>
                            </p:childTnLst>
                          </p:cTn>
                        </p:par>
                        <p:par>
                          <p:cTn id="25" fill="hold">
                            <p:stCondLst>
                              <p:cond delay="2400"/>
                            </p:stCondLst>
                            <p:childTnLst>
                              <p:par>
                                <p:cTn id="26" presetID="22" presetClass="entr" presetSubtype="1"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750"/>
                                        <p:tgtEl>
                                          <p:spTgt spid="17"/>
                                        </p:tgtEl>
                                      </p:cBhvr>
                                    </p:animEffect>
                                  </p:childTnLst>
                                </p:cTn>
                              </p:par>
                            </p:childTnLst>
                          </p:cTn>
                        </p:par>
                        <p:par>
                          <p:cTn id="29" fill="hold">
                            <p:stCondLst>
                              <p:cond delay="315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650"/>
                            </p:stCondLst>
                            <p:childTnLst>
                              <p:par>
                                <p:cTn id="34" presetID="23" presetClass="entr" presetSubtype="28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4/3*#ppt_w"/>
                                          </p:val>
                                        </p:tav>
                                        <p:tav tm="100000">
                                          <p:val>
                                            <p:strVal val="#ppt_w"/>
                                          </p:val>
                                        </p:tav>
                                      </p:tavLst>
                                    </p:anim>
                                    <p:anim calcmode="lin" valueType="num">
                                      <p:cBhvr>
                                        <p:cTn id="37" dur="500" fill="hold"/>
                                        <p:tgtEl>
                                          <p:spTgt spid="5"/>
                                        </p:tgtEl>
                                        <p:attrNameLst>
                                          <p:attrName>ppt_h</p:attrName>
                                        </p:attrNameLst>
                                      </p:cBhvr>
                                      <p:tavLst>
                                        <p:tav tm="0">
                                          <p:val>
                                            <p:strVal val="4/3*#ppt_h"/>
                                          </p:val>
                                        </p:tav>
                                        <p:tav tm="100000">
                                          <p:val>
                                            <p:strVal val="#ppt_h"/>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415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animBg="1"/>
      <p:bldP spid="11" grpId="0"/>
      <p:bldP spid="12" grpId="0" animBg="1"/>
      <p:bldP spid="13" grpId="0" animBg="1"/>
      <p:bldP spid="16" grpId="0"/>
      <p:bldP spid="17"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BAAA509-FD0D-490C-B743-8E52F0F95B7C}"/>
              </a:ext>
            </a:extLst>
          </p:cNvPr>
          <p:cNvGraphicFramePr/>
          <p:nvPr>
            <p:extLst>
              <p:ext uri="{D42A27DB-BD31-4B8C-83A1-F6EECF244321}">
                <p14:modId xmlns:p14="http://schemas.microsoft.com/office/powerpoint/2010/main" val="2586886740"/>
              </p:ext>
            </p:extLst>
          </p:nvPr>
        </p:nvGraphicFramePr>
        <p:xfrm>
          <a:off x="10633" y="1"/>
          <a:ext cx="9143999"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203522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additive="base">
                                        <p:cTn id="7" dur="1000" fill="hold"/>
                                        <p:tgtEl>
                                          <p:spTgt spid="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graphicEl>
                                              <a:chart seriesIdx="-3" categoryIdx="-3" bldStep="gridLegend"/>
                                            </p:graphic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graphicEl>
                                              <a:chart seriesIdx="0" categoryIdx="0" bldStep="ptInCategory"/>
                                            </p:graphicEl>
                                          </p:spTgt>
                                        </p:tgtEl>
                                        <p:attrNameLst>
                                          <p:attrName>style.visibility</p:attrName>
                                        </p:attrNameLst>
                                      </p:cBhvr>
                                      <p:to>
                                        <p:strVal val="visible"/>
                                      </p:to>
                                    </p:set>
                                    <p:anim calcmode="lin" valueType="num">
                                      <p:cBhvr additive="base">
                                        <p:cTn id="12" dur="1000" fill="hold"/>
                                        <p:tgtEl>
                                          <p:spTgt spid="4">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
                                            <p:graphicEl>
                                              <a:chart seriesIdx="0" categoryIdx="0" bldStep="ptInCategory"/>
                                            </p:graphic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4">
                                            <p:graphicEl>
                                              <a:chart seriesIdx="1" categoryIdx="0" bldStep="ptInCategory"/>
                                            </p:graphicEl>
                                          </p:spTgt>
                                        </p:tgtEl>
                                        <p:attrNameLst>
                                          <p:attrName>style.visibility</p:attrName>
                                        </p:attrNameLst>
                                      </p:cBhvr>
                                      <p:to>
                                        <p:strVal val="visible"/>
                                      </p:to>
                                    </p:set>
                                    <p:anim calcmode="lin" valueType="num">
                                      <p:cBhvr additive="base">
                                        <p:cTn id="17" dur="1000" fill="hold"/>
                                        <p:tgtEl>
                                          <p:spTgt spid="4">
                                            <p:graphicEl>
                                              <a:chart seriesIdx="1" categoryIdx="0" bldStep="ptInCategory"/>
                                            </p:graphicEl>
                                          </p:spTgt>
                                        </p:tgtEl>
                                        <p:attrNameLst>
                                          <p:attrName>ppt_x</p:attrName>
                                        </p:attrNameLst>
                                      </p:cBhvr>
                                      <p:tavLst>
                                        <p:tav tm="0">
                                          <p:val>
                                            <p:strVal val="#ppt_x"/>
                                          </p:val>
                                        </p:tav>
                                        <p:tav tm="100000">
                                          <p:val>
                                            <p:strVal val="#ppt_x"/>
                                          </p:val>
                                        </p:tav>
                                      </p:tavLst>
                                    </p:anim>
                                    <p:anim calcmode="lin" valueType="num">
                                      <p:cBhvr additive="base">
                                        <p:cTn id="18" dur="1000" fill="hold"/>
                                        <p:tgtEl>
                                          <p:spTgt spid="4">
                                            <p:graphicEl>
                                              <a:chart seriesIdx="1" categoryIdx="0" bldStep="ptInCategory"/>
                                            </p:graphic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4">
                                            <p:graphicEl>
                                              <a:chart seriesIdx="2" categoryIdx="0" bldStep="ptInCategory"/>
                                            </p:graphicEl>
                                          </p:spTgt>
                                        </p:tgtEl>
                                        <p:attrNameLst>
                                          <p:attrName>style.visibility</p:attrName>
                                        </p:attrNameLst>
                                      </p:cBhvr>
                                      <p:to>
                                        <p:strVal val="visible"/>
                                      </p:to>
                                    </p:set>
                                    <p:anim calcmode="lin" valueType="num">
                                      <p:cBhvr additive="base">
                                        <p:cTn id="22" dur="1000" fill="hold"/>
                                        <p:tgtEl>
                                          <p:spTgt spid="4">
                                            <p:graphicEl>
                                              <a:chart seriesIdx="2" categoryIdx="0" bldStep="ptInCategory"/>
                                            </p:graphicEl>
                                          </p:spTgt>
                                        </p:tgtEl>
                                        <p:attrNameLst>
                                          <p:attrName>ppt_x</p:attrName>
                                        </p:attrNameLst>
                                      </p:cBhvr>
                                      <p:tavLst>
                                        <p:tav tm="0">
                                          <p:val>
                                            <p:strVal val="#ppt_x"/>
                                          </p:val>
                                        </p:tav>
                                        <p:tav tm="100000">
                                          <p:val>
                                            <p:strVal val="#ppt_x"/>
                                          </p:val>
                                        </p:tav>
                                      </p:tavLst>
                                    </p:anim>
                                    <p:anim calcmode="lin" valueType="num">
                                      <p:cBhvr additive="base">
                                        <p:cTn id="23" dur="1000" fill="hold"/>
                                        <p:tgtEl>
                                          <p:spTgt spid="4">
                                            <p:graphicEl>
                                              <a:chart seriesIdx="2" categoryIdx="0" bldStep="ptInCategory"/>
                                            </p:graphic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4">
                                            <p:graphicEl>
                                              <a:chart seriesIdx="0" categoryIdx="1" bldStep="ptInCategory"/>
                                            </p:graphicEl>
                                          </p:spTgt>
                                        </p:tgtEl>
                                        <p:attrNameLst>
                                          <p:attrName>style.visibility</p:attrName>
                                        </p:attrNameLst>
                                      </p:cBhvr>
                                      <p:to>
                                        <p:strVal val="visible"/>
                                      </p:to>
                                    </p:set>
                                    <p:anim calcmode="lin" valueType="num">
                                      <p:cBhvr additive="base">
                                        <p:cTn id="27" dur="1000" fill="hold"/>
                                        <p:tgtEl>
                                          <p:spTgt spid="4">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4">
                                            <p:graphicEl>
                                              <a:chart seriesIdx="0" categoryIdx="1" bldStep="ptInCategory"/>
                                            </p:graphic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4">
                                            <p:graphicEl>
                                              <a:chart seriesIdx="1" categoryIdx="1" bldStep="ptInCategory"/>
                                            </p:graphicEl>
                                          </p:spTgt>
                                        </p:tgtEl>
                                        <p:attrNameLst>
                                          <p:attrName>style.visibility</p:attrName>
                                        </p:attrNameLst>
                                      </p:cBhvr>
                                      <p:to>
                                        <p:strVal val="visible"/>
                                      </p:to>
                                    </p:set>
                                    <p:anim calcmode="lin" valueType="num">
                                      <p:cBhvr additive="base">
                                        <p:cTn id="32" dur="1000" fill="hold"/>
                                        <p:tgtEl>
                                          <p:spTgt spid="4">
                                            <p:graphicEl>
                                              <a:chart seriesIdx="1" categoryIdx="1" bldStep="ptInCategory"/>
                                            </p:graphicEl>
                                          </p:spTgt>
                                        </p:tgtEl>
                                        <p:attrNameLst>
                                          <p:attrName>ppt_x</p:attrName>
                                        </p:attrNameLst>
                                      </p:cBhvr>
                                      <p:tavLst>
                                        <p:tav tm="0">
                                          <p:val>
                                            <p:strVal val="#ppt_x"/>
                                          </p:val>
                                        </p:tav>
                                        <p:tav tm="100000">
                                          <p:val>
                                            <p:strVal val="#ppt_x"/>
                                          </p:val>
                                        </p:tav>
                                      </p:tavLst>
                                    </p:anim>
                                    <p:anim calcmode="lin" valueType="num">
                                      <p:cBhvr additive="base">
                                        <p:cTn id="33" dur="1000" fill="hold"/>
                                        <p:tgtEl>
                                          <p:spTgt spid="4">
                                            <p:graphicEl>
                                              <a:chart seriesIdx="1" categoryIdx="1" bldStep="ptInCategory"/>
                                            </p:graphicEl>
                                          </p:spTgt>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0"/>
                                  </p:stCondLst>
                                  <p:childTnLst>
                                    <p:set>
                                      <p:cBhvr>
                                        <p:cTn id="36" dur="1" fill="hold">
                                          <p:stCondLst>
                                            <p:cond delay="0"/>
                                          </p:stCondLst>
                                        </p:cTn>
                                        <p:tgtEl>
                                          <p:spTgt spid="4">
                                            <p:graphicEl>
                                              <a:chart seriesIdx="2" categoryIdx="1" bldStep="ptInCategory"/>
                                            </p:graphicEl>
                                          </p:spTgt>
                                        </p:tgtEl>
                                        <p:attrNameLst>
                                          <p:attrName>style.visibility</p:attrName>
                                        </p:attrNameLst>
                                      </p:cBhvr>
                                      <p:to>
                                        <p:strVal val="visible"/>
                                      </p:to>
                                    </p:set>
                                    <p:anim calcmode="lin" valueType="num">
                                      <p:cBhvr additive="base">
                                        <p:cTn id="37" dur="1000" fill="hold"/>
                                        <p:tgtEl>
                                          <p:spTgt spid="4">
                                            <p:graphicEl>
                                              <a:chart seriesIdx="2" categoryIdx="1" bldStep="ptInCategory"/>
                                            </p:graphicEl>
                                          </p:spTgt>
                                        </p:tgtEl>
                                        <p:attrNameLst>
                                          <p:attrName>ppt_x</p:attrName>
                                        </p:attrNameLst>
                                      </p:cBhvr>
                                      <p:tavLst>
                                        <p:tav tm="0">
                                          <p:val>
                                            <p:strVal val="#ppt_x"/>
                                          </p:val>
                                        </p:tav>
                                        <p:tav tm="100000">
                                          <p:val>
                                            <p:strVal val="#ppt_x"/>
                                          </p:val>
                                        </p:tav>
                                      </p:tavLst>
                                    </p:anim>
                                    <p:anim calcmode="lin" valueType="num">
                                      <p:cBhvr additive="base">
                                        <p:cTn id="38" dur="1000" fill="hold"/>
                                        <p:tgtEl>
                                          <p:spTgt spid="4">
                                            <p:graphicEl>
                                              <a:chart seriesIdx="2" categoryIdx="1" bldStep="ptInCategory"/>
                                            </p:graphicEl>
                                          </p:spTgt>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grpId="0" nodeType="afterEffect">
                                  <p:stCondLst>
                                    <p:cond delay="0"/>
                                  </p:stCondLst>
                                  <p:childTnLst>
                                    <p:set>
                                      <p:cBhvr>
                                        <p:cTn id="41" dur="1" fill="hold">
                                          <p:stCondLst>
                                            <p:cond delay="0"/>
                                          </p:stCondLst>
                                        </p:cTn>
                                        <p:tgtEl>
                                          <p:spTgt spid="4">
                                            <p:graphicEl>
                                              <a:chart seriesIdx="0" categoryIdx="2" bldStep="ptInCategory"/>
                                            </p:graphicEl>
                                          </p:spTgt>
                                        </p:tgtEl>
                                        <p:attrNameLst>
                                          <p:attrName>style.visibility</p:attrName>
                                        </p:attrNameLst>
                                      </p:cBhvr>
                                      <p:to>
                                        <p:strVal val="visible"/>
                                      </p:to>
                                    </p:set>
                                    <p:anim calcmode="lin" valueType="num">
                                      <p:cBhvr additive="base">
                                        <p:cTn id="42" dur="1000" fill="hold"/>
                                        <p:tgtEl>
                                          <p:spTgt spid="4">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additive="base">
                                        <p:cTn id="43" dur="1000" fill="hold"/>
                                        <p:tgtEl>
                                          <p:spTgt spid="4">
                                            <p:graphicEl>
                                              <a:chart seriesIdx="0" categoryIdx="2" bldStep="ptInCategory"/>
                                            </p:graphicEl>
                                          </p:spTgt>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grpId="0" nodeType="afterEffect">
                                  <p:stCondLst>
                                    <p:cond delay="0"/>
                                  </p:stCondLst>
                                  <p:childTnLst>
                                    <p:set>
                                      <p:cBhvr>
                                        <p:cTn id="46" dur="1" fill="hold">
                                          <p:stCondLst>
                                            <p:cond delay="0"/>
                                          </p:stCondLst>
                                        </p:cTn>
                                        <p:tgtEl>
                                          <p:spTgt spid="4">
                                            <p:graphicEl>
                                              <a:chart seriesIdx="1" categoryIdx="2" bldStep="ptInCategory"/>
                                            </p:graphicEl>
                                          </p:spTgt>
                                        </p:tgtEl>
                                        <p:attrNameLst>
                                          <p:attrName>style.visibility</p:attrName>
                                        </p:attrNameLst>
                                      </p:cBhvr>
                                      <p:to>
                                        <p:strVal val="visible"/>
                                      </p:to>
                                    </p:set>
                                    <p:anim calcmode="lin" valueType="num">
                                      <p:cBhvr additive="base">
                                        <p:cTn id="47" dur="1000" fill="hold"/>
                                        <p:tgtEl>
                                          <p:spTgt spid="4">
                                            <p:graphicEl>
                                              <a:chart seriesIdx="1" categoryIdx="2" bldStep="ptInCategory"/>
                                            </p:graphicEl>
                                          </p:spTgt>
                                        </p:tgtEl>
                                        <p:attrNameLst>
                                          <p:attrName>ppt_x</p:attrName>
                                        </p:attrNameLst>
                                      </p:cBhvr>
                                      <p:tavLst>
                                        <p:tav tm="0">
                                          <p:val>
                                            <p:strVal val="#ppt_x"/>
                                          </p:val>
                                        </p:tav>
                                        <p:tav tm="100000">
                                          <p:val>
                                            <p:strVal val="#ppt_x"/>
                                          </p:val>
                                        </p:tav>
                                      </p:tavLst>
                                    </p:anim>
                                    <p:anim calcmode="lin" valueType="num">
                                      <p:cBhvr additive="base">
                                        <p:cTn id="48" dur="1000" fill="hold"/>
                                        <p:tgtEl>
                                          <p:spTgt spid="4">
                                            <p:graphicEl>
                                              <a:chart seriesIdx="1" categoryIdx="2" bldStep="ptInCategory"/>
                                            </p:graphicEl>
                                          </p:spTgt>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ID="2" presetClass="entr" presetSubtype="4" fill="hold" grpId="0" nodeType="afterEffect">
                                  <p:stCondLst>
                                    <p:cond delay="0"/>
                                  </p:stCondLst>
                                  <p:childTnLst>
                                    <p:set>
                                      <p:cBhvr>
                                        <p:cTn id="51" dur="1" fill="hold">
                                          <p:stCondLst>
                                            <p:cond delay="0"/>
                                          </p:stCondLst>
                                        </p:cTn>
                                        <p:tgtEl>
                                          <p:spTgt spid="4">
                                            <p:graphicEl>
                                              <a:chart seriesIdx="2" categoryIdx="2" bldStep="ptInCategory"/>
                                            </p:graphicEl>
                                          </p:spTgt>
                                        </p:tgtEl>
                                        <p:attrNameLst>
                                          <p:attrName>style.visibility</p:attrName>
                                        </p:attrNameLst>
                                      </p:cBhvr>
                                      <p:to>
                                        <p:strVal val="visible"/>
                                      </p:to>
                                    </p:set>
                                    <p:anim calcmode="lin" valueType="num">
                                      <p:cBhvr additive="base">
                                        <p:cTn id="52" dur="1000" fill="hold"/>
                                        <p:tgtEl>
                                          <p:spTgt spid="4">
                                            <p:graphicEl>
                                              <a:chart seriesIdx="2" categoryIdx="2" bldStep="ptInCategory"/>
                                            </p:graphicEl>
                                          </p:spTgt>
                                        </p:tgtEl>
                                        <p:attrNameLst>
                                          <p:attrName>ppt_x</p:attrName>
                                        </p:attrNameLst>
                                      </p:cBhvr>
                                      <p:tavLst>
                                        <p:tav tm="0">
                                          <p:val>
                                            <p:strVal val="#ppt_x"/>
                                          </p:val>
                                        </p:tav>
                                        <p:tav tm="100000">
                                          <p:val>
                                            <p:strVal val="#ppt_x"/>
                                          </p:val>
                                        </p:tav>
                                      </p:tavLst>
                                    </p:anim>
                                    <p:anim calcmode="lin" valueType="num">
                                      <p:cBhvr additive="base">
                                        <p:cTn id="53" dur="1000" fill="hold"/>
                                        <p:tgtEl>
                                          <p:spTgt spid="4">
                                            <p:graphicEl>
                                              <a:chart seriesIdx="2" categoryIdx="2" bldStep="ptInCategory"/>
                                            </p:graphicEl>
                                          </p:spTgt>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ID="2" presetClass="entr" presetSubtype="4" fill="hold" grpId="0" nodeType="afterEffect">
                                  <p:stCondLst>
                                    <p:cond delay="0"/>
                                  </p:stCondLst>
                                  <p:childTnLst>
                                    <p:set>
                                      <p:cBhvr>
                                        <p:cTn id="56" dur="1" fill="hold">
                                          <p:stCondLst>
                                            <p:cond delay="0"/>
                                          </p:stCondLst>
                                        </p:cTn>
                                        <p:tgtEl>
                                          <p:spTgt spid="4">
                                            <p:graphicEl>
                                              <a:chart seriesIdx="0" categoryIdx="3" bldStep="ptInCategory"/>
                                            </p:graphicEl>
                                          </p:spTgt>
                                        </p:tgtEl>
                                        <p:attrNameLst>
                                          <p:attrName>style.visibility</p:attrName>
                                        </p:attrNameLst>
                                      </p:cBhvr>
                                      <p:to>
                                        <p:strVal val="visible"/>
                                      </p:to>
                                    </p:set>
                                    <p:anim calcmode="lin" valueType="num">
                                      <p:cBhvr additive="base">
                                        <p:cTn id="57" dur="1000" fill="hold"/>
                                        <p:tgtEl>
                                          <p:spTgt spid="4">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additive="base">
                                        <p:cTn id="58" dur="1000" fill="hold"/>
                                        <p:tgtEl>
                                          <p:spTgt spid="4">
                                            <p:graphicEl>
                                              <a:chart seriesIdx="0" categoryIdx="3" bldStep="ptInCategory"/>
                                            </p:graphicEl>
                                          </p:spTgt>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grpId="0" nodeType="afterEffect">
                                  <p:stCondLst>
                                    <p:cond delay="0"/>
                                  </p:stCondLst>
                                  <p:childTnLst>
                                    <p:set>
                                      <p:cBhvr>
                                        <p:cTn id="61" dur="1" fill="hold">
                                          <p:stCondLst>
                                            <p:cond delay="0"/>
                                          </p:stCondLst>
                                        </p:cTn>
                                        <p:tgtEl>
                                          <p:spTgt spid="4">
                                            <p:graphicEl>
                                              <a:chart seriesIdx="1" categoryIdx="3" bldStep="ptInCategory"/>
                                            </p:graphicEl>
                                          </p:spTgt>
                                        </p:tgtEl>
                                        <p:attrNameLst>
                                          <p:attrName>style.visibility</p:attrName>
                                        </p:attrNameLst>
                                      </p:cBhvr>
                                      <p:to>
                                        <p:strVal val="visible"/>
                                      </p:to>
                                    </p:set>
                                    <p:anim calcmode="lin" valueType="num">
                                      <p:cBhvr additive="base">
                                        <p:cTn id="62" dur="1000" fill="hold"/>
                                        <p:tgtEl>
                                          <p:spTgt spid="4">
                                            <p:graphicEl>
                                              <a:chart seriesIdx="1" categoryIdx="3" bldStep="ptInCategory"/>
                                            </p:graphicEl>
                                          </p:spTgt>
                                        </p:tgtEl>
                                        <p:attrNameLst>
                                          <p:attrName>ppt_x</p:attrName>
                                        </p:attrNameLst>
                                      </p:cBhvr>
                                      <p:tavLst>
                                        <p:tav tm="0">
                                          <p:val>
                                            <p:strVal val="#ppt_x"/>
                                          </p:val>
                                        </p:tav>
                                        <p:tav tm="100000">
                                          <p:val>
                                            <p:strVal val="#ppt_x"/>
                                          </p:val>
                                        </p:tav>
                                      </p:tavLst>
                                    </p:anim>
                                    <p:anim calcmode="lin" valueType="num">
                                      <p:cBhvr additive="base">
                                        <p:cTn id="63" dur="1000" fill="hold"/>
                                        <p:tgtEl>
                                          <p:spTgt spid="4">
                                            <p:graphicEl>
                                              <a:chart seriesIdx="1" categoryIdx="3" bldStep="ptInCategory"/>
                                            </p:graphicEl>
                                          </p:spTgt>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ID="2" presetClass="entr" presetSubtype="4" fill="hold" grpId="0" nodeType="afterEffect">
                                  <p:stCondLst>
                                    <p:cond delay="0"/>
                                  </p:stCondLst>
                                  <p:childTnLst>
                                    <p:set>
                                      <p:cBhvr>
                                        <p:cTn id="66" dur="1" fill="hold">
                                          <p:stCondLst>
                                            <p:cond delay="0"/>
                                          </p:stCondLst>
                                        </p:cTn>
                                        <p:tgtEl>
                                          <p:spTgt spid="4">
                                            <p:graphicEl>
                                              <a:chart seriesIdx="2" categoryIdx="3" bldStep="ptInCategory"/>
                                            </p:graphicEl>
                                          </p:spTgt>
                                        </p:tgtEl>
                                        <p:attrNameLst>
                                          <p:attrName>style.visibility</p:attrName>
                                        </p:attrNameLst>
                                      </p:cBhvr>
                                      <p:to>
                                        <p:strVal val="visible"/>
                                      </p:to>
                                    </p:set>
                                    <p:anim calcmode="lin" valueType="num">
                                      <p:cBhvr additive="base">
                                        <p:cTn id="67" dur="1000" fill="hold"/>
                                        <p:tgtEl>
                                          <p:spTgt spid="4">
                                            <p:graphicEl>
                                              <a:chart seriesIdx="2" categoryIdx="3" bldStep="ptInCategory"/>
                                            </p:graphicEl>
                                          </p:spTgt>
                                        </p:tgtEl>
                                        <p:attrNameLst>
                                          <p:attrName>ppt_x</p:attrName>
                                        </p:attrNameLst>
                                      </p:cBhvr>
                                      <p:tavLst>
                                        <p:tav tm="0">
                                          <p:val>
                                            <p:strVal val="#ppt_x"/>
                                          </p:val>
                                        </p:tav>
                                        <p:tav tm="100000">
                                          <p:val>
                                            <p:strVal val="#ppt_x"/>
                                          </p:val>
                                        </p:tav>
                                      </p:tavLst>
                                    </p:anim>
                                    <p:anim calcmode="lin" valueType="num">
                                      <p:cBhvr additive="base">
                                        <p:cTn id="68" dur="1000" fill="hold"/>
                                        <p:tgtEl>
                                          <p:spTgt spid="4">
                                            <p:graphicEl>
                                              <a:chart seriesIdx="2" categoryIdx="3" bldStep="ptInCategory"/>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F2AE"/>
        </a:solidFill>
        <a:effectLst/>
      </p:bgPr>
    </p:bg>
    <p:spTree>
      <p:nvGrpSpPr>
        <p:cNvPr id="1" name=""/>
        <p:cNvGrpSpPr/>
        <p:nvPr/>
      </p:nvGrpSpPr>
      <p:grpSpPr>
        <a:xfrm>
          <a:off x="0" y="0"/>
          <a:ext cx="0" cy="0"/>
          <a:chOff x="0" y="0"/>
          <a:chExt cx="0" cy="0"/>
        </a:xfrm>
      </p:grpSpPr>
      <p:grpSp>
        <p:nvGrpSpPr>
          <p:cNvPr id="34" name="组合 33"/>
          <p:cNvGrpSpPr/>
          <p:nvPr/>
        </p:nvGrpSpPr>
        <p:grpSpPr>
          <a:xfrm>
            <a:off x="3028256" y="1777799"/>
            <a:ext cx="915835" cy="707231"/>
            <a:chOff x="3854928" y="2308225"/>
            <a:chExt cx="1221113" cy="942975"/>
          </a:xfrm>
        </p:grpSpPr>
        <p:sp>
          <p:nvSpPr>
            <p:cNvPr id="35" name="椭圆 34"/>
            <p:cNvSpPr/>
            <p:nvPr/>
          </p:nvSpPr>
          <p:spPr>
            <a:xfrm>
              <a:off x="3854928" y="2308225"/>
              <a:ext cx="1099001" cy="827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36" name="椭圆 35"/>
            <p:cNvSpPr/>
            <p:nvPr/>
          </p:nvSpPr>
          <p:spPr>
            <a:xfrm>
              <a:off x="4589700" y="2906713"/>
              <a:ext cx="347386" cy="260350"/>
            </a:xfrm>
            <a:prstGeom prst="ellipse">
              <a:avLst/>
            </a:prstGeom>
            <a:solidFill>
              <a:schemeClr val="accent3"/>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37" name="椭圆 36"/>
            <p:cNvSpPr/>
            <p:nvPr/>
          </p:nvSpPr>
          <p:spPr>
            <a:xfrm>
              <a:off x="4918138" y="3132138"/>
              <a:ext cx="157903" cy="119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38" name="文本框 11"/>
            <p:cNvSpPr txBox="1">
              <a:spLocks noChangeArrowheads="1"/>
            </p:cNvSpPr>
            <p:nvPr/>
          </p:nvSpPr>
          <p:spPr bwMode="auto">
            <a:xfrm>
              <a:off x="3998092" y="2476500"/>
              <a:ext cx="82523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25" b="1">
                  <a:solidFill>
                    <a:srgbClr val="FFC000"/>
                  </a:solidFill>
                  <a:latin typeface="Times New Roman" panose="02020603050405020304" pitchFamily="18" charset="0"/>
                  <a:ea typeface="微软雅黑" pitchFamily="34" charset="-122"/>
                  <a:cs typeface="Times New Roman" panose="02020603050405020304" pitchFamily="18" charset="0"/>
                </a:rPr>
                <a:t>01</a:t>
              </a:r>
              <a:endParaRPr lang="zh-CN" altLang="en-US" sz="2025" b="1">
                <a:solidFill>
                  <a:srgbClr val="FFC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9" name="组合 38"/>
          <p:cNvGrpSpPr/>
          <p:nvPr/>
        </p:nvGrpSpPr>
        <p:grpSpPr>
          <a:xfrm>
            <a:off x="5393636" y="1756368"/>
            <a:ext cx="1008996" cy="770334"/>
            <a:chOff x="7008768" y="2279651"/>
            <a:chExt cx="1345328" cy="1027112"/>
          </a:xfrm>
        </p:grpSpPr>
        <p:sp>
          <p:nvSpPr>
            <p:cNvPr id="40" name="椭圆 39"/>
            <p:cNvSpPr/>
            <p:nvPr/>
          </p:nvSpPr>
          <p:spPr>
            <a:xfrm rot="4500000">
              <a:off x="7142878" y="2145541"/>
              <a:ext cx="828675" cy="10968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41" name="椭圆 40"/>
            <p:cNvSpPr/>
            <p:nvPr/>
          </p:nvSpPr>
          <p:spPr>
            <a:xfrm rot="4500000">
              <a:off x="7115446" y="2863196"/>
              <a:ext cx="260350" cy="347385"/>
            </a:xfrm>
            <a:prstGeom prst="ellipse">
              <a:avLst/>
            </a:prstGeom>
            <a:solidFill>
              <a:schemeClr val="accent2"/>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42" name="椭圆 41"/>
            <p:cNvSpPr/>
            <p:nvPr/>
          </p:nvSpPr>
          <p:spPr>
            <a:xfrm rot="4500000">
              <a:off x="7048187" y="3167228"/>
              <a:ext cx="119063" cy="160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43" name="文本框 15"/>
            <p:cNvSpPr txBox="1">
              <a:spLocks noChangeArrowheads="1"/>
            </p:cNvSpPr>
            <p:nvPr/>
          </p:nvSpPr>
          <p:spPr bwMode="auto">
            <a:xfrm>
              <a:off x="7168775" y="2454275"/>
              <a:ext cx="1185321"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25" b="1">
                  <a:solidFill>
                    <a:srgbClr val="00B050"/>
                  </a:solidFill>
                  <a:latin typeface="Times New Roman" panose="02020603050405020304" pitchFamily="18" charset="0"/>
                  <a:ea typeface="微软雅黑" pitchFamily="34" charset="-122"/>
                  <a:cs typeface="Times New Roman" panose="02020603050405020304" pitchFamily="18" charset="0"/>
                </a:rPr>
                <a:t>02</a:t>
              </a:r>
              <a:endParaRPr lang="zh-CN" altLang="en-US" sz="2025" b="1">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44" name="组合 43"/>
          <p:cNvGrpSpPr/>
          <p:nvPr/>
        </p:nvGrpSpPr>
        <p:grpSpPr>
          <a:xfrm>
            <a:off x="5265734" y="3156543"/>
            <a:ext cx="1170058" cy="675085"/>
            <a:chOff x="6838232" y="4146550"/>
            <a:chExt cx="1560077" cy="900113"/>
          </a:xfrm>
        </p:grpSpPr>
        <p:sp>
          <p:nvSpPr>
            <p:cNvPr id="45" name="椭圆 44"/>
            <p:cNvSpPr/>
            <p:nvPr/>
          </p:nvSpPr>
          <p:spPr>
            <a:xfrm rot="10477999">
              <a:off x="7017189" y="4219575"/>
              <a:ext cx="1096895" cy="8270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46" name="椭圆 45"/>
            <p:cNvSpPr/>
            <p:nvPr/>
          </p:nvSpPr>
          <p:spPr>
            <a:xfrm rot="10477999">
              <a:off x="6994029" y="4213225"/>
              <a:ext cx="347386" cy="26193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47" name="椭圆 46"/>
            <p:cNvSpPr/>
            <p:nvPr/>
          </p:nvSpPr>
          <p:spPr>
            <a:xfrm rot="10477999">
              <a:off x="6838232" y="4146550"/>
              <a:ext cx="157903" cy="1206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48" name="文本框 19"/>
            <p:cNvSpPr txBox="1">
              <a:spLocks noChangeArrowheads="1"/>
            </p:cNvSpPr>
            <p:nvPr/>
          </p:nvSpPr>
          <p:spPr bwMode="auto">
            <a:xfrm>
              <a:off x="7183512" y="4405313"/>
              <a:ext cx="121479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25" b="1">
                  <a:solidFill>
                    <a:schemeClr val="accent4">
                      <a:lumMod val="60000"/>
                      <a:lumOff val="40000"/>
                    </a:schemeClr>
                  </a:solidFill>
                  <a:latin typeface="Times New Roman" panose="02020603050405020304" pitchFamily="18" charset="0"/>
                  <a:ea typeface="微软雅黑" pitchFamily="34" charset="-122"/>
                  <a:cs typeface="Times New Roman" panose="02020603050405020304" pitchFamily="18" charset="0"/>
                </a:rPr>
                <a:t>03</a:t>
              </a:r>
              <a:endParaRPr lang="zh-CN" altLang="en-US" sz="2025" b="1">
                <a:solidFill>
                  <a:schemeClr val="accent4">
                    <a:lumMod val="60000"/>
                    <a:lumOff val="40000"/>
                  </a:schemeClr>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49" name="组合 48"/>
          <p:cNvGrpSpPr/>
          <p:nvPr/>
        </p:nvGrpSpPr>
        <p:grpSpPr>
          <a:xfrm>
            <a:off x="3021177" y="3152816"/>
            <a:ext cx="963404" cy="690008"/>
            <a:chOff x="3673755" y="4669389"/>
            <a:chExt cx="1291433" cy="1226681"/>
          </a:xfrm>
          <a:solidFill>
            <a:srgbClr val="EC6063"/>
          </a:solidFill>
        </p:grpSpPr>
        <p:grpSp>
          <p:nvGrpSpPr>
            <p:cNvPr id="50" name="组合 49"/>
            <p:cNvGrpSpPr/>
            <p:nvPr/>
          </p:nvGrpSpPr>
          <p:grpSpPr>
            <a:xfrm rot="16200000">
              <a:off x="3689465" y="4653679"/>
              <a:ext cx="1226681" cy="1258102"/>
              <a:chOff x="8011886" y="2061029"/>
              <a:chExt cx="1226681" cy="1258102"/>
            </a:xfrm>
            <a:grpFill/>
          </p:grpSpPr>
          <p:sp>
            <p:nvSpPr>
              <p:cNvPr id="52" name="椭圆 51"/>
              <p:cNvSpPr/>
              <p:nvPr/>
            </p:nvSpPr>
            <p:spPr>
              <a:xfrm>
                <a:off x="8011886" y="2061029"/>
                <a:ext cx="1103085" cy="11030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53" name="椭圆 52"/>
              <p:cNvSpPr/>
              <p:nvPr/>
            </p:nvSpPr>
            <p:spPr>
              <a:xfrm>
                <a:off x="8750213" y="2859392"/>
                <a:ext cx="348342" cy="348342"/>
              </a:xfrm>
              <a:prstGeom prst="ellipse">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sp>
            <p:nvSpPr>
              <p:cNvPr id="54" name="椭圆 53"/>
              <p:cNvSpPr/>
              <p:nvPr/>
            </p:nvSpPr>
            <p:spPr>
              <a:xfrm>
                <a:off x="9078910" y="3159474"/>
                <a:ext cx="159657" cy="1596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eaLnBrk="1" fontAlgn="auto" hangingPunct="1">
                  <a:spcBef>
                    <a:spcPts val="0"/>
                  </a:spcBef>
                  <a:spcAft>
                    <a:spcPts val="0"/>
                  </a:spcAft>
                  <a:defRPr/>
                </a:pPr>
                <a:endParaRPr lang="zh-CN" altLang="en-US" sz="1013">
                  <a:solidFill>
                    <a:srgbClr val="7030A0"/>
                  </a:solidFill>
                  <a:latin typeface="Times New Roman" panose="02020603050405020304" pitchFamily="18" charset="0"/>
                  <a:cs typeface="Times New Roman" panose="02020603050405020304" pitchFamily="18" charset="0"/>
                </a:endParaRPr>
              </a:p>
            </p:txBody>
          </p:sp>
        </p:grpSp>
        <p:sp>
          <p:nvSpPr>
            <p:cNvPr id="51" name="文本框 22"/>
            <p:cNvSpPr txBox="1"/>
            <p:nvPr/>
          </p:nvSpPr>
          <p:spPr>
            <a:xfrm>
              <a:off x="3820642" y="5064905"/>
              <a:ext cx="1144546" cy="718146"/>
            </a:xfrm>
            <a:prstGeom prst="rect">
              <a:avLst/>
            </a:prstGeom>
            <a:noFill/>
          </p:spPr>
          <p:txBody>
            <a:bodyPr>
              <a:spAutoFit/>
            </a:bodyPr>
            <a:lstStyle/>
            <a:p>
              <a:pPr eaLnBrk="1" fontAlgn="auto" hangingPunct="1">
                <a:spcBef>
                  <a:spcPts val="0"/>
                </a:spcBef>
                <a:spcAft>
                  <a:spcPts val="0"/>
                </a:spcAft>
                <a:defRPr/>
              </a:pPr>
              <a:r>
                <a:rPr lang="en-US" altLang="zh-CN" sz="2025" b="1"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04</a:t>
              </a:r>
              <a:endParaRPr lang="zh-CN" altLang="en-US" sz="2025" b="1" dirty="0">
                <a:solidFill>
                  <a:schemeClr val="accent4">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5" name="矩形 54"/>
          <p:cNvSpPr/>
          <p:nvPr/>
        </p:nvSpPr>
        <p:spPr>
          <a:xfrm>
            <a:off x="6247725" y="758851"/>
            <a:ext cx="2704600" cy="2062103"/>
          </a:xfrm>
          <a:prstGeom prst="rect">
            <a:avLst/>
          </a:prstGeom>
        </p:spPr>
        <p:txBody>
          <a:bodyPr wrap="square">
            <a:spAutoFit/>
          </a:bodyPr>
          <a:lstStyle/>
          <a:p>
            <a:pPr algn="just">
              <a:defRPr/>
            </a:pPr>
            <a:r>
              <a:rPr lang="en-US" sz="1600">
                <a:solidFill>
                  <a:srgbClr val="7030A0"/>
                </a:solidFill>
                <a:latin typeface="Times New Roman" panose="02020603050405020304" pitchFamily="18" charset="0"/>
                <a:cs typeface="Times New Roman" panose="02020603050405020304" pitchFamily="18" charset="0"/>
              </a:rPr>
              <a:t>- Cần thường xuyên tổ chức các hoạt động giáo dục phát huy tính tích cực ở trẻ, giúp trẻ hứng thú, chủ động khám phá, tìm tòi biết vận dụng kiến thức, kỹ năng vào việc giải quyết các tình huống khác nhau.</a:t>
            </a:r>
          </a:p>
        </p:txBody>
      </p:sp>
      <p:sp>
        <p:nvSpPr>
          <p:cNvPr id="57" name="矩形 56"/>
          <p:cNvSpPr/>
          <p:nvPr/>
        </p:nvSpPr>
        <p:spPr>
          <a:xfrm>
            <a:off x="6227338" y="3392701"/>
            <a:ext cx="2724987" cy="1077218"/>
          </a:xfrm>
          <a:prstGeom prst="rect">
            <a:avLst/>
          </a:prstGeom>
        </p:spPr>
        <p:txBody>
          <a:bodyPr wrap="square">
            <a:spAutoFit/>
          </a:bodyPr>
          <a:lstStyle/>
          <a:p>
            <a:pPr lvl="0" algn="just">
              <a:defRPr/>
            </a:pPr>
            <a:r>
              <a:rPr lang="en-US" sz="1600">
                <a:solidFill>
                  <a:srgbClr val="7030A0"/>
                </a:solidFill>
                <a:latin typeface="Times New Roman" panose="02020603050405020304" pitchFamily="18" charset="0"/>
                <a:cs typeface="Times New Roman" panose="02020603050405020304" pitchFamily="18" charset="0"/>
              </a:rPr>
              <a:t>Cần đưa ra các tình huống cụ thể để trẻ trải nghiệm chứ không nên chỉ dạy trẻ qua lý thuyết dập khuôn.</a:t>
            </a:r>
            <a:endParaRPr lang="zh-CN" altLang="en-US" sz="100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矩形 58"/>
          <p:cNvSpPr/>
          <p:nvPr/>
        </p:nvSpPr>
        <p:spPr>
          <a:xfrm>
            <a:off x="825190" y="3408955"/>
            <a:ext cx="2133125" cy="1077218"/>
          </a:xfrm>
          <a:prstGeom prst="rect">
            <a:avLst/>
          </a:prstGeom>
        </p:spPr>
        <p:txBody>
          <a:bodyPr wrap="square">
            <a:spAutoFit/>
          </a:bodyPr>
          <a:lstStyle/>
          <a:p>
            <a:pPr lvl="0" algn="just">
              <a:defRPr/>
            </a:pPr>
            <a:r>
              <a:rPr lang="en-US" altLang="zh-CN" sz="160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Luôn kết hợp với gia đình trong việc giáo dục tự bảo vệ bản thân cho trẻ</a:t>
            </a:r>
            <a:endParaRPr lang="zh-CN" altLang="en-US" sz="160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矩形 60"/>
          <p:cNvSpPr/>
          <p:nvPr/>
        </p:nvSpPr>
        <p:spPr>
          <a:xfrm>
            <a:off x="575694" y="1376501"/>
            <a:ext cx="2467063" cy="1323439"/>
          </a:xfrm>
          <a:prstGeom prst="rect">
            <a:avLst/>
          </a:prstGeom>
        </p:spPr>
        <p:txBody>
          <a:bodyPr wrap="square">
            <a:spAutoFit/>
          </a:bodyPr>
          <a:lstStyle/>
          <a:p>
            <a:pPr lvl="0" algn="just">
              <a:defRPr/>
            </a:pPr>
            <a:r>
              <a:rPr lang="en-US" sz="1600">
                <a:solidFill>
                  <a:srgbClr val="7030A0"/>
                </a:solidFill>
                <a:latin typeface="Times New Roman" panose="02020603050405020304" pitchFamily="18" charset="0"/>
                <a:cs typeface="Times New Roman" panose="02020603050405020304" pitchFamily="18" charset="0"/>
              </a:rPr>
              <a:t>Lắng nghe ý kiến của trẻ, không gò bó, áp đặt trẻ, cô luôn là người chỉ dẫn, truyền cho trẻ những kinh nghiệm tự bảo vệ bản thân</a:t>
            </a:r>
            <a:endParaRPr lang="zh-CN" altLang="en-US" sz="100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TextBox 62"/>
          <p:cNvSpPr txBox="1"/>
          <p:nvPr/>
        </p:nvSpPr>
        <p:spPr>
          <a:xfrm>
            <a:off x="3557667" y="218320"/>
            <a:ext cx="1899723" cy="584775"/>
          </a:xfrm>
          <a:prstGeom prst="rect">
            <a:avLst/>
          </a:prstGeom>
          <a:noFill/>
        </p:spPr>
        <p:txBody>
          <a:bodyPr wrap="square" rtlCol="0">
            <a:spAutoFit/>
          </a:bodyPr>
          <a:lstStyle/>
          <a:p>
            <a:r>
              <a:rPr lang="en-US" altLang="zh-CN" sz="3200" b="1">
                <a:solidFill>
                  <a:srgbClr val="002060"/>
                </a:solidFill>
                <a:latin typeface="Times New Roman" panose="02020603050405020304" pitchFamily="18" charset="0"/>
                <a:ea typeface="华康方圆体W7" pitchFamily="81" charset="-122"/>
                <a:cs typeface="Times New Roman" panose="02020603050405020304" pitchFamily="18" charset="0"/>
              </a:rPr>
              <a:t>Kết luận</a:t>
            </a:r>
            <a:endParaRPr lang="zh-CN" altLang="en-US" sz="3200" b="1" dirty="0">
              <a:solidFill>
                <a:srgbClr val="002060"/>
              </a:solidFill>
              <a:latin typeface="Times New Roman" panose="02020603050405020304" pitchFamily="18" charset="0"/>
              <a:ea typeface="华康方圆体W7" pitchFamily="81" charset="-122"/>
              <a:cs typeface="Times New Roman" panose="02020603050405020304" pitchFamily="18" charset="0"/>
            </a:endParaRPr>
          </a:p>
        </p:txBody>
      </p:sp>
      <p:pic>
        <p:nvPicPr>
          <p:cNvPr id="29" name="图片 79">
            <a:extLst>
              <a:ext uri="{FF2B5EF4-FFF2-40B4-BE49-F238E27FC236}">
                <a16:creationId xmlns:a16="http://schemas.microsoft.com/office/drawing/2014/main" id="{B494095C-CA5A-4719-8894-F95A3E5EF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7098" y="1506225"/>
            <a:ext cx="1342153" cy="29366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63"/>
                                        </p:tgtEl>
                                        <p:attrNameLst>
                                          <p:attrName>style.visibility</p:attrName>
                                        </p:attrNameLst>
                                      </p:cBhvr>
                                      <p:to>
                                        <p:strVal val="visible"/>
                                      </p:to>
                                    </p:set>
                                    <p:anim calcmode="lin" valueType="num">
                                      <p:cBhvr>
                                        <p:cTn id="7" dur="750" fill="hold"/>
                                        <p:tgtEl>
                                          <p:spTgt spid="63"/>
                                        </p:tgtEl>
                                        <p:attrNameLst>
                                          <p:attrName>ppt_w</p:attrName>
                                        </p:attrNameLst>
                                      </p:cBhvr>
                                      <p:tavLst>
                                        <p:tav tm="0">
                                          <p:val>
                                            <p:strVal val="#ppt_w*0.70"/>
                                          </p:val>
                                        </p:tav>
                                        <p:tav tm="100000">
                                          <p:val>
                                            <p:strVal val="#ppt_w"/>
                                          </p:val>
                                        </p:tav>
                                      </p:tavLst>
                                    </p:anim>
                                    <p:anim calcmode="lin" valueType="num">
                                      <p:cBhvr>
                                        <p:cTn id="8" dur="750" fill="hold"/>
                                        <p:tgtEl>
                                          <p:spTgt spid="63"/>
                                        </p:tgtEl>
                                        <p:attrNameLst>
                                          <p:attrName>ppt_h</p:attrName>
                                        </p:attrNameLst>
                                      </p:cBhvr>
                                      <p:tavLst>
                                        <p:tav tm="0">
                                          <p:val>
                                            <p:strVal val="#ppt_h"/>
                                          </p:val>
                                        </p:tav>
                                        <p:tav tm="100000">
                                          <p:val>
                                            <p:strVal val="#ppt_h"/>
                                          </p:val>
                                        </p:tav>
                                      </p:tavLst>
                                    </p:anim>
                                    <p:animEffect transition="in" filter="fade">
                                      <p:cBhvr>
                                        <p:cTn id="9" dur="750"/>
                                        <p:tgtEl>
                                          <p:spTgt spid="63"/>
                                        </p:tgtEl>
                                      </p:cBhvr>
                                    </p:animEffect>
                                  </p:childTnLst>
                                </p:cTn>
                              </p:par>
                              <p:par>
                                <p:cTn id="10" presetID="4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anim calcmode="lin" valueType="num">
                                      <p:cBhvr>
                                        <p:cTn id="13" dur="2000" fill="hold"/>
                                        <p:tgtEl>
                                          <p:spTgt spid="29"/>
                                        </p:tgtEl>
                                        <p:attrNameLst>
                                          <p:attrName>ppt_w</p:attrName>
                                        </p:attrNameLst>
                                      </p:cBhvr>
                                      <p:tavLst>
                                        <p:tav tm="0" fmla="#ppt_w*sin(2.5*pi*$)">
                                          <p:val>
                                            <p:fltVal val="0"/>
                                          </p:val>
                                        </p:tav>
                                        <p:tav tm="100000">
                                          <p:val>
                                            <p:fltVal val="1"/>
                                          </p:val>
                                        </p:tav>
                                      </p:tavLst>
                                    </p:anim>
                                    <p:anim calcmode="lin" valueType="num">
                                      <p:cBhvr>
                                        <p:cTn id="14"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circle(in)">
                                      <p:cBhvr>
                                        <p:cTn id="19" dur="750"/>
                                        <p:tgtEl>
                                          <p:spTgt spid="34"/>
                                        </p:tgtEl>
                                      </p:cBhvr>
                                    </p:animEffect>
                                  </p:childTnLst>
                                </p:cTn>
                              </p:par>
                            </p:childTnLst>
                          </p:cTn>
                        </p:par>
                        <p:par>
                          <p:cTn id="20" fill="hold">
                            <p:stCondLst>
                              <p:cond delay="750"/>
                            </p:stCondLst>
                            <p:childTnLst>
                              <p:par>
                                <p:cTn id="21" presetID="14" presetClass="entr" presetSubtype="1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randombar(horizontal)">
                                      <p:cBhvr>
                                        <p:cTn id="23" dur="1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1000"/>
                                        <p:tgtEl>
                                          <p:spTgt spid="39"/>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1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1000"/>
                                        <p:tgtEl>
                                          <p:spTgt spid="44"/>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randombar(horizontal)">
                                      <p:cBhvr>
                                        <p:cTn id="41" dur="15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1000"/>
                                        <p:tgtEl>
                                          <p:spTgt spid="49"/>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randombar(horizontal)">
                                      <p:cBhvr>
                                        <p:cTn id="50" dur="1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9" grpId="0"/>
      <p:bldP spid="61" grpId="0"/>
      <p:bldP spid="6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18090" y="-339592"/>
            <a:ext cx="9453607" cy="5483092"/>
          </a:xfrm>
          <a:prstGeom prst="rect">
            <a:avLst/>
          </a:prstGeom>
        </p:spPr>
      </p:pic>
      <p:sp>
        <p:nvSpPr>
          <p:cNvPr id="10" name="矩形 9"/>
          <p:cNvSpPr/>
          <p:nvPr/>
        </p:nvSpPr>
        <p:spPr>
          <a:xfrm>
            <a:off x="1781600" y="499459"/>
            <a:ext cx="5254229" cy="1615827"/>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4950" spc="38">
                <a:ln w="11430"/>
                <a:solidFill>
                  <a:srgbClr val="002060"/>
                </a:solidFill>
                <a:effectLst>
                  <a:outerShdw blurRad="76200" dist="50800" dir="5400000" algn="tl" rotWithShape="0">
                    <a:srgbClr val="000000">
                      <a:alpha val="65000"/>
                    </a:srgbClr>
                  </a:outerShdw>
                </a:effectLst>
                <a:latin typeface="华康方圆体W7" pitchFamily="81" charset="-122"/>
                <a:ea typeface="华康方圆体W7" pitchFamily="81" charset="-122"/>
              </a:rPr>
              <a:t>Xin chân thành cảm ơn</a:t>
            </a:r>
            <a:endParaRPr lang="zh-CN" altLang="en-US" sz="4950" spc="38" dirty="0">
              <a:ln w="11430"/>
              <a:solidFill>
                <a:srgbClr val="002060"/>
              </a:solidFill>
              <a:effectLst>
                <a:outerShdw blurRad="76200" dist="50800" dir="5400000" algn="tl" rotWithShape="0">
                  <a:srgbClr val="000000">
                    <a:alpha val="65000"/>
                  </a:srgbClr>
                </a:outerShdw>
              </a:effectLst>
              <a:latin typeface="华康方圆体W7" pitchFamily="81" charset="-122"/>
              <a:ea typeface="华康方圆体W7" pitchFamily="81" charset="-122"/>
            </a:endParaRPr>
          </a:p>
        </p:txBody>
      </p:sp>
      <p:pic>
        <p:nvPicPr>
          <p:cNvPr id="2051"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263" y="1097022"/>
            <a:ext cx="1652588"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4148">
            <a:off x="206422" y="1352182"/>
            <a:ext cx="3715630" cy="181473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4088" y="3525533"/>
            <a:ext cx="386348" cy="386348"/>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2979" y="3564077"/>
            <a:ext cx="351258" cy="351258"/>
          </a:xfrm>
          <a:prstGeom prst="rect">
            <a:avLst/>
          </a:prstGeom>
        </p:spPr>
      </p:pic>
    </p:spTree>
    <p:extLst>
      <p:ext uri="{BB962C8B-B14F-4D97-AF65-F5344CB8AC3E}">
        <p14:creationId xmlns:p14="http://schemas.microsoft.com/office/powerpoint/2010/main" val="42119434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3993112" y="1054533"/>
            <a:ext cx="1040851" cy="1482725"/>
          </a:xfrm>
          <a:custGeom>
            <a:avLst/>
            <a:gdLst/>
            <a:ahLst/>
            <a:cxnLst>
              <a:cxn ang="0">
                <a:pos x="224" y="205"/>
              </a:cxn>
              <a:cxn ang="0">
                <a:pos x="207" y="229"/>
              </a:cxn>
              <a:cxn ang="0">
                <a:pos x="201" y="220"/>
              </a:cxn>
              <a:cxn ang="0">
                <a:pos x="179" y="211"/>
              </a:cxn>
              <a:cxn ang="0">
                <a:pos x="156" y="220"/>
              </a:cxn>
              <a:cxn ang="0">
                <a:pos x="147" y="243"/>
              </a:cxn>
              <a:cxn ang="0">
                <a:pos x="156" y="265"/>
              </a:cxn>
              <a:cxn ang="0">
                <a:pos x="175" y="275"/>
              </a:cxn>
              <a:cxn ang="0">
                <a:pos x="141" y="322"/>
              </a:cxn>
              <a:cxn ang="0">
                <a:pos x="122" y="283"/>
              </a:cxn>
              <a:cxn ang="0">
                <a:pos x="102" y="322"/>
              </a:cxn>
              <a:cxn ang="0">
                <a:pos x="63" y="269"/>
              </a:cxn>
              <a:cxn ang="0">
                <a:pos x="54" y="283"/>
              </a:cxn>
              <a:cxn ang="0">
                <a:pos x="32" y="293"/>
              </a:cxn>
              <a:cxn ang="0">
                <a:pos x="9" y="283"/>
              </a:cxn>
              <a:cxn ang="0">
                <a:pos x="0" y="261"/>
              </a:cxn>
              <a:cxn ang="0">
                <a:pos x="9" y="238"/>
              </a:cxn>
              <a:cxn ang="0">
                <a:pos x="32" y="229"/>
              </a:cxn>
              <a:cxn ang="0">
                <a:pos x="33" y="229"/>
              </a:cxn>
              <a:cxn ang="0">
                <a:pos x="15" y="205"/>
              </a:cxn>
              <a:cxn ang="0">
                <a:pos x="122" y="0"/>
              </a:cxn>
              <a:cxn ang="0">
                <a:pos x="224" y="205"/>
              </a:cxn>
            </a:cxnLst>
            <a:rect l="0" t="0" r="r" b="b"/>
            <a:pathLst>
              <a:path w="224" h="322">
                <a:moveTo>
                  <a:pt x="224" y="205"/>
                </a:moveTo>
                <a:cubicBezTo>
                  <a:pt x="207" y="229"/>
                  <a:pt x="207" y="229"/>
                  <a:pt x="207" y="229"/>
                </a:cubicBezTo>
                <a:cubicBezTo>
                  <a:pt x="206" y="226"/>
                  <a:pt x="204" y="223"/>
                  <a:pt x="201" y="220"/>
                </a:cubicBezTo>
                <a:cubicBezTo>
                  <a:pt x="195" y="214"/>
                  <a:pt x="188" y="211"/>
                  <a:pt x="179" y="211"/>
                </a:cubicBezTo>
                <a:cubicBezTo>
                  <a:pt x="170" y="211"/>
                  <a:pt x="163" y="214"/>
                  <a:pt x="156" y="220"/>
                </a:cubicBezTo>
                <a:cubicBezTo>
                  <a:pt x="150" y="227"/>
                  <a:pt x="147" y="234"/>
                  <a:pt x="147" y="243"/>
                </a:cubicBezTo>
                <a:cubicBezTo>
                  <a:pt x="147" y="252"/>
                  <a:pt x="150" y="259"/>
                  <a:pt x="156" y="265"/>
                </a:cubicBezTo>
                <a:cubicBezTo>
                  <a:pt x="162" y="271"/>
                  <a:pt x="168" y="274"/>
                  <a:pt x="175" y="275"/>
                </a:cubicBezTo>
                <a:cubicBezTo>
                  <a:pt x="141" y="322"/>
                  <a:pt x="141" y="322"/>
                  <a:pt x="141" y="322"/>
                </a:cubicBezTo>
                <a:cubicBezTo>
                  <a:pt x="122" y="283"/>
                  <a:pt x="122" y="283"/>
                  <a:pt x="122" y="283"/>
                </a:cubicBezTo>
                <a:cubicBezTo>
                  <a:pt x="102" y="322"/>
                  <a:pt x="102" y="322"/>
                  <a:pt x="102" y="322"/>
                </a:cubicBezTo>
                <a:cubicBezTo>
                  <a:pt x="63" y="269"/>
                  <a:pt x="63" y="269"/>
                  <a:pt x="63" y="269"/>
                </a:cubicBezTo>
                <a:cubicBezTo>
                  <a:pt x="61" y="275"/>
                  <a:pt x="58" y="279"/>
                  <a:pt x="54" y="283"/>
                </a:cubicBezTo>
                <a:cubicBezTo>
                  <a:pt x="48" y="290"/>
                  <a:pt x="41" y="293"/>
                  <a:pt x="32" y="293"/>
                </a:cubicBezTo>
                <a:cubicBezTo>
                  <a:pt x="23" y="293"/>
                  <a:pt x="15" y="290"/>
                  <a:pt x="9" y="283"/>
                </a:cubicBezTo>
                <a:cubicBezTo>
                  <a:pt x="3" y="277"/>
                  <a:pt x="0" y="270"/>
                  <a:pt x="0" y="261"/>
                </a:cubicBezTo>
                <a:cubicBezTo>
                  <a:pt x="0" y="252"/>
                  <a:pt x="3" y="245"/>
                  <a:pt x="9" y="238"/>
                </a:cubicBezTo>
                <a:cubicBezTo>
                  <a:pt x="15" y="232"/>
                  <a:pt x="23" y="229"/>
                  <a:pt x="32" y="229"/>
                </a:cubicBezTo>
                <a:cubicBezTo>
                  <a:pt x="32" y="229"/>
                  <a:pt x="32" y="229"/>
                  <a:pt x="33" y="229"/>
                </a:cubicBezTo>
                <a:cubicBezTo>
                  <a:pt x="15" y="205"/>
                  <a:pt x="15" y="205"/>
                  <a:pt x="15" y="205"/>
                </a:cubicBezTo>
                <a:cubicBezTo>
                  <a:pt x="122" y="0"/>
                  <a:pt x="122" y="0"/>
                  <a:pt x="122" y="0"/>
                </a:cubicBezTo>
                <a:lnTo>
                  <a:pt x="224" y="205"/>
                </a:lnTo>
                <a:close/>
              </a:path>
            </a:pathLst>
          </a:custGeom>
          <a:solidFill>
            <a:srgbClr val="6BD2D5"/>
          </a:solidFill>
          <a:ln w="19050">
            <a:solidFill>
              <a:sysClr val="window" lastClr="FFFFFF"/>
            </a:solidFill>
            <a:round/>
            <a:headEnd/>
            <a:tailEnd/>
          </a:ln>
        </p:spPr>
        <p:txBody>
          <a:bodyPr lIns="91262" tIns="45631" rIns="91262" bIns="45631"/>
          <a:lstStyle/>
          <a:p>
            <a:pPr defTabSz="913118" eaLnBrk="1" fontAlgn="auto" hangingPunct="1">
              <a:spcBef>
                <a:spcPts val="0"/>
              </a:spcBef>
              <a:spcAft>
                <a:spcPts val="0"/>
              </a:spcAft>
              <a:defRPr/>
            </a:pPr>
            <a:endParaRPr lang="en-US" sz="2393"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Freeform 6"/>
          <p:cNvSpPr>
            <a:spLocks/>
          </p:cNvSpPr>
          <p:nvPr/>
        </p:nvSpPr>
        <p:spPr bwMode="auto">
          <a:xfrm>
            <a:off x="3009053" y="1999095"/>
            <a:ext cx="1461347" cy="1063625"/>
          </a:xfrm>
          <a:custGeom>
            <a:avLst/>
            <a:gdLst/>
            <a:ahLst/>
            <a:cxnLst>
              <a:cxn ang="0">
                <a:pos x="315" y="117"/>
              </a:cxn>
              <a:cxn ang="0">
                <a:pos x="272" y="124"/>
              </a:cxn>
              <a:cxn ang="0">
                <a:pos x="303" y="156"/>
              </a:cxn>
              <a:cxn ang="0">
                <a:pos x="245" y="176"/>
              </a:cxn>
              <a:cxn ang="0">
                <a:pos x="245" y="176"/>
              </a:cxn>
              <a:cxn ang="0">
                <a:pos x="255" y="199"/>
              </a:cxn>
              <a:cxn ang="0">
                <a:pos x="245" y="221"/>
              </a:cxn>
              <a:cxn ang="0">
                <a:pos x="223" y="231"/>
              </a:cxn>
              <a:cxn ang="0">
                <a:pos x="200" y="221"/>
              </a:cxn>
              <a:cxn ang="0">
                <a:pos x="191" y="199"/>
              </a:cxn>
              <a:cxn ang="0">
                <a:pos x="191" y="195"/>
              </a:cxn>
              <a:cxn ang="0">
                <a:pos x="166" y="204"/>
              </a:cxn>
              <a:cxn ang="0">
                <a:pos x="0" y="36"/>
              </a:cxn>
              <a:cxn ang="0">
                <a:pos x="228" y="0"/>
              </a:cxn>
              <a:cxn ang="0">
                <a:pos x="246" y="24"/>
              </a:cxn>
              <a:cxn ang="0">
                <a:pos x="245" y="24"/>
              </a:cxn>
              <a:cxn ang="0">
                <a:pos x="222" y="33"/>
              </a:cxn>
              <a:cxn ang="0">
                <a:pos x="213" y="56"/>
              </a:cxn>
              <a:cxn ang="0">
                <a:pos x="222" y="78"/>
              </a:cxn>
              <a:cxn ang="0">
                <a:pos x="245" y="88"/>
              </a:cxn>
              <a:cxn ang="0">
                <a:pos x="267" y="78"/>
              </a:cxn>
              <a:cxn ang="0">
                <a:pos x="276" y="64"/>
              </a:cxn>
              <a:cxn ang="0">
                <a:pos x="315" y="117"/>
              </a:cxn>
            </a:cxnLst>
            <a:rect l="0" t="0" r="r" b="b"/>
            <a:pathLst>
              <a:path w="315" h="231">
                <a:moveTo>
                  <a:pt x="315" y="117"/>
                </a:moveTo>
                <a:cubicBezTo>
                  <a:pt x="272" y="124"/>
                  <a:pt x="272" y="124"/>
                  <a:pt x="272" y="124"/>
                </a:cubicBezTo>
                <a:cubicBezTo>
                  <a:pt x="303" y="156"/>
                  <a:pt x="303" y="156"/>
                  <a:pt x="303" y="156"/>
                </a:cubicBezTo>
                <a:cubicBezTo>
                  <a:pt x="245" y="176"/>
                  <a:pt x="245" y="176"/>
                  <a:pt x="245" y="176"/>
                </a:cubicBezTo>
                <a:cubicBezTo>
                  <a:pt x="245" y="176"/>
                  <a:pt x="245" y="176"/>
                  <a:pt x="245" y="176"/>
                </a:cubicBezTo>
                <a:cubicBezTo>
                  <a:pt x="251" y="182"/>
                  <a:pt x="255" y="190"/>
                  <a:pt x="255" y="199"/>
                </a:cubicBezTo>
                <a:cubicBezTo>
                  <a:pt x="255" y="208"/>
                  <a:pt x="251" y="215"/>
                  <a:pt x="245" y="221"/>
                </a:cubicBezTo>
                <a:cubicBezTo>
                  <a:pt x="239" y="227"/>
                  <a:pt x="232" y="231"/>
                  <a:pt x="223" y="231"/>
                </a:cubicBezTo>
                <a:cubicBezTo>
                  <a:pt x="214" y="231"/>
                  <a:pt x="206" y="227"/>
                  <a:pt x="200" y="221"/>
                </a:cubicBezTo>
                <a:cubicBezTo>
                  <a:pt x="194" y="215"/>
                  <a:pt x="191" y="208"/>
                  <a:pt x="191" y="199"/>
                </a:cubicBezTo>
                <a:cubicBezTo>
                  <a:pt x="191" y="198"/>
                  <a:pt x="191" y="196"/>
                  <a:pt x="191" y="195"/>
                </a:cubicBezTo>
                <a:cubicBezTo>
                  <a:pt x="166" y="204"/>
                  <a:pt x="166" y="204"/>
                  <a:pt x="166" y="204"/>
                </a:cubicBezTo>
                <a:cubicBezTo>
                  <a:pt x="0" y="36"/>
                  <a:pt x="0" y="36"/>
                  <a:pt x="0" y="36"/>
                </a:cubicBezTo>
                <a:cubicBezTo>
                  <a:pt x="228" y="0"/>
                  <a:pt x="228" y="0"/>
                  <a:pt x="228" y="0"/>
                </a:cubicBezTo>
                <a:cubicBezTo>
                  <a:pt x="246" y="24"/>
                  <a:pt x="246" y="24"/>
                  <a:pt x="246" y="24"/>
                </a:cubicBezTo>
                <a:cubicBezTo>
                  <a:pt x="245" y="24"/>
                  <a:pt x="245" y="24"/>
                  <a:pt x="245" y="24"/>
                </a:cubicBezTo>
                <a:cubicBezTo>
                  <a:pt x="236" y="24"/>
                  <a:pt x="228" y="27"/>
                  <a:pt x="222" y="33"/>
                </a:cubicBezTo>
                <a:cubicBezTo>
                  <a:pt x="216" y="40"/>
                  <a:pt x="213" y="47"/>
                  <a:pt x="213" y="56"/>
                </a:cubicBezTo>
                <a:cubicBezTo>
                  <a:pt x="213" y="65"/>
                  <a:pt x="216" y="72"/>
                  <a:pt x="222" y="78"/>
                </a:cubicBezTo>
                <a:cubicBezTo>
                  <a:pt x="228" y="85"/>
                  <a:pt x="236" y="88"/>
                  <a:pt x="245" y="88"/>
                </a:cubicBezTo>
                <a:cubicBezTo>
                  <a:pt x="254" y="88"/>
                  <a:pt x="261" y="85"/>
                  <a:pt x="267" y="78"/>
                </a:cubicBezTo>
                <a:cubicBezTo>
                  <a:pt x="271" y="74"/>
                  <a:pt x="274" y="70"/>
                  <a:pt x="276" y="64"/>
                </a:cubicBezTo>
                <a:lnTo>
                  <a:pt x="315" y="117"/>
                </a:lnTo>
                <a:close/>
              </a:path>
            </a:pathLst>
          </a:custGeom>
          <a:solidFill>
            <a:srgbClr val="FCCB00"/>
          </a:solidFill>
          <a:ln w="19050">
            <a:solidFill>
              <a:sysClr val="window" lastClr="FFFFFF"/>
            </a:solidFill>
            <a:round/>
            <a:headEnd/>
            <a:tailEnd/>
          </a:ln>
        </p:spPr>
        <p:txBody>
          <a:bodyPr lIns="91262" tIns="45631" rIns="91262" bIns="45631"/>
          <a:lstStyle/>
          <a:p>
            <a:pPr defTabSz="913118" eaLnBrk="1" fontAlgn="auto" hangingPunct="1">
              <a:spcBef>
                <a:spcPts val="0"/>
              </a:spcBef>
              <a:spcAft>
                <a:spcPts val="0"/>
              </a:spcAft>
              <a:defRPr/>
            </a:pPr>
            <a:endParaRPr lang="en-US" sz="2393"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Freeform 7"/>
          <p:cNvSpPr>
            <a:spLocks/>
          </p:cNvSpPr>
          <p:nvPr/>
        </p:nvSpPr>
        <p:spPr bwMode="auto">
          <a:xfrm>
            <a:off x="3536060" y="2716645"/>
            <a:ext cx="1243904" cy="1354138"/>
          </a:xfrm>
          <a:custGeom>
            <a:avLst/>
            <a:gdLst/>
            <a:ahLst/>
            <a:cxnLst>
              <a:cxn ang="0">
                <a:pos x="189" y="0"/>
              </a:cxn>
              <a:cxn ang="0">
                <a:pos x="179" y="46"/>
              </a:cxn>
              <a:cxn ang="0">
                <a:pos x="221" y="24"/>
              </a:cxn>
              <a:cxn ang="0">
                <a:pos x="219" y="89"/>
              </a:cxn>
              <a:cxn ang="0">
                <a:pos x="236" y="84"/>
              </a:cxn>
              <a:cxn ang="0">
                <a:pos x="258" y="93"/>
              </a:cxn>
              <a:cxn ang="0">
                <a:pos x="268" y="116"/>
              </a:cxn>
              <a:cxn ang="0">
                <a:pos x="258" y="138"/>
              </a:cxn>
              <a:cxn ang="0">
                <a:pos x="236" y="148"/>
              </a:cxn>
              <a:cxn ang="0">
                <a:pos x="218" y="142"/>
              </a:cxn>
              <a:cxn ang="0">
                <a:pos x="218" y="176"/>
              </a:cxn>
              <a:cxn ang="0">
                <a:pos x="0" y="294"/>
              </a:cxn>
              <a:cxn ang="0">
                <a:pos x="52" y="48"/>
              </a:cxn>
              <a:cxn ang="0">
                <a:pos x="77" y="39"/>
              </a:cxn>
              <a:cxn ang="0">
                <a:pos x="77" y="43"/>
              </a:cxn>
              <a:cxn ang="0">
                <a:pos x="86" y="65"/>
              </a:cxn>
              <a:cxn ang="0">
                <a:pos x="109" y="75"/>
              </a:cxn>
              <a:cxn ang="0">
                <a:pos x="131" y="65"/>
              </a:cxn>
              <a:cxn ang="0">
                <a:pos x="141" y="43"/>
              </a:cxn>
              <a:cxn ang="0">
                <a:pos x="131" y="20"/>
              </a:cxn>
              <a:cxn ang="0">
                <a:pos x="131" y="20"/>
              </a:cxn>
              <a:cxn ang="0">
                <a:pos x="189" y="0"/>
              </a:cxn>
            </a:cxnLst>
            <a:rect l="0" t="0" r="r" b="b"/>
            <a:pathLst>
              <a:path w="268" h="294">
                <a:moveTo>
                  <a:pt x="189" y="0"/>
                </a:moveTo>
                <a:cubicBezTo>
                  <a:pt x="179" y="46"/>
                  <a:pt x="179" y="46"/>
                  <a:pt x="179" y="46"/>
                </a:cubicBezTo>
                <a:cubicBezTo>
                  <a:pt x="221" y="24"/>
                  <a:pt x="221" y="24"/>
                  <a:pt x="221" y="24"/>
                </a:cubicBezTo>
                <a:cubicBezTo>
                  <a:pt x="219" y="89"/>
                  <a:pt x="219" y="89"/>
                  <a:pt x="219" y="89"/>
                </a:cubicBezTo>
                <a:cubicBezTo>
                  <a:pt x="224" y="86"/>
                  <a:pt x="230" y="84"/>
                  <a:pt x="236" y="84"/>
                </a:cubicBezTo>
                <a:cubicBezTo>
                  <a:pt x="245" y="84"/>
                  <a:pt x="252" y="87"/>
                  <a:pt x="258" y="93"/>
                </a:cubicBezTo>
                <a:cubicBezTo>
                  <a:pt x="265" y="99"/>
                  <a:pt x="268" y="107"/>
                  <a:pt x="268" y="116"/>
                </a:cubicBezTo>
                <a:cubicBezTo>
                  <a:pt x="268" y="125"/>
                  <a:pt x="265" y="132"/>
                  <a:pt x="258" y="138"/>
                </a:cubicBezTo>
                <a:cubicBezTo>
                  <a:pt x="252" y="144"/>
                  <a:pt x="245" y="148"/>
                  <a:pt x="236" y="148"/>
                </a:cubicBezTo>
                <a:cubicBezTo>
                  <a:pt x="229" y="148"/>
                  <a:pt x="224" y="146"/>
                  <a:pt x="218" y="142"/>
                </a:cubicBezTo>
                <a:cubicBezTo>
                  <a:pt x="218" y="176"/>
                  <a:pt x="218" y="176"/>
                  <a:pt x="218" y="176"/>
                </a:cubicBezTo>
                <a:cubicBezTo>
                  <a:pt x="0" y="294"/>
                  <a:pt x="0" y="294"/>
                  <a:pt x="0" y="294"/>
                </a:cubicBezTo>
                <a:cubicBezTo>
                  <a:pt x="52" y="48"/>
                  <a:pt x="52" y="48"/>
                  <a:pt x="52" y="48"/>
                </a:cubicBezTo>
                <a:cubicBezTo>
                  <a:pt x="77" y="39"/>
                  <a:pt x="77" y="39"/>
                  <a:pt x="77" y="39"/>
                </a:cubicBezTo>
                <a:cubicBezTo>
                  <a:pt x="77" y="40"/>
                  <a:pt x="77" y="42"/>
                  <a:pt x="77" y="43"/>
                </a:cubicBezTo>
                <a:cubicBezTo>
                  <a:pt x="77" y="52"/>
                  <a:pt x="80" y="59"/>
                  <a:pt x="86" y="65"/>
                </a:cubicBezTo>
                <a:cubicBezTo>
                  <a:pt x="92" y="71"/>
                  <a:pt x="100" y="75"/>
                  <a:pt x="109" y="75"/>
                </a:cubicBezTo>
                <a:cubicBezTo>
                  <a:pt x="118" y="75"/>
                  <a:pt x="125" y="71"/>
                  <a:pt x="131" y="65"/>
                </a:cubicBezTo>
                <a:cubicBezTo>
                  <a:pt x="137" y="59"/>
                  <a:pt x="141" y="52"/>
                  <a:pt x="141" y="43"/>
                </a:cubicBezTo>
                <a:cubicBezTo>
                  <a:pt x="141" y="34"/>
                  <a:pt x="137" y="26"/>
                  <a:pt x="131" y="20"/>
                </a:cubicBezTo>
                <a:cubicBezTo>
                  <a:pt x="131" y="20"/>
                  <a:pt x="131" y="20"/>
                  <a:pt x="131" y="20"/>
                </a:cubicBezTo>
                <a:lnTo>
                  <a:pt x="189" y="0"/>
                </a:lnTo>
                <a:close/>
              </a:path>
            </a:pathLst>
          </a:custGeom>
          <a:solidFill>
            <a:srgbClr val="EC6063"/>
          </a:solidFill>
          <a:ln w="19050">
            <a:solidFill>
              <a:sysClr val="window" lastClr="FFFFFF"/>
            </a:solidFill>
            <a:round/>
            <a:headEnd/>
            <a:tailEnd/>
          </a:ln>
        </p:spPr>
        <p:txBody>
          <a:bodyPr lIns="91262" tIns="45631" rIns="91262" bIns="45631"/>
          <a:lstStyle/>
          <a:p>
            <a:pPr defTabSz="913118" eaLnBrk="1" fontAlgn="auto" hangingPunct="1">
              <a:spcBef>
                <a:spcPts val="0"/>
              </a:spcBef>
              <a:spcAft>
                <a:spcPts val="0"/>
              </a:spcAft>
              <a:defRPr/>
            </a:pPr>
            <a:endParaRPr lang="en-US" sz="2393"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Freeform 8"/>
          <p:cNvSpPr>
            <a:spLocks/>
          </p:cNvSpPr>
          <p:nvPr/>
        </p:nvSpPr>
        <p:spPr bwMode="auto">
          <a:xfrm>
            <a:off x="4540902" y="2657908"/>
            <a:ext cx="1026461" cy="1403350"/>
          </a:xfrm>
          <a:custGeom>
            <a:avLst/>
            <a:gdLst/>
            <a:ahLst/>
            <a:cxnLst>
              <a:cxn ang="0">
                <a:pos x="3" y="37"/>
              </a:cxn>
              <a:cxn ang="0">
                <a:pos x="44" y="59"/>
              </a:cxn>
              <a:cxn ang="0">
                <a:pos x="35" y="12"/>
              </a:cxn>
              <a:cxn ang="0">
                <a:pos x="94" y="32"/>
              </a:cxn>
              <a:cxn ang="0">
                <a:pos x="94" y="32"/>
              </a:cxn>
              <a:cxn ang="0">
                <a:pos x="103" y="9"/>
              </a:cxn>
              <a:cxn ang="0">
                <a:pos x="126" y="0"/>
              </a:cxn>
              <a:cxn ang="0">
                <a:pos x="148" y="9"/>
              </a:cxn>
              <a:cxn ang="0">
                <a:pos x="158" y="32"/>
              </a:cxn>
              <a:cxn ang="0">
                <a:pos x="151" y="51"/>
              </a:cxn>
              <a:cxn ang="0">
                <a:pos x="173" y="59"/>
              </a:cxn>
              <a:cxn ang="0">
                <a:pos x="174" y="59"/>
              </a:cxn>
              <a:cxn ang="0">
                <a:pos x="221" y="304"/>
              </a:cxn>
              <a:cxn ang="0">
                <a:pos x="220" y="305"/>
              </a:cxn>
              <a:cxn ang="0">
                <a:pos x="0" y="189"/>
              </a:cxn>
              <a:cxn ang="0">
                <a:pos x="0" y="155"/>
              </a:cxn>
              <a:cxn ang="0">
                <a:pos x="18" y="161"/>
              </a:cxn>
              <a:cxn ang="0">
                <a:pos x="40" y="151"/>
              </a:cxn>
              <a:cxn ang="0">
                <a:pos x="50" y="129"/>
              </a:cxn>
              <a:cxn ang="0">
                <a:pos x="40" y="106"/>
              </a:cxn>
              <a:cxn ang="0">
                <a:pos x="18" y="97"/>
              </a:cxn>
              <a:cxn ang="0">
                <a:pos x="1" y="102"/>
              </a:cxn>
              <a:cxn ang="0">
                <a:pos x="3" y="37"/>
              </a:cxn>
            </a:cxnLst>
            <a:rect l="0" t="0" r="r" b="b"/>
            <a:pathLst>
              <a:path w="221" h="305">
                <a:moveTo>
                  <a:pt x="3" y="37"/>
                </a:moveTo>
                <a:cubicBezTo>
                  <a:pt x="44" y="59"/>
                  <a:pt x="44" y="59"/>
                  <a:pt x="44" y="59"/>
                </a:cubicBezTo>
                <a:cubicBezTo>
                  <a:pt x="35" y="12"/>
                  <a:pt x="35" y="12"/>
                  <a:pt x="35" y="12"/>
                </a:cubicBezTo>
                <a:cubicBezTo>
                  <a:pt x="94" y="32"/>
                  <a:pt x="94" y="32"/>
                  <a:pt x="94" y="32"/>
                </a:cubicBezTo>
                <a:cubicBezTo>
                  <a:pt x="94" y="32"/>
                  <a:pt x="94" y="32"/>
                  <a:pt x="94" y="32"/>
                </a:cubicBezTo>
                <a:cubicBezTo>
                  <a:pt x="94" y="23"/>
                  <a:pt x="97" y="15"/>
                  <a:pt x="103" y="9"/>
                </a:cubicBezTo>
                <a:cubicBezTo>
                  <a:pt x="110" y="3"/>
                  <a:pt x="117" y="0"/>
                  <a:pt x="126" y="0"/>
                </a:cubicBezTo>
                <a:cubicBezTo>
                  <a:pt x="135" y="0"/>
                  <a:pt x="142" y="3"/>
                  <a:pt x="148" y="9"/>
                </a:cubicBezTo>
                <a:cubicBezTo>
                  <a:pt x="155" y="15"/>
                  <a:pt x="158" y="23"/>
                  <a:pt x="158" y="32"/>
                </a:cubicBezTo>
                <a:cubicBezTo>
                  <a:pt x="158" y="39"/>
                  <a:pt x="155" y="46"/>
                  <a:pt x="151" y="51"/>
                </a:cubicBezTo>
                <a:cubicBezTo>
                  <a:pt x="173" y="59"/>
                  <a:pt x="173" y="59"/>
                  <a:pt x="173" y="59"/>
                </a:cubicBezTo>
                <a:cubicBezTo>
                  <a:pt x="174" y="59"/>
                  <a:pt x="174" y="59"/>
                  <a:pt x="174" y="59"/>
                </a:cubicBezTo>
                <a:cubicBezTo>
                  <a:pt x="221" y="304"/>
                  <a:pt x="221" y="304"/>
                  <a:pt x="221" y="304"/>
                </a:cubicBezTo>
                <a:cubicBezTo>
                  <a:pt x="220" y="305"/>
                  <a:pt x="220" y="305"/>
                  <a:pt x="220" y="305"/>
                </a:cubicBezTo>
                <a:cubicBezTo>
                  <a:pt x="0" y="189"/>
                  <a:pt x="0" y="189"/>
                  <a:pt x="0" y="189"/>
                </a:cubicBezTo>
                <a:cubicBezTo>
                  <a:pt x="0" y="155"/>
                  <a:pt x="0" y="155"/>
                  <a:pt x="0" y="155"/>
                </a:cubicBezTo>
                <a:cubicBezTo>
                  <a:pt x="6" y="159"/>
                  <a:pt x="11" y="161"/>
                  <a:pt x="18" y="161"/>
                </a:cubicBezTo>
                <a:cubicBezTo>
                  <a:pt x="27" y="161"/>
                  <a:pt x="34" y="157"/>
                  <a:pt x="40" y="151"/>
                </a:cubicBezTo>
                <a:cubicBezTo>
                  <a:pt x="47" y="145"/>
                  <a:pt x="50" y="138"/>
                  <a:pt x="50" y="129"/>
                </a:cubicBezTo>
                <a:cubicBezTo>
                  <a:pt x="50" y="120"/>
                  <a:pt x="47" y="112"/>
                  <a:pt x="40" y="106"/>
                </a:cubicBezTo>
                <a:cubicBezTo>
                  <a:pt x="34" y="100"/>
                  <a:pt x="27" y="97"/>
                  <a:pt x="18" y="97"/>
                </a:cubicBezTo>
                <a:cubicBezTo>
                  <a:pt x="12" y="97"/>
                  <a:pt x="6" y="99"/>
                  <a:pt x="1" y="102"/>
                </a:cubicBezTo>
                <a:lnTo>
                  <a:pt x="3" y="37"/>
                </a:lnTo>
                <a:close/>
              </a:path>
            </a:pathLst>
          </a:custGeom>
          <a:solidFill>
            <a:srgbClr val="3ABFA8"/>
          </a:solidFill>
          <a:ln w="19050">
            <a:solidFill>
              <a:sysClr val="window" lastClr="FFFFFF"/>
            </a:solidFill>
            <a:round/>
            <a:headEnd/>
            <a:tailEnd/>
          </a:ln>
        </p:spPr>
        <p:txBody>
          <a:bodyPr lIns="91262" tIns="45631" rIns="91262" bIns="45631"/>
          <a:lstStyle/>
          <a:p>
            <a:pPr defTabSz="913118" eaLnBrk="1" fontAlgn="auto" hangingPunct="1">
              <a:spcBef>
                <a:spcPts val="0"/>
              </a:spcBef>
              <a:spcAft>
                <a:spcPts val="0"/>
              </a:spcAft>
              <a:defRPr/>
            </a:pPr>
            <a:endParaRPr lang="en-US" sz="2393"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Freeform 9"/>
          <p:cNvSpPr>
            <a:spLocks/>
          </p:cNvSpPr>
          <p:nvPr/>
        </p:nvSpPr>
        <p:spPr bwMode="auto">
          <a:xfrm>
            <a:off x="4639314" y="1999095"/>
            <a:ext cx="1475736" cy="930275"/>
          </a:xfrm>
          <a:custGeom>
            <a:avLst/>
            <a:gdLst/>
            <a:ahLst/>
            <a:cxnLst>
              <a:cxn ang="0">
                <a:pos x="13" y="155"/>
              </a:cxn>
              <a:cxn ang="0">
                <a:pos x="45" y="124"/>
              </a:cxn>
              <a:cxn ang="0">
                <a:pos x="0" y="117"/>
              </a:cxn>
              <a:cxn ang="0">
                <a:pos x="34" y="70"/>
              </a:cxn>
              <a:cxn ang="0">
                <a:pos x="15" y="60"/>
              </a:cxn>
              <a:cxn ang="0">
                <a:pos x="6" y="38"/>
              </a:cxn>
              <a:cxn ang="0">
                <a:pos x="15" y="15"/>
              </a:cxn>
              <a:cxn ang="0">
                <a:pos x="38" y="6"/>
              </a:cxn>
              <a:cxn ang="0">
                <a:pos x="60" y="15"/>
              </a:cxn>
              <a:cxn ang="0">
                <a:pos x="66" y="24"/>
              </a:cxn>
              <a:cxn ang="0">
                <a:pos x="83" y="0"/>
              </a:cxn>
              <a:cxn ang="0">
                <a:pos x="318" y="36"/>
              </a:cxn>
              <a:cxn ang="0">
                <a:pos x="151" y="202"/>
              </a:cxn>
              <a:cxn ang="0">
                <a:pos x="129" y="194"/>
              </a:cxn>
              <a:cxn ang="0">
                <a:pos x="136" y="175"/>
              </a:cxn>
              <a:cxn ang="0">
                <a:pos x="126" y="152"/>
              </a:cxn>
              <a:cxn ang="0">
                <a:pos x="104" y="143"/>
              </a:cxn>
              <a:cxn ang="0">
                <a:pos x="81" y="152"/>
              </a:cxn>
              <a:cxn ang="0">
                <a:pos x="72" y="175"/>
              </a:cxn>
              <a:cxn ang="0">
                <a:pos x="72" y="175"/>
              </a:cxn>
              <a:cxn ang="0">
                <a:pos x="13" y="155"/>
              </a:cxn>
            </a:cxnLst>
            <a:rect l="0" t="0" r="r" b="b"/>
            <a:pathLst>
              <a:path w="318" h="202">
                <a:moveTo>
                  <a:pt x="13" y="155"/>
                </a:moveTo>
                <a:cubicBezTo>
                  <a:pt x="45" y="124"/>
                  <a:pt x="45" y="124"/>
                  <a:pt x="45" y="124"/>
                </a:cubicBezTo>
                <a:cubicBezTo>
                  <a:pt x="0" y="117"/>
                  <a:pt x="0" y="117"/>
                  <a:pt x="0" y="117"/>
                </a:cubicBezTo>
                <a:cubicBezTo>
                  <a:pt x="34" y="70"/>
                  <a:pt x="34" y="70"/>
                  <a:pt x="34" y="70"/>
                </a:cubicBezTo>
                <a:cubicBezTo>
                  <a:pt x="27" y="69"/>
                  <a:pt x="21" y="66"/>
                  <a:pt x="15" y="60"/>
                </a:cubicBezTo>
                <a:cubicBezTo>
                  <a:pt x="9" y="54"/>
                  <a:pt x="6" y="47"/>
                  <a:pt x="6" y="38"/>
                </a:cubicBezTo>
                <a:cubicBezTo>
                  <a:pt x="6" y="29"/>
                  <a:pt x="9" y="22"/>
                  <a:pt x="15" y="15"/>
                </a:cubicBezTo>
                <a:cubicBezTo>
                  <a:pt x="22" y="9"/>
                  <a:pt x="29" y="6"/>
                  <a:pt x="38" y="6"/>
                </a:cubicBezTo>
                <a:cubicBezTo>
                  <a:pt x="47" y="6"/>
                  <a:pt x="54" y="9"/>
                  <a:pt x="60" y="15"/>
                </a:cubicBezTo>
                <a:cubicBezTo>
                  <a:pt x="63" y="18"/>
                  <a:pt x="65" y="21"/>
                  <a:pt x="66" y="24"/>
                </a:cubicBezTo>
                <a:cubicBezTo>
                  <a:pt x="83" y="0"/>
                  <a:pt x="83" y="0"/>
                  <a:pt x="83" y="0"/>
                </a:cubicBezTo>
                <a:cubicBezTo>
                  <a:pt x="318" y="36"/>
                  <a:pt x="318" y="36"/>
                  <a:pt x="318" y="36"/>
                </a:cubicBezTo>
                <a:cubicBezTo>
                  <a:pt x="151" y="202"/>
                  <a:pt x="151" y="202"/>
                  <a:pt x="151" y="202"/>
                </a:cubicBezTo>
                <a:cubicBezTo>
                  <a:pt x="129" y="194"/>
                  <a:pt x="129" y="194"/>
                  <a:pt x="129" y="194"/>
                </a:cubicBezTo>
                <a:cubicBezTo>
                  <a:pt x="133" y="189"/>
                  <a:pt x="136" y="182"/>
                  <a:pt x="136" y="175"/>
                </a:cubicBezTo>
                <a:cubicBezTo>
                  <a:pt x="136" y="166"/>
                  <a:pt x="133" y="158"/>
                  <a:pt x="126" y="152"/>
                </a:cubicBezTo>
                <a:cubicBezTo>
                  <a:pt x="120" y="146"/>
                  <a:pt x="113" y="143"/>
                  <a:pt x="104" y="143"/>
                </a:cubicBezTo>
                <a:cubicBezTo>
                  <a:pt x="95" y="143"/>
                  <a:pt x="88" y="146"/>
                  <a:pt x="81" y="152"/>
                </a:cubicBezTo>
                <a:cubicBezTo>
                  <a:pt x="75" y="158"/>
                  <a:pt x="72" y="166"/>
                  <a:pt x="72" y="175"/>
                </a:cubicBezTo>
                <a:cubicBezTo>
                  <a:pt x="72" y="175"/>
                  <a:pt x="72" y="175"/>
                  <a:pt x="72" y="175"/>
                </a:cubicBezTo>
                <a:lnTo>
                  <a:pt x="13" y="155"/>
                </a:lnTo>
                <a:close/>
              </a:path>
            </a:pathLst>
          </a:custGeom>
          <a:solidFill>
            <a:srgbClr val="EC6063"/>
          </a:solidFill>
          <a:ln w="19050">
            <a:solidFill>
              <a:sysClr val="window" lastClr="FFFFFF"/>
            </a:solidFill>
            <a:round/>
            <a:headEnd/>
            <a:tailEnd/>
          </a:ln>
        </p:spPr>
        <p:txBody>
          <a:bodyPr lIns="91262" tIns="45631" rIns="91262" bIns="45631"/>
          <a:lstStyle/>
          <a:p>
            <a:pPr defTabSz="913118" eaLnBrk="1" fontAlgn="auto" hangingPunct="1">
              <a:spcBef>
                <a:spcPts val="0"/>
              </a:spcBef>
              <a:spcAft>
                <a:spcPts val="0"/>
              </a:spcAft>
              <a:defRPr/>
            </a:pPr>
            <a:endParaRPr lang="en-US" sz="2393"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206"/>
          <p:cNvSpPr>
            <a:spLocks noEditPoints="1"/>
          </p:cNvSpPr>
          <p:nvPr/>
        </p:nvSpPr>
        <p:spPr bwMode="auto">
          <a:xfrm>
            <a:off x="4380808" y="1626033"/>
            <a:ext cx="321368" cy="319087"/>
          </a:xfrm>
          <a:custGeom>
            <a:avLst/>
            <a:gdLst/>
            <a:ahLst/>
            <a:cxnLst>
              <a:cxn ang="0">
                <a:pos x="249" y="215"/>
              </a:cxn>
              <a:cxn ang="0">
                <a:pos x="256" y="232"/>
              </a:cxn>
              <a:cxn ang="0">
                <a:pos x="232" y="256"/>
              </a:cxn>
              <a:cxn ang="0">
                <a:pos x="215" y="249"/>
              </a:cxn>
              <a:cxn ang="0">
                <a:pos x="145" y="179"/>
              </a:cxn>
              <a:cxn ang="0">
                <a:pos x="96" y="192"/>
              </a:cxn>
              <a:cxn ang="0">
                <a:pos x="0" y="96"/>
              </a:cxn>
              <a:cxn ang="0">
                <a:pos x="96" y="0"/>
              </a:cxn>
              <a:cxn ang="0">
                <a:pos x="192" y="96"/>
              </a:cxn>
              <a:cxn ang="0">
                <a:pos x="179" y="145"/>
              </a:cxn>
              <a:cxn ang="0">
                <a:pos x="249" y="215"/>
              </a:cxn>
              <a:cxn ang="0">
                <a:pos x="96" y="24"/>
              </a:cxn>
              <a:cxn ang="0">
                <a:pos x="24" y="96"/>
              </a:cxn>
              <a:cxn ang="0">
                <a:pos x="96" y="168"/>
              </a:cxn>
              <a:cxn ang="0">
                <a:pos x="168" y="96"/>
              </a:cxn>
              <a:cxn ang="0">
                <a:pos x="96" y="24"/>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ysClr val="window" lastClr="FFFFFF"/>
          </a:solidFill>
          <a:ln w="9525">
            <a:noFill/>
            <a:round/>
            <a:headEnd/>
            <a:tailEnd/>
          </a:ln>
        </p:spPr>
        <p:txBody>
          <a:bodyPr lIns="91262" tIns="45631" rIns="91262" bIns="45631"/>
          <a:lstStyle/>
          <a:p>
            <a:pPr defTabSz="913118" eaLnBrk="1" fontAlgn="auto" hangingPunct="1">
              <a:spcBef>
                <a:spcPts val="0"/>
              </a:spcBef>
              <a:spcAft>
                <a:spcPts val="0"/>
              </a:spcAft>
              <a:defRPr/>
            </a:pPr>
            <a:endParaRPr lang="en-US" sz="2393"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170"/>
          <p:cNvSpPr>
            <a:spLocks noEditPoints="1"/>
          </p:cNvSpPr>
          <p:nvPr/>
        </p:nvSpPr>
        <p:spPr bwMode="auto">
          <a:xfrm>
            <a:off x="5301592" y="2245158"/>
            <a:ext cx="316572" cy="263525"/>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ysClr val="window" lastClr="FFFFFF"/>
          </a:solidFill>
          <a:ln w="9525">
            <a:noFill/>
            <a:round/>
            <a:headEnd/>
            <a:tailEnd/>
          </a:ln>
        </p:spPr>
        <p:txBody>
          <a:bodyPr lIns="91262" tIns="45631" rIns="91262" bIns="45631"/>
          <a:lstStyle/>
          <a:p>
            <a:pPr defTabSz="913118" eaLnBrk="1" fontAlgn="auto" hangingPunct="1">
              <a:spcBef>
                <a:spcPts val="0"/>
              </a:spcBef>
              <a:spcAft>
                <a:spcPts val="0"/>
              </a:spcAft>
              <a:defRPr/>
            </a:pPr>
            <a:endParaRPr lang="en-US" sz="2393"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5"/>
          <p:cNvSpPr>
            <a:spLocks noEditPoints="1"/>
          </p:cNvSpPr>
          <p:nvPr/>
        </p:nvSpPr>
        <p:spPr bwMode="auto">
          <a:xfrm>
            <a:off x="3915602" y="3242108"/>
            <a:ext cx="330962" cy="319087"/>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ysClr val="window" lastClr="FFFFFF"/>
          </a:solidFill>
          <a:ln w="9525">
            <a:noFill/>
            <a:round/>
            <a:headEnd/>
            <a:tailEnd/>
          </a:ln>
        </p:spPr>
        <p:txBody>
          <a:bodyPr lIns="91262" tIns="45631" rIns="91262" bIns="45631"/>
          <a:lstStyle/>
          <a:p>
            <a:pPr defTabSz="913118" eaLnBrk="1" fontAlgn="auto" hangingPunct="1">
              <a:spcBef>
                <a:spcPts val="0"/>
              </a:spcBef>
              <a:spcAft>
                <a:spcPts val="0"/>
              </a:spcAft>
              <a:defRPr/>
            </a:pPr>
            <a:endParaRPr lang="en-US" sz="2393"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45"/>
          <p:cNvSpPr>
            <a:spLocks noEditPoints="1"/>
          </p:cNvSpPr>
          <p:nvPr/>
        </p:nvSpPr>
        <p:spPr bwMode="auto">
          <a:xfrm>
            <a:off x="4912267" y="3177020"/>
            <a:ext cx="370933" cy="400050"/>
          </a:xfrm>
          <a:custGeom>
            <a:avLst/>
            <a:gdLst/>
            <a:ahLst/>
            <a:cxnLst>
              <a:cxn ang="0">
                <a:pos x="783" y="812"/>
              </a:cxn>
              <a:cxn ang="0">
                <a:pos x="684" y="703"/>
              </a:cxn>
              <a:cxn ang="0">
                <a:pos x="698" y="592"/>
              </a:cxn>
              <a:cxn ang="0">
                <a:pos x="674" y="483"/>
              </a:cxn>
              <a:cxn ang="0">
                <a:pos x="617" y="387"/>
              </a:cxn>
              <a:cxn ang="0">
                <a:pos x="532" y="315"/>
              </a:cxn>
              <a:cxn ang="0">
                <a:pos x="428" y="275"/>
              </a:cxn>
              <a:cxn ang="0">
                <a:pos x="316" y="270"/>
              </a:cxn>
              <a:cxn ang="0">
                <a:pos x="209" y="303"/>
              </a:cxn>
              <a:cxn ang="0">
                <a:pos x="119" y="367"/>
              </a:cxn>
              <a:cxn ang="0">
                <a:pos x="54" y="458"/>
              </a:cxn>
              <a:cxn ang="0">
                <a:pos x="22" y="565"/>
              </a:cxn>
              <a:cxn ang="0">
                <a:pos x="27" y="677"/>
              </a:cxn>
              <a:cxn ang="0">
                <a:pos x="68" y="781"/>
              </a:cxn>
              <a:cxn ang="0">
                <a:pos x="140" y="866"/>
              </a:cxn>
              <a:cxn ang="0">
                <a:pos x="236" y="923"/>
              </a:cxn>
              <a:cxn ang="0">
                <a:pos x="345" y="945"/>
              </a:cxn>
              <a:cxn ang="0">
                <a:pos x="456" y="931"/>
              </a:cxn>
              <a:cxn ang="0">
                <a:pos x="556" y="882"/>
              </a:cxn>
              <a:cxn ang="0">
                <a:pos x="605" y="817"/>
              </a:cxn>
              <a:cxn ang="0">
                <a:pos x="769" y="943"/>
              </a:cxn>
              <a:cxn ang="0">
                <a:pos x="843" y="818"/>
              </a:cxn>
              <a:cxn ang="0">
                <a:pos x="456" y="618"/>
              </a:cxn>
              <a:cxn ang="0">
                <a:pos x="317" y="545"/>
              </a:cxn>
              <a:cxn ang="0">
                <a:pos x="381" y="630"/>
              </a:cxn>
              <a:cxn ang="0">
                <a:pos x="276" y="614"/>
              </a:cxn>
              <a:cxn ang="0">
                <a:pos x="407" y="700"/>
              </a:cxn>
              <a:cxn ang="0">
                <a:pos x="408" y="804"/>
              </a:cxn>
              <a:cxn ang="0">
                <a:pos x="307" y="409"/>
              </a:cxn>
              <a:cxn ang="0">
                <a:pos x="550" y="674"/>
              </a:cxn>
              <a:cxn ang="0">
                <a:pos x="576" y="689"/>
              </a:cxn>
              <a:cxn ang="0">
                <a:pos x="299" y="379"/>
              </a:cxn>
              <a:cxn ang="0">
                <a:pos x="415" y="833"/>
              </a:cxn>
              <a:cxn ang="0">
                <a:pos x="544" y="781"/>
              </a:cxn>
              <a:cxn ang="0">
                <a:pos x="109" y="670"/>
              </a:cxn>
              <a:cxn ang="0">
                <a:pos x="605" y="543"/>
              </a:cxn>
              <a:cxn ang="0">
                <a:pos x="839" y="900"/>
              </a:cxn>
              <a:cxn ang="0">
                <a:pos x="773" y="900"/>
              </a:cxn>
              <a:cxn ang="0">
                <a:pos x="807" y="842"/>
              </a:cxn>
              <a:cxn ang="0">
                <a:pos x="839" y="900"/>
              </a:cxn>
              <a:cxn ang="0">
                <a:pos x="543" y="226"/>
              </a:cxn>
              <a:cxn ang="0">
                <a:pos x="570" y="293"/>
              </a:cxn>
              <a:cxn ang="0">
                <a:pos x="620" y="312"/>
              </a:cxn>
              <a:cxn ang="0">
                <a:pos x="687" y="340"/>
              </a:cxn>
              <a:cxn ang="0">
                <a:pos x="736" y="318"/>
              </a:cxn>
              <a:cxn ang="0">
                <a:pos x="802" y="290"/>
              </a:cxn>
              <a:cxn ang="0">
                <a:pos x="821" y="240"/>
              </a:cxn>
              <a:cxn ang="0">
                <a:pos x="849" y="173"/>
              </a:cxn>
              <a:cxn ang="0">
                <a:pos x="827" y="124"/>
              </a:cxn>
              <a:cxn ang="0">
                <a:pos x="800" y="58"/>
              </a:cxn>
              <a:cxn ang="0">
                <a:pos x="749" y="39"/>
              </a:cxn>
              <a:cxn ang="0">
                <a:pos x="683" y="11"/>
              </a:cxn>
              <a:cxn ang="0">
                <a:pos x="634" y="33"/>
              </a:cxn>
              <a:cxn ang="0">
                <a:pos x="567" y="60"/>
              </a:cxn>
              <a:cxn ang="0">
                <a:pos x="548" y="111"/>
              </a:cxn>
              <a:cxn ang="0">
                <a:pos x="521" y="177"/>
              </a:cxn>
              <a:cxn ang="0">
                <a:pos x="685" y="93"/>
              </a:cxn>
              <a:cxn ang="0">
                <a:pos x="685" y="258"/>
              </a:cxn>
              <a:cxn ang="0">
                <a:pos x="685" y="93"/>
              </a:cxn>
              <a:cxn ang="0">
                <a:pos x="685" y="93"/>
              </a:cxn>
            </a:cxnLst>
            <a:rect l="0" t="0" r="r" b="b"/>
            <a:pathLst>
              <a:path w="889" h="965">
                <a:moveTo>
                  <a:pt x="843" y="818"/>
                </a:moveTo>
                <a:cubicBezTo>
                  <a:pt x="824" y="807"/>
                  <a:pt x="803" y="806"/>
                  <a:pt x="783" y="812"/>
                </a:cubicBezTo>
                <a:cubicBezTo>
                  <a:pt x="657" y="737"/>
                  <a:pt x="657" y="737"/>
                  <a:pt x="657" y="737"/>
                </a:cubicBezTo>
                <a:cubicBezTo>
                  <a:pt x="659" y="722"/>
                  <a:pt x="669" y="709"/>
                  <a:pt x="684" y="703"/>
                </a:cubicBezTo>
                <a:cubicBezTo>
                  <a:pt x="707" y="694"/>
                  <a:pt x="712" y="672"/>
                  <a:pt x="694" y="654"/>
                </a:cubicBezTo>
                <a:cubicBezTo>
                  <a:pt x="677" y="636"/>
                  <a:pt x="679" y="608"/>
                  <a:pt x="698" y="592"/>
                </a:cubicBezTo>
                <a:cubicBezTo>
                  <a:pt x="716" y="576"/>
                  <a:pt x="714" y="554"/>
                  <a:pt x="691" y="542"/>
                </a:cubicBezTo>
                <a:cubicBezTo>
                  <a:pt x="670" y="531"/>
                  <a:pt x="662" y="504"/>
                  <a:pt x="674" y="483"/>
                </a:cubicBezTo>
                <a:cubicBezTo>
                  <a:pt x="687" y="462"/>
                  <a:pt x="677" y="441"/>
                  <a:pt x="653" y="438"/>
                </a:cubicBezTo>
                <a:cubicBezTo>
                  <a:pt x="628" y="434"/>
                  <a:pt x="612" y="412"/>
                  <a:pt x="617" y="387"/>
                </a:cubicBezTo>
                <a:cubicBezTo>
                  <a:pt x="622" y="363"/>
                  <a:pt x="606" y="347"/>
                  <a:pt x="582" y="352"/>
                </a:cubicBezTo>
                <a:cubicBezTo>
                  <a:pt x="557" y="356"/>
                  <a:pt x="535" y="340"/>
                  <a:pt x="532" y="315"/>
                </a:cubicBezTo>
                <a:cubicBezTo>
                  <a:pt x="529" y="291"/>
                  <a:pt x="508" y="281"/>
                  <a:pt x="487" y="293"/>
                </a:cubicBezTo>
                <a:cubicBezTo>
                  <a:pt x="465" y="305"/>
                  <a:pt x="439" y="297"/>
                  <a:pt x="428" y="275"/>
                </a:cubicBezTo>
                <a:cubicBezTo>
                  <a:pt x="417" y="253"/>
                  <a:pt x="395" y="250"/>
                  <a:pt x="378" y="268"/>
                </a:cubicBezTo>
                <a:cubicBezTo>
                  <a:pt x="362" y="287"/>
                  <a:pt x="334" y="288"/>
                  <a:pt x="316" y="270"/>
                </a:cubicBezTo>
                <a:cubicBezTo>
                  <a:pt x="299" y="253"/>
                  <a:pt x="277" y="258"/>
                  <a:pt x="267" y="280"/>
                </a:cubicBezTo>
                <a:cubicBezTo>
                  <a:pt x="258" y="303"/>
                  <a:pt x="232" y="313"/>
                  <a:pt x="209" y="303"/>
                </a:cubicBezTo>
                <a:cubicBezTo>
                  <a:pt x="187" y="292"/>
                  <a:pt x="168" y="303"/>
                  <a:pt x="166" y="328"/>
                </a:cubicBezTo>
                <a:cubicBezTo>
                  <a:pt x="165" y="353"/>
                  <a:pt x="143" y="370"/>
                  <a:pt x="119" y="367"/>
                </a:cubicBezTo>
                <a:cubicBezTo>
                  <a:pt x="94" y="365"/>
                  <a:pt x="80" y="382"/>
                  <a:pt x="86" y="405"/>
                </a:cubicBezTo>
                <a:cubicBezTo>
                  <a:pt x="93" y="429"/>
                  <a:pt x="78" y="453"/>
                  <a:pt x="54" y="458"/>
                </a:cubicBezTo>
                <a:cubicBezTo>
                  <a:pt x="30" y="464"/>
                  <a:pt x="21" y="485"/>
                  <a:pt x="35" y="505"/>
                </a:cubicBezTo>
                <a:cubicBezTo>
                  <a:pt x="50" y="525"/>
                  <a:pt x="44" y="553"/>
                  <a:pt x="22" y="565"/>
                </a:cubicBezTo>
                <a:cubicBezTo>
                  <a:pt x="1" y="578"/>
                  <a:pt x="0" y="601"/>
                  <a:pt x="20" y="616"/>
                </a:cubicBezTo>
                <a:cubicBezTo>
                  <a:pt x="40" y="630"/>
                  <a:pt x="43" y="658"/>
                  <a:pt x="27" y="677"/>
                </a:cubicBezTo>
                <a:cubicBezTo>
                  <a:pt x="11" y="696"/>
                  <a:pt x="18" y="718"/>
                  <a:pt x="41" y="725"/>
                </a:cubicBezTo>
                <a:cubicBezTo>
                  <a:pt x="65" y="733"/>
                  <a:pt x="77" y="758"/>
                  <a:pt x="68" y="781"/>
                </a:cubicBezTo>
                <a:cubicBezTo>
                  <a:pt x="59" y="804"/>
                  <a:pt x="72" y="822"/>
                  <a:pt x="97" y="822"/>
                </a:cubicBezTo>
                <a:cubicBezTo>
                  <a:pt x="122" y="821"/>
                  <a:pt x="141" y="841"/>
                  <a:pt x="140" y="866"/>
                </a:cubicBezTo>
                <a:cubicBezTo>
                  <a:pt x="139" y="891"/>
                  <a:pt x="158" y="904"/>
                  <a:pt x="181" y="895"/>
                </a:cubicBezTo>
                <a:cubicBezTo>
                  <a:pt x="204" y="887"/>
                  <a:pt x="229" y="899"/>
                  <a:pt x="236" y="923"/>
                </a:cubicBezTo>
                <a:cubicBezTo>
                  <a:pt x="243" y="946"/>
                  <a:pt x="265" y="953"/>
                  <a:pt x="284" y="937"/>
                </a:cubicBezTo>
                <a:cubicBezTo>
                  <a:pt x="303" y="922"/>
                  <a:pt x="331" y="925"/>
                  <a:pt x="345" y="945"/>
                </a:cubicBezTo>
                <a:cubicBezTo>
                  <a:pt x="360" y="965"/>
                  <a:pt x="383" y="965"/>
                  <a:pt x="395" y="944"/>
                </a:cubicBezTo>
                <a:cubicBezTo>
                  <a:pt x="409" y="923"/>
                  <a:pt x="436" y="917"/>
                  <a:pt x="456" y="931"/>
                </a:cubicBezTo>
                <a:cubicBezTo>
                  <a:pt x="476" y="946"/>
                  <a:pt x="497" y="938"/>
                  <a:pt x="503" y="914"/>
                </a:cubicBezTo>
                <a:cubicBezTo>
                  <a:pt x="509" y="889"/>
                  <a:pt x="533" y="875"/>
                  <a:pt x="556" y="882"/>
                </a:cubicBezTo>
                <a:cubicBezTo>
                  <a:pt x="580" y="889"/>
                  <a:pt x="597" y="875"/>
                  <a:pt x="595" y="850"/>
                </a:cubicBezTo>
                <a:cubicBezTo>
                  <a:pt x="593" y="838"/>
                  <a:pt x="598" y="826"/>
                  <a:pt x="605" y="817"/>
                </a:cubicBezTo>
                <a:cubicBezTo>
                  <a:pt x="735" y="894"/>
                  <a:pt x="735" y="894"/>
                  <a:pt x="735" y="894"/>
                </a:cubicBezTo>
                <a:cubicBezTo>
                  <a:pt x="739" y="914"/>
                  <a:pt x="750" y="932"/>
                  <a:pt x="769" y="943"/>
                </a:cubicBezTo>
                <a:cubicBezTo>
                  <a:pt x="804" y="964"/>
                  <a:pt x="848" y="952"/>
                  <a:pt x="869" y="918"/>
                </a:cubicBezTo>
                <a:cubicBezTo>
                  <a:pt x="889" y="883"/>
                  <a:pt x="878" y="839"/>
                  <a:pt x="843" y="818"/>
                </a:cubicBezTo>
                <a:close/>
                <a:moveTo>
                  <a:pt x="550" y="674"/>
                </a:moveTo>
                <a:cubicBezTo>
                  <a:pt x="456" y="618"/>
                  <a:pt x="456" y="618"/>
                  <a:pt x="456" y="618"/>
                </a:cubicBezTo>
                <a:cubicBezTo>
                  <a:pt x="455" y="588"/>
                  <a:pt x="440" y="559"/>
                  <a:pt x="412" y="543"/>
                </a:cubicBezTo>
                <a:cubicBezTo>
                  <a:pt x="381" y="525"/>
                  <a:pt x="345" y="527"/>
                  <a:pt x="317" y="545"/>
                </a:cubicBezTo>
                <a:cubicBezTo>
                  <a:pt x="368" y="575"/>
                  <a:pt x="368" y="575"/>
                  <a:pt x="368" y="575"/>
                </a:cubicBezTo>
                <a:cubicBezTo>
                  <a:pt x="387" y="586"/>
                  <a:pt x="392" y="610"/>
                  <a:pt x="381" y="630"/>
                </a:cubicBezTo>
                <a:cubicBezTo>
                  <a:pt x="370" y="649"/>
                  <a:pt x="346" y="655"/>
                  <a:pt x="328" y="644"/>
                </a:cubicBezTo>
                <a:cubicBezTo>
                  <a:pt x="276" y="614"/>
                  <a:pt x="276" y="614"/>
                  <a:pt x="276" y="614"/>
                </a:cubicBezTo>
                <a:cubicBezTo>
                  <a:pt x="273" y="647"/>
                  <a:pt x="289" y="680"/>
                  <a:pt x="320" y="698"/>
                </a:cubicBezTo>
                <a:cubicBezTo>
                  <a:pt x="348" y="715"/>
                  <a:pt x="380" y="714"/>
                  <a:pt x="407" y="700"/>
                </a:cubicBezTo>
                <a:cubicBezTo>
                  <a:pt x="498" y="754"/>
                  <a:pt x="498" y="754"/>
                  <a:pt x="498" y="754"/>
                </a:cubicBezTo>
                <a:cubicBezTo>
                  <a:pt x="473" y="777"/>
                  <a:pt x="443" y="795"/>
                  <a:pt x="408" y="804"/>
                </a:cubicBezTo>
                <a:cubicBezTo>
                  <a:pt x="299" y="832"/>
                  <a:pt x="188" y="766"/>
                  <a:pt x="160" y="657"/>
                </a:cubicBezTo>
                <a:cubicBezTo>
                  <a:pt x="132" y="548"/>
                  <a:pt x="198" y="437"/>
                  <a:pt x="307" y="409"/>
                </a:cubicBezTo>
                <a:cubicBezTo>
                  <a:pt x="415" y="381"/>
                  <a:pt x="527" y="447"/>
                  <a:pt x="555" y="556"/>
                </a:cubicBezTo>
                <a:cubicBezTo>
                  <a:pt x="565" y="596"/>
                  <a:pt x="562" y="637"/>
                  <a:pt x="550" y="674"/>
                </a:cubicBezTo>
                <a:close/>
                <a:moveTo>
                  <a:pt x="595" y="700"/>
                </a:moveTo>
                <a:cubicBezTo>
                  <a:pt x="576" y="689"/>
                  <a:pt x="576" y="689"/>
                  <a:pt x="576" y="689"/>
                </a:cubicBezTo>
                <a:cubicBezTo>
                  <a:pt x="592" y="646"/>
                  <a:pt x="597" y="597"/>
                  <a:pt x="584" y="548"/>
                </a:cubicBezTo>
                <a:cubicBezTo>
                  <a:pt x="552" y="423"/>
                  <a:pt x="424" y="347"/>
                  <a:pt x="299" y="379"/>
                </a:cubicBezTo>
                <a:cubicBezTo>
                  <a:pt x="174" y="412"/>
                  <a:pt x="98" y="539"/>
                  <a:pt x="130" y="665"/>
                </a:cubicBezTo>
                <a:cubicBezTo>
                  <a:pt x="163" y="790"/>
                  <a:pt x="290" y="865"/>
                  <a:pt x="415" y="833"/>
                </a:cubicBezTo>
                <a:cubicBezTo>
                  <a:pt x="459" y="822"/>
                  <a:pt x="496" y="799"/>
                  <a:pt x="524" y="770"/>
                </a:cubicBezTo>
                <a:cubicBezTo>
                  <a:pt x="544" y="781"/>
                  <a:pt x="544" y="781"/>
                  <a:pt x="544" y="781"/>
                </a:cubicBezTo>
                <a:cubicBezTo>
                  <a:pt x="512" y="815"/>
                  <a:pt x="470" y="841"/>
                  <a:pt x="421" y="854"/>
                </a:cubicBezTo>
                <a:cubicBezTo>
                  <a:pt x="284" y="889"/>
                  <a:pt x="145" y="807"/>
                  <a:pt x="109" y="670"/>
                </a:cubicBezTo>
                <a:cubicBezTo>
                  <a:pt x="74" y="533"/>
                  <a:pt x="157" y="394"/>
                  <a:pt x="294" y="359"/>
                </a:cubicBezTo>
                <a:cubicBezTo>
                  <a:pt x="430" y="323"/>
                  <a:pt x="570" y="406"/>
                  <a:pt x="605" y="543"/>
                </a:cubicBezTo>
                <a:cubicBezTo>
                  <a:pt x="619" y="597"/>
                  <a:pt x="614" y="652"/>
                  <a:pt x="595" y="700"/>
                </a:cubicBezTo>
                <a:close/>
                <a:moveTo>
                  <a:pt x="839" y="900"/>
                </a:moveTo>
                <a:cubicBezTo>
                  <a:pt x="806" y="919"/>
                  <a:pt x="806" y="919"/>
                  <a:pt x="806" y="919"/>
                </a:cubicBezTo>
                <a:cubicBezTo>
                  <a:pt x="773" y="900"/>
                  <a:pt x="773" y="900"/>
                  <a:pt x="773" y="900"/>
                </a:cubicBezTo>
                <a:cubicBezTo>
                  <a:pt x="773" y="861"/>
                  <a:pt x="773" y="861"/>
                  <a:pt x="773" y="861"/>
                </a:cubicBezTo>
                <a:cubicBezTo>
                  <a:pt x="807" y="842"/>
                  <a:pt x="807" y="842"/>
                  <a:pt x="807" y="842"/>
                </a:cubicBezTo>
                <a:cubicBezTo>
                  <a:pt x="840" y="862"/>
                  <a:pt x="840" y="862"/>
                  <a:pt x="840" y="862"/>
                </a:cubicBezTo>
                <a:lnTo>
                  <a:pt x="839" y="900"/>
                </a:lnTo>
                <a:close/>
                <a:moveTo>
                  <a:pt x="526" y="216"/>
                </a:moveTo>
                <a:cubicBezTo>
                  <a:pt x="543" y="226"/>
                  <a:pt x="543" y="226"/>
                  <a:pt x="543" y="226"/>
                </a:cubicBezTo>
                <a:cubicBezTo>
                  <a:pt x="557" y="235"/>
                  <a:pt x="569" y="256"/>
                  <a:pt x="569" y="273"/>
                </a:cubicBezTo>
                <a:cubicBezTo>
                  <a:pt x="570" y="293"/>
                  <a:pt x="570" y="293"/>
                  <a:pt x="570" y="293"/>
                </a:cubicBezTo>
                <a:cubicBezTo>
                  <a:pt x="571" y="309"/>
                  <a:pt x="585" y="320"/>
                  <a:pt x="601" y="316"/>
                </a:cubicBezTo>
                <a:cubicBezTo>
                  <a:pt x="620" y="312"/>
                  <a:pt x="620" y="312"/>
                  <a:pt x="620" y="312"/>
                </a:cubicBezTo>
                <a:cubicBezTo>
                  <a:pt x="637" y="308"/>
                  <a:pt x="660" y="315"/>
                  <a:pt x="672" y="326"/>
                </a:cubicBezTo>
                <a:cubicBezTo>
                  <a:pt x="687" y="340"/>
                  <a:pt x="687" y="340"/>
                  <a:pt x="687" y="340"/>
                </a:cubicBezTo>
                <a:cubicBezTo>
                  <a:pt x="699" y="351"/>
                  <a:pt x="716" y="349"/>
                  <a:pt x="725" y="335"/>
                </a:cubicBezTo>
                <a:cubicBezTo>
                  <a:pt x="736" y="318"/>
                  <a:pt x="736" y="318"/>
                  <a:pt x="736" y="318"/>
                </a:cubicBezTo>
                <a:cubicBezTo>
                  <a:pt x="745" y="304"/>
                  <a:pt x="766" y="291"/>
                  <a:pt x="782" y="291"/>
                </a:cubicBezTo>
                <a:cubicBezTo>
                  <a:pt x="802" y="290"/>
                  <a:pt x="802" y="290"/>
                  <a:pt x="802" y="290"/>
                </a:cubicBezTo>
                <a:cubicBezTo>
                  <a:pt x="819" y="290"/>
                  <a:pt x="830" y="276"/>
                  <a:pt x="826" y="259"/>
                </a:cubicBezTo>
                <a:cubicBezTo>
                  <a:pt x="821" y="240"/>
                  <a:pt x="821" y="240"/>
                  <a:pt x="821" y="240"/>
                </a:cubicBezTo>
                <a:cubicBezTo>
                  <a:pt x="818" y="224"/>
                  <a:pt x="824" y="200"/>
                  <a:pt x="835" y="188"/>
                </a:cubicBezTo>
                <a:cubicBezTo>
                  <a:pt x="849" y="173"/>
                  <a:pt x="849" y="173"/>
                  <a:pt x="849" y="173"/>
                </a:cubicBezTo>
                <a:cubicBezTo>
                  <a:pt x="860" y="161"/>
                  <a:pt x="858" y="144"/>
                  <a:pt x="844" y="135"/>
                </a:cubicBezTo>
                <a:cubicBezTo>
                  <a:pt x="827" y="124"/>
                  <a:pt x="827" y="124"/>
                  <a:pt x="827" y="124"/>
                </a:cubicBezTo>
                <a:cubicBezTo>
                  <a:pt x="813" y="115"/>
                  <a:pt x="801" y="95"/>
                  <a:pt x="800" y="78"/>
                </a:cubicBezTo>
                <a:cubicBezTo>
                  <a:pt x="800" y="58"/>
                  <a:pt x="800" y="58"/>
                  <a:pt x="800" y="58"/>
                </a:cubicBezTo>
                <a:cubicBezTo>
                  <a:pt x="799" y="41"/>
                  <a:pt x="785" y="31"/>
                  <a:pt x="769" y="34"/>
                </a:cubicBezTo>
                <a:cubicBezTo>
                  <a:pt x="749" y="39"/>
                  <a:pt x="749" y="39"/>
                  <a:pt x="749" y="39"/>
                </a:cubicBezTo>
                <a:cubicBezTo>
                  <a:pt x="733" y="42"/>
                  <a:pt x="710" y="36"/>
                  <a:pt x="698" y="25"/>
                </a:cubicBezTo>
                <a:cubicBezTo>
                  <a:pt x="683" y="11"/>
                  <a:pt x="683" y="11"/>
                  <a:pt x="683" y="11"/>
                </a:cubicBezTo>
                <a:cubicBezTo>
                  <a:pt x="671" y="0"/>
                  <a:pt x="653" y="2"/>
                  <a:pt x="645" y="16"/>
                </a:cubicBezTo>
                <a:cubicBezTo>
                  <a:pt x="634" y="33"/>
                  <a:pt x="634" y="33"/>
                  <a:pt x="634" y="33"/>
                </a:cubicBezTo>
                <a:cubicBezTo>
                  <a:pt x="625" y="47"/>
                  <a:pt x="604" y="59"/>
                  <a:pt x="587" y="60"/>
                </a:cubicBezTo>
                <a:cubicBezTo>
                  <a:pt x="567" y="60"/>
                  <a:pt x="567" y="60"/>
                  <a:pt x="567" y="60"/>
                </a:cubicBezTo>
                <a:cubicBezTo>
                  <a:pt x="551" y="61"/>
                  <a:pt x="540" y="75"/>
                  <a:pt x="544" y="91"/>
                </a:cubicBezTo>
                <a:cubicBezTo>
                  <a:pt x="548" y="111"/>
                  <a:pt x="548" y="111"/>
                  <a:pt x="548" y="111"/>
                </a:cubicBezTo>
                <a:cubicBezTo>
                  <a:pt x="552" y="127"/>
                  <a:pt x="546" y="150"/>
                  <a:pt x="534" y="163"/>
                </a:cubicBezTo>
                <a:cubicBezTo>
                  <a:pt x="521" y="177"/>
                  <a:pt x="521" y="177"/>
                  <a:pt x="521" y="177"/>
                </a:cubicBezTo>
                <a:cubicBezTo>
                  <a:pt x="509" y="189"/>
                  <a:pt x="512" y="207"/>
                  <a:pt x="526" y="216"/>
                </a:cubicBezTo>
                <a:close/>
                <a:moveTo>
                  <a:pt x="685" y="93"/>
                </a:moveTo>
                <a:cubicBezTo>
                  <a:pt x="730" y="93"/>
                  <a:pt x="767" y="130"/>
                  <a:pt x="767" y="175"/>
                </a:cubicBezTo>
                <a:cubicBezTo>
                  <a:pt x="767" y="221"/>
                  <a:pt x="730" y="258"/>
                  <a:pt x="685" y="258"/>
                </a:cubicBezTo>
                <a:cubicBezTo>
                  <a:pt x="639" y="258"/>
                  <a:pt x="603" y="221"/>
                  <a:pt x="603" y="175"/>
                </a:cubicBezTo>
                <a:cubicBezTo>
                  <a:pt x="603" y="130"/>
                  <a:pt x="639" y="93"/>
                  <a:pt x="685" y="93"/>
                </a:cubicBezTo>
                <a:close/>
                <a:moveTo>
                  <a:pt x="685" y="93"/>
                </a:moveTo>
                <a:cubicBezTo>
                  <a:pt x="685" y="93"/>
                  <a:pt x="685" y="93"/>
                  <a:pt x="685" y="93"/>
                </a:cubicBezTo>
              </a:path>
            </a:pathLst>
          </a:custGeom>
          <a:solidFill>
            <a:sysClr val="window" lastClr="FFFFFF"/>
          </a:solidFill>
          <a:ln w="9525">
            <a:noFill/>
            <a:round/>
            <a:headEnd/>
            <a:tailEnd/>
          </a:ln>
        </p:spPr>
        <p:txBody>
          <a:bodyPr lIns="91262" tIns="45631" rIns="91262" bIns="45631"/>
          <a:lstStyle/>
          <a:p>
            <a:pPr defTabSz="913118" eaLnBrk="1" fontAlgn="auto" hangingPunct="1">
              <a:spcBef>
                <a:spcPts val="0"/>
              </a:spcBef>
              <a:spcAft>
                <a:spcPts val="0"/>
              </a:spcAft>
              <a:defRPr/>
            </a:pPr>
            <a:endParaRPr lang="en-US" sz="2393"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177"/>
          <p:cNvSpPr>
            <a:spLocks noEditPoints="1"/>
          </p:cNvSpPr>
          <p:nvPr/>
        </p:nvSpPr>
        <p:spPr bwMode="auto">
          <a:xfrm>
            <a:off x="3648902" y="2262620"/>
            <a:ext cx="330962" cy="347663"/>
          </a:xfrm>
          <a:custGeom>
            <a:avLst/>
            <a:gdLst/>
            <a:ahLst/>
            <a:cxnLst>
              <a:cxn ang="0">
                <a:pos x="350" y="180"/>
              </a:cxn>
              <a:cxn ang="0">
                <a:pos x="10" y="180"/>
              </a:cxn>
              <a:cxn ang="0">
                <a:pos x="5" y="171"/>
              </a:cxn>
              <a:cxn ang="0">
                <a:pos x="170" y="8"/>
              </a:cxn>
              <a:cxn ang="0">
                <a:pos x="189" y="9"/>
              </a:cxn>
              <a:cxn ang="0">
                <a:pos x="250" y="69"/>
              </a:cxn>
              <a:cxn ang="0">
                <a:pos x="250" y="45"/>
              </a:cxn>
              <a:cxn ang="0">
                <a:pos x="281" y="45"/>
              </a:cxn>
              <a:cxn ang="0">
                <a:pos x="281" y="100"/>
              </a:cxn>
              <a:cxn ang="0">
                <a:pos x="353" y="171"/>
              </a:cxn>
              <a:cxn ang="0">
                <a:pos x="350" y="180"/>
              </a:cxn>
              <a:cxn ang="0">
                <a:pos x="314" y="367"/>
              </a:cxn>
              <a:cxn ang="0">
                <a:pos x="300" y="380"/>
              </a:cxn>
              <a:cxn ang="0">
                <a:pos x="194" y="380"/>
              </a:cxn>
              <a:cxn ang="0">
                <a:pos x="194" y="302"/>
              </a:cxn>
              <a:cxn ang="0">
                <a:pos x="146" y="302"/>
              </a:cxn>
              <a:cxn ang="0">
                <a:pos x="146" y="380"/>
              </a:cxn>
              <a:cxn ang="0">
                <a:pos x="58" y="380"/>
              </a:cxn>
              <a:cxn ang="0">
                <a:pos x="44" y="366"/>
              </a:cxn>
              <a:cxn ang="0">
                <a:pos x="44" y="188"/>
              </a:cxn>
              <a:cxn ang="0">
                <a:pos x="314" y="188"/>
              </a:cxn>
              <a:cxn ang="0">
                <a:pos x="314" y="367"/>
              </a:cxn>
              <a:cxn ang="0">
                <a:pos x="273" y="242"/>
              </a:cxn>
              <a:cxn ang="0">
                <a:pos x="225" y="242"/>
              </a:cxn>
              <a:cxn ang="0">
                <a:pos x="225" y="282"/>
              </a:cxn>
              <a:cxn ang="0">
                <a:pos x="273" y="282"/>
              </a:cxn>
              <a:cxn ang="0">
                <a:pos x="273" y="242"/>
              </a:cxn>
            </a:cxnLst>
            <a:rect l="0" t="0" r="r" b="b"/>
            <a:pathLst>
              <a:path w="360" h="380">
                <a:moveTo>
                  <a:pt x="350" y="180"/>
                </a:moveTo>
                <a:cubicBezTo>
                  <a:pt x="295" y="180"/>
                  <a:pt x="68" y="180"/>
                  <a:pt x="10" y="180"/>
                </a:cubicBezTo>
                <a:cubicBezTo>
                  <a:pt x="0" y="180"/>
                  <a:pt x="0" y="176"/>
                  <a:pt x="5" y="171"/>
                </a:cubicBezTo>
                <a:cubicBezTo>
                  <a:pt x="36" y="140"/>
                  <a:pt x="138" y="40"/>
                  <a:pt x="170" y="8"/>
                </a:cubicBezTo>
                <a:cubicBezTo>
                  <a:pt x="178" y="0"/>
                  <a:pt x="180" y="0"/>
                  <a:pt x="189" y="9"/>
                </a:cubicBezTo>
                <a:cubicBezTo>
                  <a:pt x="201" y="21"/>
                  <a:pt x="225" y="44"/>
                  <a:pt x="250" y="69"/>
                </a:cubicBezTo>
                <a:cubicBezTo>
                  <a:pt x="250" y="45"/>
                  <a:pt x="250" y="45"/>
                  <a:pt x="250" y="45"/>
                </a:cubicBezTo>
                <a:cubicBezTo>
                  <a:pt x="281" y="45"/>
                  <a:pt x="281" y="45"/>
                  <a:pt x="281" y="45"/>
                </a:cubicBezTo>
                <a:cubicBezTo>
                  <a:pt x="281" y="100"/>
                  <a:pt x="281" y="100"/>
                  <a:pt x="281" y="100"/>
                </a:cubicBezTo>
                <a:cubicBezTo>
                  <a:pt x="311" y="129"/>
                  <a:pt x="339" y="158"/>
                  <a:pt x="353" y="171"/>
                </a:cubicBezTo>
                <a:cubicBezTo>
                  <a:pt x="358" y="176"/>
                  <a:pt x="360" y="180"/>
                  <a:pt x="350" y="180"/>
                </a:cubicBezTo>
                <a:close/>
                <a:moveTo>
                  <a:pt x="314" y="367"/>
                </a:moveTo>
                <a:cubicBezTo>
                  <a:pt x="314" y="376"/>
                  <a:pt x="310" y="380"/>
                  <a:pt x="300" y="380"/>
                </a:cubicBezTo>
                <a:cubicBezTo>
                  <a:pt x="269" y="380"/>
                  <a:pt x="194" y="380"/>
                  <a:pt x="194" y="380"/>
                </a:cubicBezTo>
                <a:cubicBezTo>
                  <a:pt x="194" y="302"/>
                  <a:pt x="194" y="302"/>
                  <a:pt x="194" y="302"/>
                </a:cubicBezTo>
                <a:cubicBezTo>
                  <a:pt x="146" y="302"/>
                  <a:pt x="146" y="302"/>
                  <a:pt x="146" y="302"/>
                </a:cubicBezTo>
                <a:cubicBezTo>
                  <a:pt x="146" y="380"/>
                  <a:pt x="146" y="380"/>
                  <a:pt x="146" y="380"/>
                </a:cubicBezTo>
                <a:cubicBezTo>
                  <a:pt x="146" y="380"/>
                  <a:pt x="86" y="380"/>
                  <a:pt x="58" y="380"/>
                </a:cubicBezTo>
                <a:cubicBezTo>
                  <a:pt x="49" y="380"/>
                  <a:pt x="44" y="375"/>
                  <a:pt x="44" y="366"/>
                </a:cubicBezTo>
                <a:cubicBezTo>
                  <a:pt x="44" y="322"/>
                  <a:pt x="44" y="188"/>
                  <a:pt x="44" y="188"/>
                </a:cubicBezTo>
                <a:cubicBezTo>
                  <a:pt x="314" y="188"/>
                  <a:pt x="314" y="188"/>
                  <a:pt x="314" y="188"/>
                </a:cubicBezTo>
                <a:cubicBezTo>
                  <a:pt x="314" y="188"/>
                  <a:pt x="314" y="323"/>
                  <a:pt x="314" y="367"/>
                </a:cubicBezTo>
                <a:close/>
                <a:moveTo>
                  <a:pt x="273" y="242"/>
                </a:moveTo>
                <a:cubicBezTo>
                  <a:pt x="225" y="242"/>
                  <a:pt x="225" y="242"/>
                  <a:pt x="225" y="242"/>
                </a:cubicBezTo>
                <a:cubicBezTo>
                  <a:pt x="225" y="282"/>
                  <a:pt x="225" y="282"/>
                  <a:pt x="225" y="282"/>
                </a:cubicBezTo>
                <a:cubicBezTo>
                  <a:pt x="273" y="282"/>
                  <a:pt x="273" y="282"/>
                  <a:pt x="273" y="282"/>
                </a:cubicBezTo>
                <a:cubicBezTo>
                  <a:pt x="273" y="242"/>
                  <a:pt x="273" y="242"/>
                  <a:pt x="273" y="242"/>
                </a:cubicBezTo>
                <a:close/>
              </a:path>
            </a:pathLst>
          </a:custGeom>
          <a:solidFill>
            <a:sysClr val="window" lastClr="FFFFFF"/>
          </a:solidFill>
          <a:ln w="9525">
            <a:noFill/>
            <a:round/>
            <a:headEnd/>
            <a:tailEnd/>
          </a:ln>
        </p:spPr>
        <p:txBody>
          <a:bodyPr lIns="91262" tIns="45631" rIns="91262" bIns="45631"/>
          <a:lstStyle/>
          <a:p>
            <a:pPr defTabSz="913118" eaLnBrk="1" fontAlgn="auto" hangingPunct="1">
              <a:spcBef>
                <a:spcPts val="0"/>
              </a:spcBef>
              <a:spcAft>
                <a:spcPts val="0"/>
              </a:spcAft>
              <a:defRPr/>
            </a:pPr>
            <a:endParaRPr lang="en-US" sz="2393"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extBox 13"/>
          <p:cNvSpPr txBox="1">
            <a:spLocks noChangeArrowheads="1"/>
          </p:cNvSpPr>
          <p:nvPr/>
        </p:nvSpPr>
        <p:spPr bwMode="auto">
          <a:xfrm>
            <a:off x="1509027" y="3607233"/>
            <a:ext cx="17635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en-US">
                <a:solidFill>
                  <a:schemeClr val="accent2">
                    <a:lumMod val="75000"/>
                  </a:schemeClr>
                </a:solidFill>
                <a:effectLst/>
                <a:latin typeface="Times New Roman" panose="02020603050405020304" pitchFamily="18" charset="0"/>
                <a:ea typeface="Times New Roman" panose="02020603050405020304" pitchFamily="18" charset="0"/>
              </a:rPr>
              <a:t>Giáo viên dạy trẻ tự bảo vệ bản thân mọi lúc mọi nơi</a:t>
            </a:r>
            <a:endParaRPr lang="en-US" altLang="zh-CN" sz="900">
              <a:solidFill>
                <a:schemeClr val="accent2">
                  <a:lumMod val="75000"/>
                </a:schemeClr>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13" name="TextBox 13"/>
          <p:cNvSpPr txBox="1">
            <a:spLocks noChangeArrowheads="1"/>
          </p:cNvSpPr>
          <p:nvPr/>
        </p:nvSpPr>
        <p:spPr bwMode="auto">
          <a:xfrm>
            <a:off x="310551" y="1999095"/>
            <a:ext cx="2685254" cy="9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20000"/>
              </a:spcBef>
            </a:pPr>
            <a:r>
              <a:rPr lang="en-US">
                <a:solidFill>
                  <a:schemeClr val="accent1">
                    <a:lumMod val="75000"/>
                  </a:schemeClr>
                </a:solidFill>
                <a:effectLst/>
                <a:latin typeface="Times New Roman" panose="02020603050405020304" pitchFamily="18" charset="0"/>
                <a:ea typeface="Times New Roman" panose="02020603050405020304" pitchFamily="18" charset="0"/>
              </a:rPr>
              <a:t>Được phụ huynh quan tâm và đồng tình cao với kế hoạch của giáo viên </a:t>
            </a:r>
            <a:endParaRPr lang="en-US" altLang="zh-CN" sz="900">
              <a:solidFill>
                <a:schemeClr val="accent1">
                  <a:lumMod val="75000"/>
                </a:schemeClr>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15" name="TextBox 13"/>
          <p:cNvSpPr txBox="1">
            <a:spLocks noChangeArrowheads="1"/>
          </p:cNvSpPr>
          <p:nvPr/>
        </p:nvSpPr>
        <p:spPr bwMode="auto">
          <a:xfrm>
            <a:off x="6184688" y="1785576"/>
            <a:ext cx="235571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indent="450215" fontAlgn="base">
              <a:spcBef>
                <a:spcPts val="600"/>
              </a:spcBef>
              <a:spcAft>
                <a:spcPts val="600"/>
              </a:spcAft>
            </a:pPr>
            <a:r>
              <a:rPr lang="en-US">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Môi trường trong và ngoài lớp sạch sẽ, thoáng mát. </a:t>
            </a:r>
            <a:r>
              <a:rPr lang="en-US">
                <a:solidFill>
                  <a:srgbClr val="0070C0"/>
                </a:solidFill>
                <a:effectLst/>
                <a:latin typeface="Times New Roman" panose="02020603050405020304" pitchFamily="18" charset="0"/>
                <a:ea typeface="Times New Roman" panose="02020603050405020304" pitchFamily="18" charset="0"/>
              </a:rPr>
              <a:t>Trang thiết bị của lớp tương đối đầy đủ.</a:t>
            </a:r>
            <a:endParaRPr lang="en-US">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3"/>
          <p:cNvSpPr txBox="1">
            <a:spLocks noChangeArrowheads="1"/>
          </p:cNvSpPr>
          <p:nvPr/>
        </p:nvSpPr>
        <p:spPr bwMode="auto">
          <a:xfrm>
            <a:off x="5689783" y="3607233"/>
            <a:ext cx="3057401" cy="9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en-US">
                <a:solidFill>
                  <a:srgbClr val="FF0000"/>
                </a:solidFill>
                <a:effectLst/>
                <a:latin typeface="Times New Roman" panose="02020603050405020304" pitchFamily="18" charset="0"/>
                <a:ea typeface="Times New Roman" panose="02020603050405020304" pitchFamily="18" charset="0"/>
              </a:rPr>
              <a:t>Nhà trường trang bị tivi, internet đầy đủ phục vụ tốt cho việc học của trẻ</a:t>
            </a:r>
            <a:endParaRPr lang="en-US" altLang="zh-CN">
              <a:solidFill>
                <a:srgbClr val="FF0000"/>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21" name="TextBox 13"/>
          <p:cNvSpPr txBox="1"/>
          <p:nvPr/>
        </p:nvSpPr>
        <p:spPr>
          <a:xfrm>
            <a:off x="4562134" y="418032"/>
            <a:ext cx="2495016" cy="1052596"/>
          </a:xfrm>
          <a:prstGeom prst="rect">
            <a:avLst/>
          </a:prstGeom>
          <a:noFill/>
        </p:spPr>
        <p:txBody>
          <a:bodyPr wrap="square" lIns="0" tIns="0" rIns="0" bIns="0">
            <a:spAutoFit/>
          </a:bodyPr>
          <a:lstStyle/>
          <a:p>
            <a:pPr defTabSz="912613" eaLnBrk="1" fontAlgn="auto" hangingPunct="1">
              <a:spcBef>
                <a:spcPct val="20000"/>
              </a:spcBef>
              <a:spcAft>
                <a:spcPts val="0"/>
              </a:spcAft>
              <a:defRPr/>
            </a:pPr>
            <a:r>
              <a:rPr lang="en-US" sz="1600">
                <a:solidFill>
                  <a:srgbClr val="EC606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solidFill>
                  <a:srgbClr val="EC6063"/>
                </a:solidFill>
                <a:effectLst/>
                <a:latin typeface="Times New Roman" panose="02020603050405020304" pitchFamily="18" charset="0"/>
                <a:ea typeface="Times New Roman" panose="02020603050405020304" pitchFamily="18" charset="0"/>
                <a:cs typeface="Times New Roman" panose="02020603050405020304" pitchFamily="18" charset="0"/>
              </a:rPr>
              <a:t>Được sự quan tâm và tạo điều kiện về mọi mặt của BGH nhà trường</a:t>
            </a:r>
            <a:r>
              <a:rPr lang="en-US" sz="1600">
                <a:solidFill>
                  <a:srgbClr val="EC606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solidFill>
                <a:srgbClr val="EC6063"/>
              </a:solidFill>
              <a:effectLst/>
              <a:latin typeface="Calibri" panose="020F0502020204030204" pitchFamily="34" charset="0"/>
              <a:ea typeface="Calibri" panose="020F0502020204030204" pitchFamily="34" charset="0"/>
              <a:cs typeface="Times New Roman" panose="02020603050405020304" pitchFamily="18" charset="0"/>
            </a:endParaRPr>
          </a:p>
          <a:p>
            <a:pPr defTabSz="912613" eaLnBrk="1" fontAlgn="auto" hangingPunct="1">
              <a:spcBef>
                <a:spcPct val="20000"/>
              </a:spcBef>
              <a:spcAft>
                <a:spcPts val="0"/>
              </a:spcAft>
              <a:defRPr/>
            </a:pPr>
            <a:endParaRPr lang="en-US" sz="1200" b="1" dirty="0">
              <a:solidFill>
                <a:srgbClr val="EC606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8"/>
          <p:cNvSpPr txBox="1"/>
          <p:nvPr/>
        </p:nvSpPr>
        <p:spPr>
          <a:xfrm>
            <a:off x="1584855" y="221309"/>
            <a:ext cx="2064047" cy="523220"/>
          </a:xfrm>
          <a:prstGeom prst="rect">
            <a:avLst/>
          </a:prstGeom>
          <a:noFill/>
        </p:spPr>
        <p:txBody>
          <a:bodyPr wrap="square" rtlCol="0">
            <a:spAutoFit/>
          </a:bodyPr>
          <a:lstStyle/>
          <a:p>
            <a:r>
              <a:rPr lang="en-US" altLang="zh-CN" sz="2800" b="1">
                <a:solidFill>
                  <a:schemeClr val="accent2"/>
                </a:solidFill>
                <a:latin typeface="Times New Roman" panose="02020603050405020304" pitchFamily="18" charset="0"/>
                <a:ea typeface="华康方圆体W7" pitchFamily="81" charset="-122"/>
                <a:cs typeface="Times New Roman" panose="02020603050405020304" pitchFamily="18" charset="0"/>
              </a:rPr>
              <a:t>Thuận lợi</a:t>
            </a:r>
            <a:endParaRPr lang="zh-CN" altLang="en-US" sz="2800" b="1" dirty="0">
              <a:solidFill>
                <a:schemeClr val="accent2"/>
              </a:solidFill>
              <a:latin typeface="Times New Roman" panose="02020603050405020304" pitchFamily="18" charset="0"/>
              <a:ea typeface="华康方圆体W7" pitchFamily="81" charset="-122"/>
              <a:cs typeface="Times New Roman" panose="02020603050405020304" pitchFamily="18" charset="0"/>
            </a:endParaRPr>
          </a:p>
        </p:txBody>
      </p:sp>
    </p:spTree>
    <p:extLst>
      <p:ext uri="{BB962C8B-B14F-4D97-AF65-F5344CB8AC3E}">
        <p14:creationId xmlns:p14="http://schemas.microsoft.com/office/powerpoint/2010/main" val="27018946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7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1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1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6"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125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par>
                                <p:cTn id="47" presetID="6"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6" presetClass="entr" presetSubtype="16"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ircle(in)">
                                      <p:cBhvr>
                                        <p:cTn id="5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5" grpId="0"/>
      <p:bldP spid="16"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968559" y="1713521"/>
            <a:ext cx="2340944" cy="2814390"/>
            <a:chOff x="1236832" y="2385044"/>
            <a:chExt cx="2128527" cy="3438102"/>
          </a:xfrm>
        </p:grpSpPr>
        <p:sp>
          <p:nvSpPr>
            <p:cNvPr id="17" name="Rectangle 69"/>
            <p:cNvSpPr/>
            <p:nvPr/>
          </p:nvSpPr>
          <p:spPr>
            <a:xfrm rot="16200000">
              <a:off x="861979" y="3050018"/>
              <a:ext cx="3168353" cy="1838406"/>
            </a:xfrm>
            <a:prstGeom prst="homePlate">
              <a:avLst/>
            </a:prstGeom>
            <a:solidFill>
              <a:schemeClr val="bg1"/>
            </a:solidFill>
            <a:ln w="28575" cap="rnd" cmpd="sng" algn="ctr">
              <a:solidFill>
                <a:schemeClr val="accent2"/>
              </a:solidFill>
              <a:prstDash val="sysDot"/>
            </a:ln>
            <a:effectLst/>
          </p:spPr>
          <p:txBody>
            <a:bodyPr rtlCol="0" anchor="ctr"/>
            <a:lstStyle/>
            <a:p>
              <a:pPr algn="ctr">
                <a:defRPr/>
              </a:pPr>
              <a:endParaRPr lang="en-US" kern="0">
                <a:solidFill>
                  <a:prstClr val="white"/>
                </a:solidFill>
                <a:latin typeface="PT Sans"/>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832" y="5283649"/>
              <a:ext cx="560833" cy="539497"/>
            </a:xfrm>
            <a:prstGeom prst="rect">
              <a:avLst/>
            </a:prstGeom>
          </p:spPr>
        </p:pic>
      </p:grpSp>
      <p:grpSp>
        <p:nvGrpSpPr>
          <p:cNvPr id="19" name="组合 18"/>
          <p:cNvGrpSpPr/>
          <p:nvPr/>
        </p:nvGrpSpPr>
        <p:grpSpPr>
          <a:xfrm>
            <a:off x="3778199" y="1788784"/>
            <a:ext cx="2229224" cy="2739127"/>
            <a:chOff x="3644224" y="2385044"/>
            <a:chExt cx="2118824" cy="3409751"/>
          </a:xfrm>
        </p:grpSpPr>
        <p:sp>
          <p:nvSpPr>
            <p:cNvPr id="20" name="Rectangle 76"/>
            <p:cNvSpPr/>
            <p:nvPr/>
          </p:nvSpPr>
          <p:spPr>
            <a:xfrm rot="16200000">
              <a:off x="3259669" y="3050017"/>
              <a:ext cx="3168351" cy="1838406"/>
            </a:xfrm>
            <a:prstGeom prst="homePlate">
              <a:avLst/>
            </a:prstGeom>
            <a:solidFill>
              <a:schemeClr val="bg1"/>
            </a:solidFill>
            <a:ln w="28575" cap="rnd" cmpd="sng" algn="ctr">
              <a:solidFill>
                <a:schemeClr val="accent5"/>
              </a:solidFill>
              <a:prstDash val="sysDot"/>
            </a:ln>
            <a:effectLst/>
          </p:spPr>
          <p:txBody>
            <a:bodyPr rtlCol="0" anchor="ctr"/>
            <a:lstStyle/>
            <a:p>
              <a:pPr algn="ctr"/>
              <a:endParaRPr lang="en-US" kern="0">
                <a:solidFill>
                  <a:prstClr val="white"/>
                </a:solidFill>
                <a:latin typeface="PT Sans"/>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224" y="5255298"/>
              <a:ext cx="560833" cy="539497"/>
            </a:xfrm>
            <a:prstGeom prst="rect">
              <a:avLst/>
            </a:prstGeom>
          </p:spPr>
        </p:pic>
      </p:grpSp>
      <p:grpSp>
        <p:nvGrpSpPr>
          <p:cNvPr id="22" name="组合 21"/>
          <p:cNvGrpSpPr/>
          <p:nvPr/>
        </p:nvGrpSpPr>
        <p:grpSpPr>
          <a:xfrm>
            <a:off x="6428680" y="1646008"/>
            <a:ext cx="2172479" cy="2881903"/>
            <a:chOff x="6085861" y="2385044"/>
            <a:chExt cx="2074876" cy="3438778"/>
          </a:xfrm>
        </p:grpSpPr>
        <p:sp>
          <p:nvSpPr>
            <p:cNvPr id="23" name="Rectangle 79"/>
            <p:cNvSpPr/>
            <p:nvPr/>
          </p:nvSpPr>
          <p:spPr>
            <a:xfrm rot="16200000">
              <a:off x="5657357" y="3050018"/>
              <a:ext cx="3168353" cy="1838406"/>
            </a:xfrm>
            <a:prstGeom prst="homePlate">
              <a:avLst/>
            </a:prstGeom>
            <a:solidFill>
              <a:schemeClr val="bg1"/>
            </a:solidFill>
            <a:ln w="28575" cap="rnd" cmpd="sng" algn="ctr">
              <a:solidFill>
                <a:schemeClr val="accent3"/>
              </a:solidFill>
              <a:prstDash val="sysDot"/>
            </a:ln>
            <a:effectLst/>
          </p:spPr>
          <p:txBody>
            <a:bodyPr rtlCol="0" anchor="ctr"/>
            <a:lstStyle/>
            <a:p>
              <a:pPr algn="ctr"/>
              <a:endParaRPr lang="en-US" kern="0">
                <a:solidFill>
                  <a:prstClr val="white"/>
                </a:solidFill>
                <a:latin typeface="PT San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861" y="5284325"/>
              <a:ext cx="560833" cy="539497"/>
            </a:xfrm>
            <a:prstGeom prst="rect">
              <a:avLst/>
            </a:prstGeom>
          </p:spPr>
        </p:pic>
      </p:grpSp>
      <p:sp>
        <p:nvSpPr>
          <p:cNvPr id="25" name="矩形 24"/>
          <p:cNvSpPr/>
          <p:nvPr/>
        </p:nvSpPr>
        <p:spPr>
          <a:xfrm>
            <a:off x="1276959" y="2788255"/>
            <a:ext cx="2006528" cy="1077218"/>
          </a:xfrm>
          <a:prstGeom prst="rect">
            <a:avLst/>
          </a:prstGeom>
        </p:spPr>
        <p:txBody>
          <a:bodyPr wrap="square">
            <a:spAutoFit/>
          </a:bodyPr>
          <a:lstStyle/>
          <a:p>
            <a:pPr algn="ctr"/>
            <a:r>
              <a:rPr lang="en-US" sz="1600" b="1">
                <a:solidFill>
                  <a:srgbClr val="0070C0"/>
                </a:solidFill>
                <a:latin typeface="Times New Roman" panose="02020603050405020304" pitchFamily="18" charset="0"/>
                <a:cs typeface="Times New Roman" panose="02020603050405020304" pitchFamily="18" charset="0"/>
              </a:rPr>
              <a:t>Sân chơi khu vận động còn hạn chế về không gian chơi và đồ chơi của trẻ.</a:t>
            </a:r>
            <a:endParaRPr lang="zh-CN" altLang="en-US" sz="1100" b="1" dirty="0">
              <a:solidFill>
                <a:srgbClr val="0070C0"/>
              </a:solidFill>
              <a:latin typeface="Times New Roman" panose="02020603050405020304" pitchFamily="18" charset="0"/>
              <a:cs typeface="Times New Roman" panose="02020603050405020304" pitchFamily="18" charset="0"/>
            </a:endParaRPr>
          </a:p>
        </p:txBody>
      </p:sp>
      <p:sp>
        <p:nvSpPr>
          <p:cNvPr id="26" name="矩形 25"/>
          <p:cNvSpPr/>
          <p:nvPr/>
        </p:nvSpPr>
        <p:spPr>
          <a:xfrm>
            <a:off x="4073226" y="2617193"/>
            <a:ext cx="1934196" cy="1477328"/>
          </a:xfrm>
          <a:prstGeom prst="rect">
            <a:avLst/>
          </a:prstGeom>
        </p:spPr>
        <p:txBody>
          <a:bodyPr wrap="square">
            <a:spAutoFit/>
          </a:bodyPr>
          <a:lstStyle/>
          <a:p>
            <a:pPr lvl="0" algn="ctr"/>
            <a:r>
              <a:rPr lang="en-US" sz="1500" b="1" spc="20">
                <a:solidFill>
                  <a:schemeClr val="accent2">
                    <a:lumMod val="75000"/>
                  </a:schemeClr>
                </a:solidFill>
                <a:latin typeface="Times New Roman" panose="02020603050405020304" pitchFamily="18" charset="0"/>
                <a:cs typeface="Times New Roman" panose="02020603050405020304" pitchFamily="18" charset="0"/>
              </a:rPr>
              <a:t>Phần lớn trẻ còn nhút nhát, chưa mạnh dạn trong các hoạt động. Khả năng tiếp thu của trẻ không đều</a:t>
            </a:r>
            <a:endParaRPr lang="zh-CN" altLang="en-US" sz="1500" b="1" spc="2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7" name="矩形 26"/>
          <p:cNvSpPr/>
          <p:nvPr/>
        </p:nvSpPr>
        <p:spPr>
          <a:xfrm>
            <a:off x="6632013" y="2556426"/>
            <a:ext cx="1978688" cy="1600438"/>
          </a:xfrm>
          <a:prstGeom prst="rect">
            <a:avLst/>
          </a:prstGeom>
        </p:spPr>
        <p:txBody>
          <a:bodyPr wrap="square">
            <a:spAutoFit/>
          </a:bodyPr>
          <a:lstStyle/>
          <a:p>
            <a:pPr algn="ctr"/>
            <a:r>
              <a:rPr lang="en-US" sz="1400" b="1">
                <a:solidFill>
                  <a:srgbClr val="002060"/>
                </a:solidFill>
                <a:latin typeface="Times New Roman" panose="02020603050405020304" pitchFamily="18" charset="0"/>
                <a:cs typeface="Times New Roman" panose="02020603050405020304" pitchFamily="18" charset="0"/>
              </a:rPr>
              <a:t>Một vài phụ huynh lo đi làm ít quan tâm đến các cháu, hoặc cháu ở với ông bà nên việc giáo dục kỹ năng bảo vệ bản thân cho trẻ chưa được quan tâm.</a:t>
            </a:r>
            <a:endParaRPr lang="zh-CN" altLang="en-US" sz="1050" b="1" dirty="0">
              <a:solidFill>
                <a:srgbClr val="002060"/>
              </a:solidFill>
              <a:latin typeface="Times New Roman" panose="02020603050405020304" pitchFamily="18" charset="0"/>
              <a:cs typeface="Times New Roman" panose="02020603050405020304" pitchFamily="18" charset="0"/>
            </a:endParaRPr>
          </a:p>
        </p:txBody>
      </p:sp>
      <p:grpSp>
        <p:nvGrpSpPr>
          <p:cNvPr id="28" name="组合 27"/>
          <p:cNvGrpSpPr/>
          <p:nvPr/>
        </p:nvGrpSpPr>
        <p:grpSpPr>
          <a:xfrm>
            <a:off x="1532619" y="1105523"/>
            <a:ext cx="1439164" cy="1065478"/>
            <a:chOff x="1797665" y="1700808"/>
            <a:chExt cx="1308575" cy="1301604"/>
          </a:xfrm>
        </p:grpSpPr>
        <p:grpSp>
          <p:nvGrpSpPr>
            <p:cNvPr id="29" name="组合 28"/>
            <p:cNvGrpSpPr/>
            <p:nvPr/>
          </p:nvGrpSpPr>
          <p:grpSpPr>
            <a:xfrm>
              <a:off x="1797665" y="1700808"/>
              <a:ext cx="1308575" cy="1301604"/>
              <a:chOff x="1797666" y="1796016"/>
              <a:chExt cx="1308575" cy="1301604"/>
            </a:xfrm>
          </p:grpSpPr>
          <p:sp>
            <p:nvSpPr>
              <p:cNvPr id="31" name="Oval 15"/>
              <p:cNvSpPr>
                <a:spLocks noChangeArrowheads="1"/>
              </p:cNvSpPr>
              <p:nvPr/>
            </p:nvSpPr>
            <p:spPr bwMode="auto">
              <a:xfrm>
                <a:off x="1797666" y="1796016"/>
                <a:ext cx="1308575" cy="1301604"/>
              </a:xfrm>
              <a:prstGeom prst="ellipse">
                <a:avLst/>
              </a:prstGeom>
              <a:solidFill>
                <a:schemeClr val="bg1"/>
              </a:solidFill>
              <a:ln w="12700" cap="flat" cmpd="sng" algn="ctr">
                <a:solidFill>
                  <a:schemeClr val="accent2"/>
                </a:solidFill>
                <a:prstDash val="solid"/>
                <a:headEnd type="none" w="med" len="med"/>
                <a:tailEnd type="arrow" w="med" len="med"/>
              </a:ln>
              <a:effectLst/>
            </p:spPr>
            <p:txBody>
              <a:bodyPr rot="0" spcFirstLastPara="0" vertOverflow="overflow" horzOverflow="overflow" vert="horz" wrap="square" lIns="91129" tIns="45565" rIns="91129" bIns="45565" numCol="1" spcCol="0" rtlCol="0" fromWordArt="0" anchor="ctr" anchorCtr="0" forceAA="0" compatLnSpc="1">
                <a:prstTxWarp prst="textNoShape">
                  <a:avLst/>
                </a:prstTxWarp>
                <a:noAutofit/>
              </a:bodyPr>
              <a:lstStyle/>
              <a:p>
                <a:pPr algn="ctr"/>
                <a:endParaRPr lang="ko-KR" altLang="ko-KR" sz="1425" dirty="0">
                  <a:solidFill>
                    <a:schemeClr val="bg1"/>
                  </a:solidFill>
                  <a:latin typeface="+mn-ea"/>
                  <a:ea typeface="+mn-ea"/>
                </a:endParaRPr>
              </a:p>
            </p:txBody>
          </p:sp>
          <p:sp>
            <p:nvSpPr>
              <p:cNvPr id="32" name="Oval 15"/>
              <p:cNvSpPr>
                <a:spLocks noChangeArrowheads="1"/>
              </p:cNvSpPr>
              <p:nvPr/>
            </p:nvSpPr>
            <p:spPr bwMode="auto">
              <a:xfrm>
                <a:off x="1874561" y="1872501"/>
                <a:ext cx="1154786" cy="1148634"/>
              </a:xfrm>
              <a:prstGeom prst="ellipse">
                <a:avLst/>
              </a:prstGeom>
              <a:solidFill>
                <a:schemeClr val="accent2"/>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91129" tIns="45565" rIns="91129" bIns="45565" numCol="1" spcCol="0" rtlCol="0" fromWordArt="0" anchor="ctr" anchorCtr="0" forceAA="0" compatLnSpc="1">
                <a:prstTxWarp prst="textNoShape">
                  <a:avLst/>
                </a:prstTxWarp>
                <a:noAutofit/>
              </a:bodyPr>
              <a:lstStyle/>
              <a:p>
                <a:pPr algn="ctr"/>
                <a:endParaRPr lang="ko-KR" altLang="ko-KR" sz="1425" dirty="0">
                  <a:solidFill>
                    <a:schemeClr val="bg1"/>
                  </a:solidFill>
                  <a:latin typeface="+mn-ea"/>
                  <a:ea typeface="+mn-ea"/>
                </a:endParaRPr>
              </a:p>
            </p:txBody>
          </p:sp>
        </p:grpSp>
        <p:sp>
          <p:nvSpPr>
            <p:cNvPr id="30" name="矩形 29"/>
            <p:cNvSpPr/>
            <p:nvPr/>
          </p:nvSpPr>
          <p:spPr>
            <a:xfrm>
              <a:off x="2063922" y="1936111"/>
              <a:ext cx="778418" cy="779700"/>
            </a:xfrm>
            <a:prstGeom prst="rect">
              <a:avLst/>
            </a:prstGeom>
          </p:spPr>
          <p:txBody>
            <a:bodyPr wrap="none">
              <a:spAutoFit/>
            </a:bodyPr>
            <a:lstStyle/>
            <a:p>
              <a:pPr algn="ctr"/>
              <a:r>
                <a:rPr lang="en-US" altLang="zh-CN" sz="1600">
                  <a:solidFill>
                    <a:schemeClr val="bg1"/>
                  </a:solidFill>
                  <a:latin typeface="Times New Roman" panose="02020603050405020304" pitchFamily="18" charset="0"/>
                  <a:ea typeface="+mn-ea"/>
                  <a:cs typeface="Times New Roman" panose="02020603050405020304" pitchFamily="18" charset="0"/>
                </a:rPr>
                <a:t>Diện</a:t>
              </a:r>
            </a:p>
            <a:p>
              <a:pPr algn="ctr"/>
              <a:r>
                <a:rPr lang="en-US" altLang="zh-CN" sz="1600">
                  <a:solidFill>
                    <a:schemeClr val="bg1"/>
                  </a:solidFill>
                  <a:latin typeface="Times New Roman" panose="02020603050405020304" pitchFamily="18" charset="0"/>
                  <a:ea typeface="+mn-ea"/>
                  <a:cs typeface="Times New Roman" panose="02020603050405020304" pitchFamily="18" charset="0"/>
                </a:rPr>
                <a:t>tích</a:t>
              </a:r>
              <a:endParaRPr lang="zh-CN" altLang="en-US" sz="1600" dirty="0">
                <a:solidFill>
                  <a:schemeClr val="bg1"/>
                </a:solidFill>
                <a:latin typeface="Times New Roman" panose="02020603050405020304" pitchFamily="18" charset="0"/>
                <a:ea typeface="+mn-ea"/>
                <a:cs typeface="Times New Roman" panose="02020603050405020304" pitchFamily="18" charset="0"/>
              </a:endParaRPr>
            </a:p>
          </p:txBody>
        </p:sp>
      </p:grpSp>
      <p:grpSp>
        <p:nvGrpSpPr>
          <p:cNvPr id="33" name="组合 32"/>
          <p:cNvGrpSpPr/>
          <p:nvPr/>
        </p:nvGrpSpPr>
        <p:grpSpPr>
          <a:xfrm>
            <a:off x="4299108" y="1175910"/>
            <a:ext cx="1376757" cy="1045607"/>
            <a:chOff x="4195355" y="1700808"/>
            <a:chExt cx="1308575" cy="1301604"/>
          </a:xfrm>
        </p:grpSpPr>
        <p:grpSp>
          <p:nvGrpSpPr>
            <p:cNvPr id="34" name="组合 33"/>
            <p:cNvGrpSpPr/>
            <p:nvPr/>
          </p:nvGrpSpPr>
          <p:grpSpPr>
            <a:xfrm>
              <a:off x="4195355" y="1700808"/>
              <a:ext cx="1308575" cy="1301604"/>
              <a:chOff x="1797666" y="1796016"/>
              <a:chExt cx="1308575" cy="1301604"/>
            </a:xfrm>
          </p:grpSpPr>
          <p:sp>
            <p:nvSpPr>
              <p:cNvPr id="36" name="Oval 15"/>
              <p:cNvSpPr>
                <a:spLocks noChangeArrowheads="1"/>
              </p:cNvSpPr>
              <p:nvPr/>
            </p:nvSpPr>
            <p:spPr bwMode="auto">
              <a:xfrm>
                <a:off x="1797666" y="1796016"/>
                <a:ext cx="1308575" cy="1301604"/>
              </a:xfrm>
              <a:prstGeom prst="ellipse">
                <a:avLst/>
              </a:prstGeom>
              <a:solidFill>
                <a:schemeClr val="bg1"/>
              </a:solidFill>
              <a:ln w="12700" cap="flat" cmpd="sng" algn="ctr">
                <a:solidFill>
                  <a:schemeClr val="accent5"/>
                </a:solidFill>
                <a:prstDash val="solid"/>
                <a:headEnd type="none" w="med" len="med"/>
                <a:tailEnd type="arrow" w="med" len="med"/>
              </a:ln>
              <a:effectLst/>
            </p:spPr>
            <p:txBody>
              <a:bodyPr rot="0" spcFirstLastPara="0" vertOverflow="overflow" horzOverflow="overflow" vert="horz" wrap="square" lIns="91129" tIns="45565" rIns="91129" bIns="45565" numCol="1" spcCol="0" rtlCol="0" fromWordArt="0" anchor="ctr" anchorCtr="0" forceAA="0" compatLnSpc="1">
                <a:prstTxWarp prst="textNoShape">
                  <a:avLst/>
                </a:prstTxWarp>
                <a:noAutofit/>
              </a:bodyPr>
              <a:lstStyle/>
              <a:p>
                <a:pPr algn="ctr"/>
                <a:endParaRPr lang="ko-KR" altLang="ko-KR" sz="1425" dirty="0">
                  <a:solidFill>
                    <a:schemeClr val="bg1"/>
                  </a:solidFill>
                  <a:latin typeface="+mn-ea"/>
                  <a:ea typeface="+mn-ea"/>
                </a:endParaRPr>
              </a:p>
            </p:txBody>
          </p:sp>
          <p:sp>
            <p:nvSpPr>
              <p:cNvPr id="37" name="Oval 15"/>
              <p:cNvSpPr>
                <a:spLocks noChangeArrowheads="1"/>
              </p:cNvSpPr>
              <p:nvPr/>
            </p:nvSpPr>
            <p:spPr bwMode="auto">
              <a:xfrm>
                <a:off x="1874561" y="1872501"/>
                <a:ext cx="1154786" cy="1148634"/>
              </a:xfrm>
              <a:prstGeom prst="ellipse">
                <a:avLst/>
              </a:prstGeom>
              <a:solidFill>
                <a:schemeClr val="accent5"/>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91129" tIns="45565" rIns="91129" bIns="45565" numCol="1" spcCol="0" rtlCol="0" fromWordArt="0" anchor="ctr" anchorCtr="0" forceAA="0" compatLnSpc="1">
                <a:prstTxWarp prst="textNoShape">
                  <a:avLst/>
                </a:prstTxWarp>
                <a:noAutofit/>
              </a:bodyPr>
              <a:lstStyle/>
              <a:p>
                <a:pPr algn="ctr"/>
                <a:endParaRPr lang="ko-KR" altLang="ko-KR" sz="1425" dirty="0">
                  <a:solidFill>
                    <a:schemeClr val="bg1"/>
                  </a:solidFill>
                  <a:latin typeface="+mn-ea"/>
                  <a:ea typeface="+mn-ea"/>
                </a:endParaRPr>
              </a:p>
            </p:txBody>
          </p:sp>
        </p:grpSp>
        <p:sp>
          <p:nvSpPr>
            <p:cNvPr id="35" name="矩形 34"/>
            <p:cNvSpPr/>
            <p:nvPr/>
          </p:nvSpPr>
          <p:spPr>
            <a:xfrm>
              <a:off x="4458912" y="1936111"/>
              <a:ext cx="769868" cy="779700"/>
            </a:xfrm>
            <a:prstGeom prst="rect">
              <a:avLst/>
            </a:prstGeom>
          </p:spPr>
          <p:txBody>
            <a:bodyPr wrap="none">
              <a:spAutoFit/>
            </a:bodyPr>
            <a:lstStyle/>
            <a:p>
              <a:pPr algn="ctr"/>
              <a:r>
                <a:rPr lang="en-US" altLang="zh-CN" sz="1600">
                  <a:solidFill>
                    <a:schemeClr val="bg1"/>
                  </a:solidFill>
                  <a:latin typeface="Times New Roman" panose="02020603050405020304" pitchFamily="18" charset="0"/>
                  <a:ea typeface="+mn-ea"/>
                  <a:cs typeface="Times New Roman" panose="02020603050405020304" pitchFamily="18" charset="0"/>
                </a:rPr>
                <a:t>Học </a:t>
              </a:r>
            </a:p>
            <a:p>
              <a:pPr algn="ctr"/>
              <a:r>
                <a:rPr lang="en-US" altLang="zh-CN" sz="1600">
                  <a:solidFill>
                    <a:schemeClr val="bg1"/>
                  </a:solidFill>
                  <a:latin typeface="Times New Roman" panose="02020603050405020304" pitchFamily="18" charset="0"/>
                  <a:ea typeface="+mn-ea"/>
                  <a:cs typeface="Times New Roman" panose="02020603050405020304" pitchFamily="18" charset="0"/>
                </a:rPr>
                <a:t>sinh</a:t>
              </a:r>
              <a:endParaRPr lang="zh-CN" altLang="en-US" sz="1600" dirty="0">
                <a:solidFill>
                  <a:schemeClr val="bg1"/>
                </a:solidFill>
                <a:latin typeface="Times New Roman" panose="02020603050405020304" pitchFamily="18" charset="0"/>
                <a:ea typeface="+mn-ea"/>
                <a:cs typeface="Times New Roman" panose="02020603050405020304" pitchFamily="18" charset="0"/>
              </a:endParaRPr>
            </a:p>
          </p:txBody>
        </p:sp>
      </p:grpSp>
      <p:grpSp>
        <p:nvGrpSpPr>
          <p:cNvPr id="38" name="组合 37"/>
          <p:cNvGrpSpPr/>
          <p:nvPr/>
        </p:nvGrpSpPr>
        <p:grpSpPr>
          <a:xfrm>
            <a:off x="6938685" y="1088323"/>
            <a:ext cx="1395655" cy="1139996"/>
            <a:chOff x="6593044" y="1700808"/>
            <a:chExt cx="1308575" cy="1301604"/>
          </a:xfrm>
        </p:grpSpPr>
        <p:grpSp>
          <p:nvGrpSpPr>
            <p:cNvPr id="39" name="组合 38"/>
            <p:cNvGrpSpPr/>
            <p:nvPr/>
          </p:nvGrpSpPr>
          <p:grpSpPr>
            <a:xfrm>
              <a:off x="6593044" y="1700808"/>
              <a:ext cx="1308575" cy="1301604"/>
              <a:chOff x="1797666" y="1796016"/>
              <a:chExt cx="1308575" cy="1301604"/>
            </a:xfrm>
          </p:grpSpPr>
          <p:sp>
            <p:nvSpPr>
              <p:cNvPr id="41" name="Oval 15"/>
              <p:cNvSpPr>
                <a:spLocks noChangeArrowheads="1"/>
              </p:cNvSpPr>
              <p:nvPr/>
            </p:nvSpPr>
            <p:spPr bwMode="auto">
              <a:xfrm>
                <a:off x="1797666" y="1796016"/>
                <a:ext cx="1308575" cy="1301604"/>
              </a:xfrm>
              <a:prstGeom prst="ellipse">
                <a:avLst/>
              </a:prstGeom>
              <a:solidFill>
                <a:schemeClr val="bg1"/>
              </a:solidFill>
              <a:ln w="12700" cap="flat" cmpd="sng" algn="ctr">
                <a:solidFill>
                  <a:schemeClr val="accent3"/>
                </a:solidFill>
                <a:prstDash val="solid"/>
                <a:headEnd type="none" w="med" len="med"/>
                <a:tailEnd type="arrow" w="med" len="med"/>
              </a:ln>
              <a:effectLst/>
            </p:spPr>
            <p:txBody>
              <a:bodyPr rot="0" spcFirstLastPara="0" vertOverflow="overflow" horzOverflow="overflow" vert="horz" wrap="square" lIns="91129" tIns="45565" rIns="91129" bIns="45565" numCol="1" spcCol="0" rtlCol="0" fromWordArt="0" anchor="ctr" anchorCtr="0" forceAA="0" compatLnSpc="1">
                <a:prstTxWarp prst="textNoShape">
                  <a:avLst/>
                </a:prstTxWarp>
                <a:noAutofit/>
              </a:bodyPr>
              <a:lstStyle/>
              <a:p>
                <a:pPr algn="ctr"/>
                <a:endParaRPr lang="ko-KR" altLang="ko-KR" sz="1425" dirty="0">
                  <a:solidFill>
                    <a:schemeClr val="bg1"/>
                  </a:solidFill>
                  <a:latin typeface="+mn-ea"/>
                  <a:ea typeface="+mn-ea"/>
                </a:endParaRPr>
              </a:p>
            </p:txBody>
          </p:sp>
          <p:sp>
            <p:nvSpPr>
              <p:cNvPr id="42" name="Oval 15"/>
              <p:cNvSpPr>
                <a:spLocks noChangeArrowheads="1"/>
              </p:cNvSpPr>
              <p:nvPr/>
            </p:nvSpPr>
            <p:spPr bwMode="auto">
              <a:xfrm>
                <a:off x="1874561" y="1872501"/>
                <a:ext cx="1154786" cy="1148634"/>
              </a:xfrm>
              <a:prstGeom prst="ellipse">
                <a:avLst/>
              </a:prstGeom>
              <a:solidFill>
                <a:schemeClr val="accent3"/>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91129" tIns="45565" rIns="91129" bIns="45565" numCol="1" spcCol="0" rtlCol="0" fromWordArt="0" anchor="ctr" anchorCtr="0" forceAA="0" compatLnSpc="1">
                <a:prstTxWarp prst="textNoShape">
                  <a:avLst/>
                </a:prstTxWarp>
                <a:noAutofit/>
              </a:bodyPr>
              <a:lstStyle/>
              <a:p>
                <a:pPr algn="ctr"/>
                <a:endParaRPr lang="ko-KR" altLang="ko-KR" sz="1425" dirty="0">
                  <a:solidFill>
                    <a:schemeClr val="bg1"/>
                  </a:solidFill>
                  <a:latin typeface="+mn-ea"/>
                  <a:ea typeface="+mn-ea"/>
                </a:endParaRPr>
              </a:p>
            </p:txBody>
          </p:sp>
        </p:grpSp>
        <p:sp>
          <p:nvSpPr>
            <p:cNvPr id="40" name="矩形 39"/>
            <p:cNvSpPr/>
            <p:nvPr/>
          </p:nvSpPr>
          <p:spPr>
            <a:xfrm>
              <a:off x="6768037" y="1936111"/>
              <a:ext cx="930170" cy="779700"/>
            </a:xfrm>
            <a:prstGeom prst="rect">
              <a:avLst/>
            </a:prstGeom>
          </p:spPr>
          <p:txBody>
            <a:bodyPr wrap="none">
              <a:spAutoFit/>
            </a:bodyPr>
            <a:lstStyle/>
            <a:p>
              <a:pPr algn="ctr"/>
              <a:r>
                <a:rPr lang="en-US" altLang="zh-CN" sz="1600">
                  <a:solidFill>
                    <a:schemeClr val="bg1"/>
                  </a:solidFill>
                  <a:latin typeface="Times New Roman" panose="02020603050405020304" pitchFamily="18" charset="0"/>
                  <a:ea typeface="+mn-ea"/>
                  <a:cs typeface="Times New Roman" panose="02020603050405020304" pitchFamily="18" charset="0"/>
                </a:rPr>
                <a:t>Phụ</a:t>
              </a:r>
            </a:p>
            <a:p>
              <a:pPr algn="ctr"/>
              <a:r>
                <a:rPr lang="en-US" altLang="zh-CN" sz="1600">
                  <a:solidFill>
                    <a:schemeClr val="bg1"/>
                  </a:solidFill>
                  <a:latin typeface="Times New Roman" panose="02020603050405020304" pitchFamily="18" charset="0"/>
                  <a:ea typeface="+mn-ea"/>
                  <a:cs typeface="Times New Roman" panose="02020603050405020304" pitchFamily="18" charset="0"/>
                </a:rPr>
                <a:t>huynh</a:t>
              </a:r>
              <a:endParaRPr lang="zh-CN" altLang="en-US" sz="1600" dirty="0">
                <a:solidFill>
                  <a:schemeClr val="bg1"/>
                </a:solidFill>
                <a:latin typeface="Times New Roman" panose="02020603050405020304" pitchFamily="18" charset="0"/>
                <a:ea typeface="+mn-ea"/>
                <a:cs typeface="Times New Roman" panose="02020603050405020304" pitchFamily="18" charset="0"/>
              </a:endParaRPr>
            </a:p>
          </p:txBody>
        </p:sp>
      </p:grpSp>
      <p:sp>
        <p:nvSpPr>
          <p:cNvPr id="43" name="TextBox 42"/>
          <p:cNvSpPr txBox="1"/>
          <p:nvPr/>
        </p:nvSpPr>
        <p:spPr>
          <a:xfrm>
            <a:off x="3567450" y="185003"/>
            <a:ext cx="1574594" cy="461665"/>
          </a:xfrm>
          <a:prstGeom prst="rect">
            <a:avLst/>
          </a:prstGeom>
          <a:noFill/>
        </p:spPr>
        <p:txBody>
          <a:bodyPr wrap="square" rtlCol="0">
            <a:spAutoFit/>
          </a:bodyPr>
          <a:lstStyle/>
          <a:p>
            <a:r>
              <a:rPr lang="en-US" altLang="zh-CN" sz="2400" b="1">
                <a:solidFill>
                  <a:schemeClr val="accent2"/>
                </a:solidFill>
                <a:latin typeface="Times New Roman" panose="02020603050405020304" pitchFamily="18" charset="0"/>
                <a:ea typeface="华康方圆体W7" pitchFamily="81" charset="-122"/>
                <a:cs typeface="Times New Roman" panose="02020603050405020304" pitchFamily="18" charset="0"/>
              </a:rPr>
              <a:t>Khó khăn</a:t>
            </a:r>
            <a:endParaRPr lang="zh-CN" altLang="en-US" sz="2400" b="1" dirty="0">
              <a:solidFill>
                <a:schemeClr val="accent2"/>
              </a:solidFill>
              <a:latin typeface="Times New Roman" panose="02020603050405020304" pitchFamily="18" charset="0"/>
              <a:ea typeface="华康方圆体W7" pitchFamily="81" charset="-122"/>
              <a:cs typeface="Times New Roman" panose="02020603050405020304" pitchFamily="18" charset="0"/>
            </a:endParaRPr>
          </a:p>
        </p:txBody>
      </p:sp>
    </p:spTree>
    <p:extLst>
      <p:ext uri="{BB962C8B-B14F-4D97-AF65-F5344CB8AC3E}">
        <p14:creationId xmlns:p14="http://schemas.microsoft.com/office/powerpoint/2010/main" val="289269483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cTn>
                              </p:par>
                            </p:childTnLst>
                          </p:cTn>
                        </p:par>
                        <p:par>
                          <p:cTn id="10" fill="hold">
                            <p:stCondLst>
                              <p:cond delay="1600"/>
                            </p:stCondLst>
                            <p:childTnLst>
                              <p:par>
                                <p:cTn id="11" presetID="23" presetClass="entr" presetSubtype="3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250" fill="hold"/>
                                        <p:tgtEl>
                                          <p:spTgt spid="28"/>
                                        </p:tgtEl>
                                        <p:attrNameLst>
                                          <p:attrName>ppt_w</p:attrName>
                                        </p:attrNameLst>
                                      </p:cBhvr>
                                      <p:tavLst>
                                        <p:tav tm="0">
                                          <p:val>
                                            <p:strVal val="(6*min(max(#ppt_w*#ppt_h,.3),1)-7.4)/-.7*#ppt_w"/>
                                          </p:val>
                                        </p:tav>
                                        <p:tav tm="100000">
                                          <p:val>
                                            <p:strVal val="#ppt_w"/>
                                          </p:val>
                                        </p:tav>
                                      </p:tavLst>
                                    </p:anim>
                                    <p:anim calcmode="lin" valueType="num">
                                      <p:cBhvr>
                                        <p:cTn id="14" dur="1250" fill="hold"/>
                                        <p:tgtEl>
                                          <p:spTgt spid="28"/>
                                        </p:tgtEl>
                                        <p:attrNameLst>
                                          <p:attrName>ppt_h</p:attrName>
                                        </p:attrNameLst>
                                      </p:cBhvr>
                                      <p:tavLst>
                                        <p:tav tm="0">
                                          <p:val>
                                            <p:strVal val="(6*min(max(#ppt_w*#ppt_h,.3),1)-7.4)/-.7*#ppt_h"/>
                                          </p:val>
                                        </p:tav>
                                        <p:tav tm="100000">
                                          <p:val>
                                            <p:strVal val="#ppt_h"/>
                                          </p:val>
                                        </p:tav>
                                      </p:tavLst>
                                    </p:anim>
                                    <p:anim calcmode="lin" valueType="num">
                                      <p:cBhvr>
                                        <p:cTn id="15" dur="1250" fill="hold"/>
                                        <p:tgtEl>
                                          <p:spTgt spid="28"/>
                                        </p:tgtEl>
                                        <p:attrNameLst>
                                          <p:attrName>ppt_x</p:attrName>
                                        </p:attrNameLst>
                                      </p:cBhvr>
                                      <p:tavLst>
                                        <p:tav tm="0">
                                          <p:val>
                                            <p:fltVal val="0.5"/>
                                          </p:val>
                                        </p:tav>
                                        <p:tav tm="100000">
                                          <p:val>
                                            <p:strVal val="#ppt_x"/>
                                          </p:val>
                                        </p:tav>
                                      </p:tavLst>
                                    </p:anim>
                                    <p:anim calcmode="lin" valueType="num">
                                      <p:cBhvr>
                                        <p:cTn id="16" dur="1250" fill="hold"/>
                                        <p:tgtEl>
                                          <p:spTgt spid="28"/>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25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250" fill="hold"/>
                                        <p:tgtEl>
                                          <p:spTgt spid="33"/>
                                        </p:tgtEl>
                                        <p:attrNameLst>
                                          <p:attrName>ppt_w</p:attrName>
                                        </p:attrNameLst>
                                      </p:cBhvr>
                                      <p:tavLst>
                                        <p:tav tm="0">
                                          <p:val>
                                            <p:strVal val="(6*min(max(#ppt_w*#ppt_h,.3),1)-7.4)/-.7*#ppt_w"/>
                                          </p:val>
                                        </p:tav>
                                        <p:tav tm="100000">
                                          <p:val>
                                            <p:strVal val="#ppt_w"/>
                                          </p:val>
                                        </p:tav>
                                      </p:tavLst>
                                    </p:anim>
                                    <p:anim calcmode="lin" valueType="num">
                                      <p:cBhvr>
                                        <p:cTn id="20" dur="1250" fill="hold"/>
                                        <p:tgtEl>
                                          <p:spTgt spid="33"/>
                                        </p:tgtEl>
                                        <p:attrNameLst>
                                          <p:attrName>ppt_h</p:attrName>
                                        </p:attrNameLst>
                                      </p:cBhvr>
                                      <p:tavLst>
                                        <p:tav tm="0">
                                          <p:val>
                                            <p:strVal val="(6*min(max(#ppt_w*#ppt_h,.3),1)-7.4)/-.7*#ppt_h"/>
                                          </p:val>
                                        </p:tav>
                                        <p:tav tm="100000">
                                          <p:val>
                                            <p:strVal val="#ppt_h"/>
                                          </p:val>
                                        </p:tav>
                                      </p:tavLst>
                                    </p:anim>
                                    <p:anim calcmode="lin" valueType="num">
                                      <p:cBhvr>
                                        <p:cTn id="21" dur="1250" fill="hold"/>
                                        <p:tgtEl>
                                          <p:spTgt spid="33"/>
                                        </p:tgtEl>
                                        <p:attrNameLst>
                                          <p:attrName>ppt_x</p:attrName>
                                        </p:attrNameLst>
                                      </p:cBhvr>
                                      <p:tavLst>
                                        <p:tav tm="0">
                                          <p:val>
                                            <p:fltVal val="0.5"/>
                                          </p:val>
                                        </p:tav>
                                        <p:tav tm="100000">
                                          <p:val>
                                            <p:strVal val="#ppt_x"/>
                                          </p:val>
                                        </p:tav>
                                      </p:tavLst>
                                    </p:anim>
                                    <p:anim calcmode="lin" valueType="num">
                                      <p:cBhvr>
                                        <p:cTn id="22" dur="1250" fill="hold"/>
                                        <p:tgtEl>
                                          <p:spTgt spid="3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nodeType="withEffect">
                                  <p:stCondLst>
                                    <p:cond delay="500"/>
                                  </p:stCondLst>
                                  <p:childTnLst>
                                    <p:set>
                                      <p:cBhvr>
                                        <p:cTn id="24" dur="1" fill="hold">
                                          <p:stCondLst>
                                            <p:cond delay="0"/>
                                          </p:stCondLst>
                                        </p:cTn>
                                        <p:tgtEl>
                                          <p:spTgt spid="38"/>
                                        </p:tgtEl>
                                        <p:attrNameLst>
                                          <p:attrName>style.visibility</p:attrName>
                                        </p:attrNameLst>
                                      </p:cBhvr>
                                      <p:to>
                                        <p:strVal val="visible"/>
                                      </p:to>
                                    </p:set>
                                    <p:anim calcmode="lin" valueType="num">
                                      <p:cBhvr>
                                        <p:cTn id="25" dur="1000" fill="hold"/>
                                        <p:tgtEl>
                                          <p:spTgt spid="38"/>
                                        </p:tgtEl>
                                        <p:attrNameLst>
                                          <p:attrName>ppt_w</p:attrName>
                                        </p:attrNameLst>
                                      </p:cBhvr>
                                      <p:tavLst>
                                        <p:tav tm="0">
                                          <p:val>
                                            <p:strVal val="(6*min(max(#ppt_w*#ppt_h,.3),1)-7.4)/-.7*#ppt_w"/>
                                          </p:val>
                                        </p:tav>
                                        <p:tav tm="100000">
                                          <p:val>
                                            <p:strVal val="#ppt_w"/>
                                          </p:val>
                                        </p:tav>
                                      </p:tavLst>
                                    </p:anim>
                                    <p:anim calcmode="lin" valueType="num">
                                      <p:cBhvr>
                                        <p:cTn id="26" dur="1000" fill="hold"/>
                                        <p:tgtEl>
                                          <p:spTgt spid="38"/>
                                        </p:tgtEl>
                                        <p:attrNameLst>
                                          <p:attrName>ppt_h</p:attrName>
                                        </p:attrNameLst>
                                      </p:cBhvr>
                                      <p:tavLst>
                                        <p:tav tm="0">
                                          <p:val>
                                            <p:strVal val="(6*min(max(#ppt_w*#ppt_h,.3),1)-7.4)/-.7*#ppt_h"/>
                                          </p:val>
                                        </p:tav>
                                        <p:tav tm="100000">
                                          <p:val>
                                            <p:strVal val="#ppt_h"/>
                                          </p:val>
                                        </p:tav>
                                      </p:tavLst>
                                    </p:anim>
                                    <p:anim calcmode="lin" valueType="num">
                                      <p:cBhvr>
                                        <p:cTn id="27" dur="1000" fill="hold"/>
                                        <p:tgtEl>
                                          <p:spTgt spid="38"/>
                                        </p:tgtEl>
                                        <p:attrNameLst>
                                          <p:attrName>ppt_x</p:attrName>
                                        </p:attrNameLst>
                                      </p:cBhvr>
                                      <p:tavLst>
                                        <p:tav tm="0">
                                          <p:val>
                                            <p:fltVal val="0.5"/>
                                          </p:val>
                                        </p:tav>
                                        <p:tav tm="100000">
                                          <p:val>
                                            <p:strVal val="#ppt_x"/>
                                          </p:val>
                                        </p:tav>
                                      </p:tavLst>
                                    </p:anim>
                                    <p:anim calcmode="lin" valueType="num">
                                      <p:cBhvr>
                                        <p:cTn id="28" dur="1000" fill="hold"/>
                                        <p:tgtEl>
                                          <p:spTgt spid="38"/>
                                        </p:tgtEl>
                                        <p:attrNameLst>
                                          <p:attrName>ppt_y</p:attrName>
                                        </p:attrNameLst>
                                      </p:cBhvr>
                                      <p:tavLst>
                                        <p:tav tm="0">
                                          <p:val>
                                            <p:strVal val="1+(6*min(max(#ppt_w*#ppt_h,.3),1)-7.4)/-.7*#ppt_h/2"/>
                                          </p:val>
                                        </p:tav>
                                        <p:tav tm="100000">
                                          <p:val>
                                            <p:strVal val="#ppt_y"/>
                                          </p:val>
                                        </p:tav>
                                      </p:tavLst>
                                    </p:anim>
                                  </p:childTnLst>
                                </p:cTn>
                              </p:par>
                            </p:childTnLst>
                          </p:cTn>
                        </p:par>
                        <p:par>
                          <p:cTn id="29" fill="hold">
                            <p:stCondLst>
                              <p:cond delay="3100"/>
                            </p:stCondLst>
                            <p:childTnLst>
                              <p:par>
                                <p:cTn id="30" presetID="47"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500"/>
                                        <p:tgtEl>
                                          <p:spTgt spid="16"/>
                                        </p:tgtEl>
                                      </p:cBhvr>
                                    </p:animEffect>
                                    <p:anim calcmode="lin" valueType="num">
                                      <p:cBhvr>
                                        <p:cTn id="33" dur="1500" fill="hold"/>
                                        <p:tgtEl>
                                          <p:spTgt spid="16"/>
                                        </p:tgtEl>
                                        <p:attrNameLst>
                                          <p:attrName>ppt_x</p:attrName>
                                        </p:attrNameLst>
                                      </p:cBhvr>
                                      <p:tavLst>
                                        <p:tav tm="0">
                                          <p:val>
                                            <p:strVal val="#ppt_x"/>
                                          </p:val>
                                        </p:tav>
                                        <p:tav tm="100000">
                                          <p:val>
                                            <p:strVal val="#ppt_x"/>
                                          </p:val>
                                        </p:tav>
                                      </p:tavLst>
                                    </p:anim>
                                    <p:anim calcmode="lin" valueType="num">
                                      <p:cBhvr>
                                        <p:cTn id="34" dur="15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500"/>
                                        <p:tgtEl>
                                          <p:spTgt spid="19"/>
                                        </p:tgtEl>
                                      </p:cBhvr>
                                    </p:animEffect>
                                    <p:anim calcmode="lin" valueType="num">
                                      <p:cBhvr>
                                        <p:cTn id="38" dur="1500" fill="hold"/>
                                        <p:tgtEl>
                                          <p:spTgt spid="19"/>
                                        </p:tgtEl>
                                        <p:attrNameLst>
                                          <p:attrName>ppt_x</p:attrName>
                                        </p:attrNameLst>
                                      </p:cBhvr>
                                      <p:tavLst>
                                        <p:tav tm="0">
                                          <p:val>
                                            <p:strVal val="#ppt_x"/>
                                          </p:val>
                                        </p:tav>
                                        <p:tav tm="100000">
                                          <p:val>
                                            <p:strVal val="#ppt_x"/>
                                          </p:val>
                                        </p:tav>
                                      </p:tavLst>
                                    </p:anim>
                                    <p:anim calcmode="lin" valueType="num">
                                      <p:cBhvr>
                                        <p:cTn id="39" dur="1500" fill="hold"/>
                                        <p:tgtEl>
                                          <p:spTgt spid="1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500"/>
                                        <p:tgtEl>
                                          <p:spTgt spid="22"/>
                                        </p:tgtEl>
                                      </p:cBhvr>
                                    </p:animEffect>
                                    <p:anim calcmode="lin" valueType="num">
                                      <p:cBhvr>
                                        <p:cTn id="43" dur="1500" fill="hold"/>
                                        <p:tgtEl>
                                          <p:spTgt spid="22"/>
                                        </p:tgtEl>
                                        <p:attrNameLst>
                                          <p:attrName>ppt_x</p:attrName>
                                        </p:attrNameLst>
                                      </p:cBhvr>
                                      <p:tavLst>
                                        <p:tav tm="0">
                                          <p:val>
                                            <p:strVal val="#ppt_x"/>
                                          </p:val>
                                        </p:tav>
                                        <p:tav tm="100000">
                                          <p:val>
                                            <p:strVal val="#ppt_x"/>
                                          </p:val>
                                        </p:tav>
                                      </p:tavLst>
                                    </p:anim>
                                    <p:anim calcmode="lin" valueType="num">
                                      <p:cBhvr>
                                        <p:cTn id="44" dur="1500" fill="hold"/>
                                        <p:tgtEl>
                                          <p:spTgt spid="22"/>
                                        </p:tgtEl>
                                        <p:attrNameLst>
                                          <p:attrName>ppt_y</p:attrName>
                                        </p:attrNameLst>
                                      </p:cBhvr>
                                      <p:tavLst>
                                        <p:tav tm="0">
                                          <p:val>
                                            <p:strVal val="#ppt_y-.1"/>
                                          </p:val>
                                        </p:tav>
                                        <p:tav tm="100000">
                                          <p:val>
                                            <p:strVal val="#ppt_y"/>
                                          </p:val>
                                        </p:tav>
                                      </p:tavLst>
                                    </p:anim>
                                  </p:childTnLst>
                                </p:cTn>
                              </p:par>
                            </p:childTnLst>
                          </p:cTn>
                        </p:par>
                        <p:par>
                          <p:cTn id="45" fill="hold">
                            <p:stCondLst>
                              <p:cond delay="4600"/>
                            </p:stCondLst>
                            <p:childTnLst>
                              <p:par>
                                <p:cTn id="46" presetID="14" presetClass="entr" presetSubtype="1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1250"/>
                                        <p:tgtEl>
                                          <p:spTgt spid="2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randombar(horizontal)">
                                      <p:cBhvr>
                                        <p:cTn id="51" dur="1500"/>
                                        <p:tgtEl>
                                          <p:spTgt spid="2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258094" y="1925000"/>
            <a:ext cx="1646382" cy="1497821"/>
            <a:chOff x="4932419" y="2620258"/>
            <a:chExt cx="2195176" cy="1997094"/>
          </a:xfrm>
        </p:grpSpPr>
        <p:sp>
          <p:nvSpPr>
            <p:cNvPr id="32" name="Block Arc 27"/>
            <p:cNvSpPr/>
            <p:nvPr/>
          </p:nvSpPr>
          <p:spPr>
            <a:xfrm>
              <a:off x="5130501" y="2620258"/>
              <a:ext cx="1997094" cy="1997094"/>
            </a:xfrm>
            <a:prstGeom prst="blockArc">
              <a:avLst>
                <a:gd name="adj1" fmla="val 14421142"/>
                <a:gd name="adj2" fmla="val 10800000"/>
                <a:gd name="adj3" fmla="val 18030"/>
              </a:avLst>
            </a:prstGeom>
            <a:solidFill>
              <a:schemeClr val="bg2"/>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33" name="Up Arrow 28"/>
            <p:cNvSpPr/>
            <p:nvPr/>
          </p:nvSpPr>
          <p:spPr>
            <a:xfrm>
              <a:off x="4932419" y="3081124"/>
              <a:ext cx="726216" cy="544662"/>
            </a:xfrm>
            <a:prstGeom prst="upArrow">
              <a:avLst>
                <a:gd name="adj1" fmla="val 49616"/>
                <a:gd name="adj2" fmla="val 80855"/>
              </a:avLst>
            </a:prstGeom>
            <a:solidFill>
              <a:schemeClr val="bg2"/>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34" name="组合 33"/>
          <p:cNvGrpSpPr/>
          <p:nvPr/>
        </p:nvGrpSpPr>
        <p:grpSpPr>
          <a:xfrm>
            <a:off x="4334351" y="1431399"/>
            <a:ext cx="962774" cy="939440"/>
            <a:chOff x="3700762" y="1962123"/>
            <a:chExt cx="1283698" cy="1252586"/>
          </a:xfrm>
        </p:grpSpPr>
        <p:sp>
          <p:nvSpPr>
            <p:cNvPr id="35" name="Freeform 11"/>
            <p:cNvSpPr>
              <a:spLocks noEditPoints="1"/>
            </p:cNvSpPr>
            <p:nvPr/>
          </p:nvSpPr>
          <p:spPr bwMode="auto">
            <a:xfrm>
              <a:off x="3700762" y="1962123"/>
              <a:ext cx="1283698" cy="1252586"/>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5"/>
            </a:solidFill>
            <a:ln w="0">
              <a:solidFill>
                <a:schemeClr val="accent5"/>
              </a:solidFill>
              <a:prstDash val="solid"/>
              <a:round/>
              <a:headEnd/>
              <a:tailEnd/>
            </a:ln>
            <a:effectLst/>
          </p:spPr>
          <p:txBody>
            <a:bodyPr vert="horz" wrap="square" lIns="68580" tIns="34290" rIns="68580" bIns="34290" numCol="1" anchor="t" anchorCtr="0" compatLnSpc="1">
              <a:prstTxWarp prst="textNoShape">
                <a:avLst/>
              </a:prstTxWarp>
            </a:bodyPr>
            <a:lstStyle/>
            <a:p>
              <a:endParaRPr lang="en-US">
                <a:latin typeface="+mn-ea"/>
                <a:ea typeface="+mn-ea"/>
              </a:endParaRPr>
            </a:p>
          </p:txBody>
        </p:sp>
        <p:sp>
          <p:nvSpPr>
            <p:cNvPr id="36" name="Freeform 12"/>
            <p:cNvSpPr>
              <a:spLocks/>
            </p:cNvSpPr>
            <p:nvPr/>
          </p:nvSpPr>
          <p:spPr bwMode="auto">
            <a:xfrm>
              <a:off x="3772236" y="2017283"/>
              <a:ext cx="1140751" cy="111323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chemeClr val="accent5"/>
            </a:soli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a:latin typeface="+mn-ea"/>
              </a:endParaRPr>
            </a:p>
          </p:txBody>
        </p:sp>
        <p:sp>
          <p:nvSpPr>
            <p:cNvPr id="37" name="TextBox 44"/>
            <p:cNvSpPr txBox="1">
              <a:spLocks noChangeArrowheads="1"/>
            </p:cNvSpPr>
            <p:nvPr/>
          </p:nvSpPr>
          <p:spPr bwMode="auto">
            <a:xfrm>
              <a:off x="3988527" y="2297092"/>
              <a:ext cx="708168" cy="492442"/>
            </a:xfrm>
            <a:prstGeom prst="rect">
              <a:avLst/>
            </a:prstGeom>
            <a:noFill/>
            <a:ln w="9525">
              <a:noFill/>
              <a:miter lim="800000"/>
              <a:headEnd/>
              <a:tailEnd/>
            </a:ln>
            <a:effectLst/>
          </p:spPr>
          <p:txBody>
            <a:bodyPr wrap="square">
              <a:spAutoFit/>
            </a:bodyPr>
            <a:lstStyle/>
            <a:p>
              <a:pPr algn="ctr"/>
              <a:endParaRPr lang="en-US" b="1" dirty="0">
                <a:solidFill>
                  <a:schemeClr val="bg1"/>
                </a:solidFill>
                <a:latin typeface="+mn-ea"/>
                <a:ea typeface="+mn-ea"/>
                <a:cs typeface="Arial" pitchFamily="34" charset="0"/>
              </a:endParaRPr>
            </a:p>
          </p:txBody>
        </p:sp>
      </p:grpSp>
      <p:sp>
        <p:nvSpPr>
          <p:cNvPr id="39" name="TextBox 38"/>
          <p:cNvSpPr txBox="1"/>
          <p:nvPr/>
        </p:nvSpPr>
        <p:spPr>
          <a:xfrm>
            <a:off x="742027" y="1376570"/>
            <a:ext cx="2552281" cy="346249"/>
          </a:xfrm>
          <a:prstGeom prst="rect">
            <a:avLst/>
          </a:prstGeom>
          <a:noFill/>
          <a:ln>
            <a:noFill/>
          </a:ln>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b="1" i="0" u="none" strike="noStrike" kern="0" cap="none" spc="0" normalizeH="0" baseline="0">
                <a:ln>
                  <a:noFill/>
                </a:ln>
                <a:solidFill>
                  <a:srgbClr val="824105"/>
                </a:solidFill>
                <a:effectLst/>
                <a:uLnTx/>
                <a:uFillTx/>
                <a:latin typeface="微软雅黑" pitchFamily="34" charset="-122"/>
                <a:ea typeface="微软雅黑" pitchFamily="34" charset="-122"/>
              </a:defRPr>
            </a:lvl1pPr>
            <a:lvl2pPr marL="742950" indent="-285750">
              <a:defRPr>
                <a:latin typeface="Calibri" pitchFamily="34" charset="0"/>
                <a:ea typeface="宋体" charset="-122"/>
              </a:defRPr>
            </a:lvl2pPr>
            <a:lvl3pPr marL="1143000" indent="-228600">
              <a:defRPr>
                <a:latin typeface="Calibri" pitchFamily="34" charset="0"/>
                <a:ea typeface="宋体" charset="-122"/>
              </a:defRPr>
            </a:lvl3pPr>
            <a:lvl4pPr marL="1600200" indent="-228600">
              <a:defRPr>
                <a:latin typeface="Calibri" pitchFamily="34" charset="0"/>
                <a:ea typeface="宋体" charset="-122"/>
              </a:defRPr>
            </a:lvl4pPr>
            <a:lvl5pPr marL="2057400" indent="-228600">
              <a:defRPr>
                <a:latin typeface="Calibri" pitchFamily="34" charset="0"/>
                <a:ea typeface="宋体" charset="-122"/>
              </a:defRPr>
            </a:lvl5pPr>
            <a:lvl6pPr marL="2514600" indent="-228600" eaLnBrk="0" fontAlgn="base" hangingPunct="0">
              <a:spcBef>
                <a:spcPct val="0"/>
              </a:spcBef>
              <a:spcAft>
                <a:spcPct val="0"/>
              </a:spcAft>
              <a:defRPr>
                <a:latin typeface="Calibri" pitchFamily="34" charset="0"/>
                <a:ea typeface="宋体" charset="-122"/>
              </a:defRPr>
            </a:lvl6pPr>
            <a:lvl7pPr marL="2971800" indent="-228600" eaLnBrk="0" fontAlgn="base" hangingPunct="0">
              <a:spcBef>
                <a:spcPct val="0"/>
              </a:spcBef>
              <a:spcAft>
                <a:spcPct val="0"/>
              </a:spcAft>
              <a:defRPr>
                <a:latin typeface="Calibri" pitchFamily="34" charset="0"/>
                <a:ea typeface="宋体" charset="-122"/>
              </a:defRPr>
            </a:lvl7pPr>
            <a:lvl8pPr marL="3429000" indent="-228600" eaLnBrk="0" fontAlgn="base" hangingPunct="0">
              <a:spcBef>
                <a:spcPct val="0"/>
              </a:spcBef>
              <a:spcAft>
                <a:spcPct val="0"/>
              </a:spcAft>
              <a:defRPr>
                <a:latin typeface="Calibri" pitchFamily="34" charset="0"/>
                <a:ea typeface="宋体" charset="-122"/>
              </a:defRPr>
            </a:lvl8pPr>
            <a:lvl9pPr marL="3886200" indent="-228600" eaLnBrk="0" fontAlgn="base" hangingPunct="0">
              <a:spcBef>
                <a:spcPct val="0"/>
              </a:spcBef>
              <a:spcAft>
                <a:spcPct val="0"/>
              </a:spcAft>
              <a:defRPr>
                <a:latin typeface="Calibri" pitchFamily="34" charset="0"/>
                <a:ea typeface="宋体" charset="-122"/>
              </a:defRPr>
            </a:lvl9pPr>
          </a:lstStyle>
          <a:p>
            <a:r>
              <a:rPr lang="en-US" altLang="zh-CN" sz="1650">
                <a:latin typeface="幼圆" pitchFamily="49" charset="-122"/>
                <a:ea typeface="幼圆" pitchFamily="49" charset="-122"/>
              </a:rPr>
              <a:t>Lớp MG 5 - 6 tuổi A3</a:t>
            </a:r>
            <a:endParaRPr lang="zh-CN" altLang="en-US" sz="1650" dirty="0">
              <a:latin typeface="幼圆" pitchFamily="49" charset="-122"/>
              <a:ea typeface="幼圆" pitchFamily="49" charset="-122"/>
            </a:endParaRPr>
          </a:p>
        </p:txBody>
      </p:sp>
      <p:grpSp>
        <p:nvGrpSpPr>
          <p:cNvPr id="40" name="组合 39"/>
          <p:cNvGrpSpPr/>
          <p:nvPr/>
        </p:nvGrpSpPr>
        <p:grpSpPr>
          <a:xfrm>
            <a:off x="4285702" y="2853029"/>
            <a:ext cx="997143" cy="1042840"/>
            <a:chOff x="3635896" y="3857629"/>
            <a:chExt cx="1329524" cy="1390453"/>
          </a:xfrm>
        </p:grpSpPr>
        <p:sp>
          <p:nvSpPr>
            <p:cNvPr id="41" name="Freeform 13"/>
            <p:cNvSpPr>
              <a:spLocks/>
            </p:cNvSpPr>
            <p:nvPr/>
          </p:nvSpPr>
          <p:spPr bwMode="auto">
            <a:xfrm>
              <a:off x="3635896" y="3857629"/>
              <a:ext cx="1329524" cy="1390453"/>
            </a:xfrm>
            <a:custGeom>
              <a:avLst/>
              <a:gdLst/>
              <a:ahLst/>
              <a:cxnLst>
                <a:cxn ang="0">
                  <a:pos x="2270" y="0"/>
                </a:cxn>
                <a:cxn ang="0">
                  <a:pos x="3851" y="1571"/>
                </a:cxn>
                <a:cxn ang="0">
                  <a:pos x="6046" y="1160"/>
                </a:cxn>
                <a:cxn ang="0">
                  <a:pos x="5039" y="3152"/>
                </a:cxn>
                <a:cxn ang="0">
                  <a:pos x="6110" y="5108"/>
                </a:cxn>
                <a:cxn ang="0">
                  <a:pos x="3904" y="4769"/>
                </a:cxn>
                <a:cxn ang="0">
                  <a:pos x="2373" y="6390"/>
                </a:cxn>
                <a:cxn ang="0">
                  <a:pos x="2016" y="4187"/>
                </a:cxn>
                <a:cxn ang="0">
                  <a:pos x="0" y="3234"/>
                </a:cxn>
                <a:cxn ang="0">
                  <a:pos x="1984" y="2213"/>
                </a:cxn>
                <a:cxn ang="0">
                  <a:pos x="2270" y="0"/>
                </a:cxn>
              </a:cxnLst>
              <a:rect l="0" t="0" r="r" b="b"/>
              <a:pathLst>
                <a:path w="6110" h="6390">
                  <a:moveTo>
                    <a:pt x="2270" y="0"/>
                  </a:moveTo>
                  <a:lnTo>
                    <a:pt x="3851" y="1571"/>
                  </a:lnTo>
                  <a:lnTo>
                    <a:pt x="6046" y="1160"/>
                  </a:lnTo>
                  <a:lnTo>
                    <a:pt x="5039" y="3152"/>
                  </a:lnTo>
                  <a:lnTo>
                    <a:pt x="6110" y="5108"/>
                  </a:lnTo>
                  <a:lnTo>
                    <a:pt x="3904" y="4769"/>
                  </a:lnTo>
                  <a:lnTo>
                    <a:pt x="2373" y="6390"/>
                  </a:lnTo>
                  <a:lnTo>
                    <a:pt x="2016" y="4187"/>
                  </a:lnTo>
                  <a:lnTo>
                    <a:pt x="0" y="3234"/>
                  </a:lnTo>
                  <a:lnTo>
                    <a:pt x="1984" y="2213"/>
                  </a:lnTo>
                  <a:lnTo>
                    <a:pt x="2270" y="0"/>
                  </a:lnTo>
                  <a:close/>
                </a:path>
              </a:pathLst>
            </a:custGeom>
            <a:solidFill>
              <a:schemeClr val="accent2"/>
            </a:solidFill>
            <a:ln w="0">
              <a:noFill/>
              <a:prstDash val="solid"/>
              <a:round/>
              <a:headEnd/>
              <a:tailEnd/>
            </a:ln>
            <a:effectLst/>
          </p:spPr>
          <p:txBody>
            <a:bodyPr vert="horz" wrap="square" lIns="68580" tIns="34290" rIns="68580" bIns="34290" numCol="1" anchor="t" anchorCtr="0" compatLnSpc="1">
              <a:prstTxWarp prst="textNoShape">
                <a:avLst/>
              </a:prstTxWarp>
            </a:bodyPr>
            <a:lstStyle/>
            <a:p>
              <a:endParaRPr lang="en-US">
                <a:latin typeface="+mn-ea"/>
                <a:ea typeface="+mn-ea"/>
              </a:endParaRPr>
            </a:p>
          </p:txBody>
        </p:sp>
        <p:sp>
          <p:nvSpPr>
            <p:cNvPr id="42" name="TextBox 44"/>
            <p:cNvSpPr txBox="1">
              <a:spLocks noChangeArrowheads="1"/>
            </p:cNvSpPr>
            <p:nvPr/>
          </p:nvSpPr>
          <p:spPr bwMode="auto">
            <a:xfrm>
              <a:off x="3975129" y="4131222"/>
              <a:ext cx="680640" cy="861774"/>
            </a:xfrm>
            <a:prstGeom prst="rect">
              <a:avLst/>
            </a:prstGeom>
            <a:noFill/>
            <a:ln w="9525">
              <a:noFill/>
              <a:miter lim="800000"/>
              <a:headEnd/>
              <a:tailEnd/>
            </a:ln>
            <a:effectLst/>
          </p:spPr>
          <p:txBody>
            <a:bodyPr wrap="square">
              <a:spAutoFit/>
            </a:bodyPr>
            <a:lstStyle/>
            <a:p>
              <a:pPr algn="ctr"/>
              <a:r>
                <a:rPr lang="en-US" altLang="zh-CN" b="1">
                  <a:solidFill>
                    <a:schemeClr val="bg1"/>
                  </a:solidFill>
                  <a:latin typeface="+mn-ea"/>
                  <a:ea typeface="+mn-ea"/>
                  <a:cs typeface="Arial" pitchFamily="34" charset="0"/>
                </a:rPr>
                <a:t>15 nữ</a:t>
              </a:r>
            </a:p>
          </p:txBody>
        </p:sp>
      </p:grpSp>
      <p:grpSp>
        <p:nvGrpSpPr>
          <p:cNvPr id="43" name="组合 42"/>
          <p:cNvGrpSpPr/>
          <p:nvPr/>
        </p:nvGrpSpPr>
        <p:grpSpPr>
          <a:xfrm>
            <a:off x="6940198" y="1427827"/>
            <a:ext cx="968315" cy="944849"/>
            <a:chOff x="7175225" y="1957361"/>
            <a:chExt cx="1291086" cy="1259798"/>
          </a:xfrm>
        </p:grpSpPr>
        <p:sp>
          <p:nvSpPr>
            <p:cNvPr id="44" name="Freeform 11"/>
            <p:cNvSpPr>
              <a:spLocks noEditPoints="1"/>
            </p:cNvSpPr>
            <p:nvPr/>
          </p:nvSpPr>
          <p:spPr bwMode="auto">
            <a:xfrm rot="943525">
              <a:off x="7175225" y="1957361"/>
              <a:ext cx="1291086" cy="1259798"/>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5"/>
            </a:solidFill>
            <a:ln w="0">
              <a:solidFill>
                <a:schemeClr val="accent2"/>
              </a:solidFill>
              <a:prstDash val="solid"/>
              <a:round/>
              <a:headEnd/>
              <a:tailEnd/>
            </a:ln>
            <a:effectLst/>
          </p:spPr>
          <p:txBody>
            <a:bodyPr vert="horz" wrap="square" lIns="68580" tIns="34290" rIns="68580" bIns="34290" numCol="1" anchor="t" anchorCtr="0" compatLnSpc="1">
              <a:prstTxWarp prst="textNoShape">
                <a:avLst/>
              </a:prstTxWarp>
            </a:bodyPr>
            <a:lstStyle/>
            <a:p>
              <a:endParaRPr lang="en-US">
                <a:latin typeface="+mn-ea"/>
                <a:ea typeface="+mn-ea"/>
              </a:endParaRPr>
            </a:p>
          </p:txBody>
        </p:sp>
        <p:sp>
          <p:nvSpPr>
            <p:cNvPr id="45" name="Freeform 12"/>
            <p:cNvSpPr>
              <a:spLocks/>
            </p:cNvSpPr>
            <p:nvPr/>
          </p:nvSpPr>
          <p:spPr bwMode="auto">
            <a:xfrm rot="943525">
              <a:off x="7260873" y="2027436"/>
              <a:ext cx="1147315" cy="1119647"/>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chemeClr val="accent2"/>
            </a:solidFill>
            <a:ln>
              <a:noFill/>
              <a:headEnd/>
              <a:tailEnd/>
            </a:ln>
            <a:effectLst/>
          </p:spPr>
          <p:style>
            <a:lnRef idx="1">
              <a:schemeClr val="accent4"/>
            </a:lnRef>
            <a:fillRef idx="2">
              <a:schemeClr val="accent4"/>
            </a:fillRef>
            <a:effectRef idx="1">
              <a:schemeClr val="accent4"/>
            </a:effectRef>
            <a:fontRef idx="minor">
              <a:schemeClr val="dk1"/>
            </a:fontRef>
          </p:style>
          <p:txBody>
            <a:bodyPr vert="horz" wrap="square" lIns="68580" tIns="34290" rIns="68580" bIns="34290" numCol="1" anchor="t" anchorCtr="0" compatLnSpc="1">
              <a:prstTxWarp prst="textNoShape">
                <a:avLst/>
              </a:prstTxWarp>
            </a:bodyPr>
            <a:lstStyle/>
            <a:p>
              <a:endParaRPr lang="en-US">
                <a:latin typeface="+mn-ea"/>
              </a:endParaRPr>
            </a:p>
          </p:txBody>
        </p:sp>
        <p:sp>
          <p:nvSpPr>
            <p:cNvPr id="46" name="TextBox 44"/>
            <p:cNvSpPr txBox="1">
              <a:spLocks noChangeArrowheads="1"/>
            </p:cNvSpPr>
            <p:nvPr/>
          </p:nvSpPr>
          <p:spPr bwMode="auto">
            <a:xfrm>
              <a:off x="7480446" y="2119350"/>
              <a:ext cx="708168" cy="492442"/>
            </a:xfrm>
            <a:prstGeom prst="rect">
              <a:avLst/>
            </a:prstGeom>
            <a:noFill/>
            <a:ln w="9525">
              <a:noFill/>
              <a:miter lim="800000"/>
              <a:headEnd/>
              <a:tailEnd/>
            </a:ln>
            <a:effectLst/>
          </p:spPr>
          <p:txBody>
            <a:bodyPr wrap="square">
              <a:spAutoFit/>
            </a:bodyPr>
            <a:lstStyle/>
            <a:p>
              <a:pPr algn="ctr"/>
              <a:endParaRPr lang="en-US" altLang="zh-CN" b="1" dirty="0">
                <a:solidFill>
                  <a:schemeClr val="bg1"/>
                </a:solidFill>
                <a:latin typeface="+mn-ea"/>
                <a:ea typeface="+mn-ea"/>
                <a:cs typeface="Arial" pitchFamily="34" charset="0"/>
              </a:endParaRPr>
            </a:p>
          </p:txBody>
        </p:sp>
      </p:grpSp>
      <p:grpSp>
        <p:nvGrpSpPr>
          <p:cNvPr id="47" name="组合 46"/>
          <p:cNvGrpSpPr/>
          <p:nvPr/>
        </p:nvGrpSpPr>
        <p:grpSpPr>
          <a:xfrm>
            <a:off x="5643599" y="3574539"/>
            <a:ext cx="963903" cy="940542"/>
            <a:chOff x="5446426" y="4819643"/>
            <a:chExt cx="1285204" cy="1254056"/>
          </a:xfrm>
        </p:grpSpPr>
        <p:sp>
          <p:nvSpPr>
            <p:cNvPr id="48" name="Freeform 11"/>
            <p:cNvSpPr>
              <a:spLocks noEditPoints="1"/>
            </p:cNvSpPr>
            <p:nvPr/>
          </p:nvSpPr>
          <p:spPr bwMode="auto">
            <a:xfrm rot="21129250">
              <a:off x="5446426" y="4819643"/>
              <a:ext cx="1285204" cy="1254056"/>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chemeClr val="accent5"/>
            </a:solidFill>
            <a:ln w="0">
              <a:solidFill>
                <a:schemeClr val="accent6"/>
              </a:solidFill>
              <a:prstDash val="solid"/>
              <a:round/>
              <a:headEnd/>
              <a:tailEnd/>
            </a:ln>
            <a:effectLst/>
          </p:spPr>
          <p:txBody>
            <a:bodyPr vert="horz" wrap="square" lIns="68580" tIns="34290" rIns="68580" bIns="34290" numCol="1" anchor="t" anchorCtr="0" compatLnSpc="1">
              <a:prstTxWarp prst="textNoShape">
                <a:avLst/>
              </a:prstTxWarp>
            </a:bodyPr>
            <a:lstStyle/>
            <a:p>
              <a:endParaRPr lang="en-US">
                <a:latin typeface="+mn-ea"/>
                <a:ea typeface="+mn-ea"/>
              </a:endParaRPr>
            </a:p>
          </p:txBody>
        </p:sp>
        <p:sp>
          <p:nvSpPr>
            <p:cNvPr id="49" name="Freeform 12"/>
            <p:cNvSpPr>
              <a:spLocks/>
            </p:cNvSpPr>
            <p:nvPr/>
          </p:nvSpPr>
          <p:spPr bwMode="auto">
            <a:xfrm rot="21129250">
              <a:off x="5517983" y="4889399"/>
              <a:ext cx="1142089" cy="1114545"/>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chemeClr val="accent6"/>
            </a:solidFill>
            <a:ln>
              <a:noFill/>
              <a:headEnd/>
              <a:tailEnd/>
            </a:ln>
            <a:effectLst/>
          </p:spPr>
          <p:style>
            <a:lnRef idx="1">
              <a:schemeClr val="accent2"/>
            </a:lnRef>
            <a:fillRef idx="3">
              <a:schemeClr val="accent2"/>
            </a:fillRef>
            <a:effectRef idx="2">
              <a:schemeClr val="accent2"/>
            </a:effectRef>
            <a:fontRef idx="minor">
              <a:schemeClr val="lt1"/>
            </a:fontRef>
          </p:style>
          <p:txBody>
            <a:bodyPr vert="horz" wrap="square" lIns="68580" tIns="34290" rIns="68580" bIns="34290" numCol="1" anchor="t" anchorCtr="0" compatLnSpc="1">
              <a:prstTxWarp prst="textNoShape">
                <a:avLst/>
              </a:prstTxWarp>
            </a:bodyPr>
            <a:lstStyle/>
            <a:p>
              <a:endParaRPr lang="en-US">
                <a:latin typeface="+mn-ea"/>
              </a:endParaRPr>
            </a:p>
          </p:txBody>
        </p:sp>
        <p:sp>
          <p:nvSpPr>
            <p:cNvPr id="50" name="TextBox 44"/>
            <p:cNvSpPr txBox="1">
              <a:spLocks noChangeArrowheads="1"/>
            </p:cNvSpPr>
            <p:nvPr/>
          </p:nvSpPr>
          <p:spPr bwMode="auto">
            <a:xfrm>
              <a:off x="5734945" y="5123506"/>
              <a:ext cx="708167" cy="492442"/>
            </a:xfrm>
            <a:prstGeom prst="rect">
              <a:avLst/>
            </a:prstGeom>
            <a:noFill/>
            <a:ln w="9525">
              <a:noFill/>
              <a:miter lim="800000"/>
              <a:headEnd/>
              <a:tailEnd/>
            </a:ln>
            <a:effectLst/>
          </p:spPr>
          <p:txBody>
            <a:bodyPr wrap="square">
              <a:spAutoFit/>
            </a:bodyPr>
            <a:lstStyle/>
            <a:p>
              <a:pPr algn="ctr"/>
              <a:endParaRPr lang="en-US" b="1" dirty="0">
                <a:solidFill>
                  <a:schemeClr val="bg1"/>
                </a:solidFill>
                <a:latin typeface="+mn-ea"/>
                <a:ea typeface="+mn-ea"/>
                <a:cs typeface="Arial" pitchFamily="34" charset="0"/>
              </a:endParaRPr>
            </a:p>
          </p:txBody>
        </p:sp>
      </p:grpSp>
      <p:grpSp>
        <p:nvGrpSpPr>
          <p:cNvPr id="51" name="组合 50"/>
          <p:cNvGrpSpPr/>
          <p:nvPr/>
        </p:nvGrpSpPr>
        <p:grpSpPr>
          <a:xfrm>
            <a:off x="5574023" y="724176"/>
            <a:ext cx="1000509" cy="1046359"/>
            <a:chOff x="5353657" y="1019158"/>
            <a:chExt cx="1334012" cy="1395145"/>
          </a:xfrm>
        </p:grpSpPr>
        <p:sp>
          <p:nvSpPr>
            <p:cNvPr id="52" name="Freeform 13"/>
            <p:cNvSpPr>
              <a:spLocks/>
            </p:cNvSpPr>
            <p:nvPr/>
          </p:nvSpPr>
          <p:spPr bwMode="auto">
            <a:xfrm>
              <a:off x="5353657" y="1019158"/>
              <a:ext cx="1334012" cy="1395145"/>
            </a:xfrm>
            <a:custGeom>
              <a:avLst/>
              <a:gdLst/>
              <a:ahLst/>
              <a:cxnLst>
                <a:cxn ang="0">
                  <a:pos x="2270" y="0"/>
                </a:cxn>
                <a:cxn ang="0">
                  <a:pos x="3851" y="1571"/>
                </a:cxn>
                <a:cxn ang="0">
                  <a:pos x="6046" y="1160"/>
                </a:cxn>
                <a:cxn ang="0">
                  <a:pos x="5039" y="3152"/>
                </a:cxn>
                <a:cxn ang="0">
                  <a:pos x="6110" y="5108"/>
                </a:cxn>
                <a:cxn ang="0">
                  <a:pos x="3904" y="4769"/>
                </a:cxn>
                <a:cxn ang="0">
                  <a:pos x="2373" y="6390"/>
                </a:cxn>
                <a:cxn ang="0">
                  <a:pos x="2016" y="4187"/>
                </a:cxn>
                <a:cxn ang="0">
                  <a:pos x="0" y="3234"/>
                </a:cxn>
                <a:cxn ang="0">
                  <a:pos x="1984" y="2213"/>
                </a:cxn>
                <a:cxn ang="0">
                  <a:pos x="2270" y="0"/>
                </a:cxn>
              </a:cxnLst>
              <a:rect l="0" t="0" r="r" b="b"/>
              <a:pathLst>
                <a:path w="6110" h="6390">
                  <a:moveTo>
                    <a:pt x="2270" y="0"/>
                  </a:moveTo>
                  <a:lnTo>
                    <a:pt x="3851" y="1571"/>
                  </a:lnTo>
                  <a:lnTo>
                    <a:pt x="6046" y="1160"/>
                  </a:lnTo>
                  <a:lnTo>
                    <a:pt x="5039" y="3152"/>
                  </a:lnTo>
                  <a:lnTo>
                    <a:pt x="6110" y="5108"/>
                  </a:lnTo>
                  <a:lnTo>
                    <a:pt x="3904" y="4769"/>
                  </a:lnTo>
                  <a:lnTo>
                    <a:pt x="2373" y="6390"/>
                  </a:lnTo>
                  <a:lnTo>
                    <a:pt x="2016" y="4187"/>
                  </a:lnTo>
                  <a:lnTo>
                    <a:pt x="0" y="3234"/>
                  </a:lnTo>
                  <a:lnTo>
                    <a:pt x="1984" y="2213"/>
                  </a:lnTo>
                  <a:lnTo>
                    <a:pt x="2270" y="0"/>
                  </a:lnTo>
                  <a:close/>
                </a:path>
              </a:pathLst>
            </a:custGeom>
            <a:solidFill>
              <a:schemeClr val="accent4"/>
            </a:solidFill>
            <a:ln w="0">
              <a:noFill/>
              <a:prstDash val="solid"/>
              <a:round/>
              <a:headEnd/>
              <a:tailEnd/>
            </a:ln>
            <a:effectLst/>
          </p:spPr>
          <p:txBody>
            <a:bodyPr vert="horz" wrap="square" lIns="68580" tIns="34290" rIns="68580" bIns="34290" numCol="1" anchor="t" anchorCtr="0" compatLnSpc="1">
              <a:prstTxWarp prst="textNoShape">
                <a:avLst/>
              </a:prstTxWarp>
            </a:bodyPr>
            <a:lstStyle/>
            <a:p>
              <a:endParaRPr lang="en-US">
                <a:latin typeface="+mn-ea"/>
                <a:ea typeface="+mn-ea"/>
              </a:endParaRPr>
            </a:p>
          </p:txBody>
        </p:sp>
        <p:sp>
          <p:nvSpPr>
            <p:cNvPr id="53" name="TextBox 44"/>
            <p:cNvSpPr txBox="1">
              <a:spLocks noChangeArrowheads="1"/>
            </p:cNvSpPr>
            <p:nvPr/>
          </p:nvSpPr>
          <p:spPr bwMode="auto">
            <a:xfrm>
              <a:off x="5646340" y="1459801"/>
              <a:ext cx="866487" cy="492443"/>
            </a:xfrm>
            <a:prstGeom prst="rect">
              <a:avLst/>
            </a:prstGeom>
            <a:noFill/>
            <a:ln w="9525">
              <a:noFill/>
              <a:miter lim="800000"/>
              <a:headEnd/>
              <a:tailEnd/>
            </a:ln>
            <a:effectLst/>
          </p:spPr>
          <p:txBody>
            <a:bodyPr wrap="square">
              <a:spAutoFit/>
            </a:bodyPr>
            <a:lstStyle/>
            <a:p>
              <a:pPr algn="ctr"/>
              <a:r>
                <a:rPr lang="en-US" altLang="zh-CN" b="1">
                  <a:solidFill>
                    <a:schemeClr val="bg1"/>
                  </a:solidFill>
                  <a:latin typeface="+mn-ea"/>
                  <a:ea typeface="+mn-ea"/>
                  <a:cs typeface="Arial" pitchFamily="34" charset="0"/>
                </a:rPr>
                <a:t>TS33</a:t>
              </a:r>
              <a:endParaRPr lang="en-US" b="1" dirty="0">
                <a:solidFill>
                  <a:schemeClr val="bg1"/>
                </a:solidFill>
                <a:latin typeface="+mn-ea"/>
                <a:ea typeface="+mn-ea"/>
                <a:cs typeface="Arial" pitchFamily="34" charset="0"/>
              </a:endParaRPr>
            </a:p>
          </p:txBody>
        </p:sp>
      </p:grpSp>
      <p:grpSp>
        <p:nvGrpSpPr>
          <p:cNvPr id="54" name="组合 53"/>
          <p:cNvGrpSpPr/>
          <p:nvPr/>
        </p:nvGrpSpPr>
        <p:grpSpPr>
          <a:xfrm>
            <a:off x="6883039" y="2853029"/>
            <a:ext cx="997280" cy="1042982"/>
            <a:chOff x="7099013" y="3857628"/>
            <a:chExt cx="1329706" cy="1390643"/>
          </a:xfrm>
        </p:grpSpPr>
        <p:sp>
          <p:nvSpPr>
            <p:cNvPr id="55" name="Freeform 13"/>
            <p:cNvSpPr>
              <a:spLocks/>
            </p:cNvSpPr>
            <p:nvPr/>
          </p:nvSpPr>
          <p:spPr bwMode="auto">
            <a:xfrm>
              <a:off x="7099013" y="3857628"/>
              <a:ext cx="1329706" cy="1390643"/>
            </a:xfrm>
            <a:custGeom>
              <a:avLst/>
              <a:gdLst/>
              <a:ahLst/>
              <a:cxnLst>
                <a:cxn ang="0">
                  <a:pos x="2270" y="0"/>
                </a:cxn>
                <a:cxn ang="0">
                  <a:pos x="3851" y="1571"/>
                </a:cxn>
                <a:cxn ang="0">
                  <a:pos x="6046" y="1160"/>
                </a:cxn>
                <a:cxn ang="0">
                  <a:pos x="5039" y="3152"/>
                </a:cxn>
                <a:cxn ang="0">
                  <a:pos x="6110" y="5108"/>
                </a:cxn>
                <a:cxn ang="0">
                  <a:pos x="3904" y="4769"/>
                </a:cxn>
                <a:cxn ang="0">
                  <a:pos x="2373" y="6390"/>
                </a:cxn>
                <a:cxn ang="0">
                  <a:pos x="2016" y="4187"/>
                </a:cxn>
                <a:cxn ang="0">
                  <a:pos x="0" y="3234"/>
                </a:cxn>
                <a:cxn ang="0">
                  <a:pos x="1984" y="2213"/>
                </a:cxn>
                <a:cxn ang="0">
                  <a:pos x="2270" y="0"/>
                </a:cxn>
              </a:cxnLst>
              <a:rect l="0" t="0" r="r" b="b"/>
              <a:pathLst>
                <a:path w="6110" h="6390">
                  <a:moveTo>
                    <a:pt x="2270" y="0"/>
                  </a:moveTo>
                  <a:lnTo>
                    <a:pt x="3851" y="1571"/>
                  </a:lnTo>
                  <a:lnTo>
                    <a:pt x="6046" y="1160"/>
                  </a:lnTo>
                  <a:lnTo>
                    <a:pt x="5039" y="3152"/>
                  </a:lnTo>
                  <a:lnTo>
                    <a:pt x="6110" y="5108"/>
                  </a:lnTo>
                  <a:lnTo>
                    <a:pt x="3904" y="4769"/>
                  </a:lnTo>
                  <a:lnTo>
                    <a:pt x="2373" y="6390"/>
                  </a:lnTo>
                  <a:lnTo>
                    <a:pt x="2016" y="4187"/>
                  </a:lnTo>
                  <a:lnTo>
                    <a:pt x="0" y="3234"/>
                  </a:lnTo>
                  <a:lnTo>
                    <a:pt x="1984" y="2213"/>
                  </a:lnTo>
                  <a:lnTo>
                    <a:pt x="2270" y="0"/>
                  </a:lnTo>
                  <a:close/>
                </a:path>
              </a:pathLst>
            </a:custGeom>
            <a:solidFill>
              <a:schemeClr val="accent3"/>
            </a:solidFill>
            <a:ln w="0">
              <a:noFill/>
              <a:prstDash val="solid"/>
              <a:round/>
              <a:headEnd/>
              <a:tailEnd/>
            </a:ln>
            <a:effectLst/>
          </p:spPr>
          <p:txBody>
            <a:bodyPr vert="horz" wrap="square" lIns="68580" tIns="34290" rIns="68580" bIns="34290" numCol="1" anchor="t" anchorCtr="0" compatLnSpc="1">
              <a:prstTxWarp prst="textNoShape">
                <a:avLst/>
              </a:prstTxWarp>
            </a:bodyPr>
            <a:lstStyle/>
            <a:p>
              <a:endParaRPr lang="en-US">
                <a:latin typeface="+mn-ea"/>
                <a:ea typeface="+mn-ea"/>
              </a:endParaRPr>
            </a:p>
          </p:txBody>
        </p:sp>
        <p:sp>
          <p:nvSpPr>
            <p:cNvPr id="56" name="TextBox 44"/>
            <p:cNvSpPr txBox="1">
              <a:spLocks noChangeArrowheads="1"/>
            </p:cNvSpPr>
            <p:nvPr/>
          </p:nvSpPr>
          <p:spPr bwMode="auto">
            <a:xfrm>
              <a:off x="7328014" y="4121967"/>
              <a:ext cx="985505" cy="861775"/>
            </a:xfrm>
            <a:prstGeom prst="rect">
              <a:avLst/>
            </a:prstGeom>
            <a:noFill/>
            <a:ln w="9525">
              <a:noFill/>
              <a:miter lim="800000"/>
              <a:headEnd/>
              <a:tailEnd/>
            </a:ln>
            <a:effectLst/>
          </p:spPr>
          <p:txBody>
            <a:bodyPr wrap="square">
              <a:spAutoFit/>
            </a:bodyPr>
            <a:lstStyle/>
            <a:p>
              <a:pPr algn="ctr"/>
              <a:r>
                <a:rPr lang="en-US" altLang="zh-CN" b="1">
                  <a:solidFill>
                    <a:schemeClr val="bg1"/>
                  </a:solidFill>
                  <a:latin typeface="+mn-ea"/>
                  <a:ea typeface="+mn-ea"/>
                  <a:cs typeface="Arial" pitchFamily="34" charset="0"/>
                </a:rPr>
                <a:t>18 </a:t>
              </a:r>
            </a:p>
            <a:p>
              <a:pPr algn="ctr"/>
              <a:r>
                <a:rPr lang="en-US" b="1">
                  <a:solidFill>
                    <a:schemeClr val="bg1"/>
                  </a:solidFill>
                  <a:latin typeface="+mn-ea"/>
                  <a:ea typeface="+mn-ea"/>
                  <a:cs typeface="Arial" pitchFamily="34" charset="0"/>
                </a:rPr>
                <a:t>nam</a:t>
              </a:r>
              <a:endParaRPr lang="en-US" b="1" dirty="0">
                <a:solidFill>
                  <a:schemeClr val="bg1"/>
                </a:solidFill>
                <a:latin typeface="+mn-ea"/>
                <a:ea typeface="+mn-ea"/>
                <a:cs typeface="Arial" pitchFamily="34" charset="0"/>
              </a:endParaRPr>
            </a:p>
          </p:txBody>
        </p:sp>
      </p:grpSp>
      <p:sp>
        <p:nvSpPr>
          <p:cNvPr id="57" name="TextBox 56"/>
          <p:cNvSpPr txBox="1"/>
          <p:nvPr/>
        </p:nvSpPr>
        <p:spPr>
          <a:xfrm>
            <a:off x="5934257" y="2370839"/>
            <a:ext cx="649504" cy="584775"/>
          </a:xfrm>
          <a:prstGeom prst="rect">
            <a:avLst/>
          </a:prstGeom>
          <a:noFill/>
        </p:spPr>
        <p:txBody>
          <a:bodyPr wrap="square" rtlCol="0">
            <a:spAutoFit/>
          </a:bodyPr>
          <a:lstStyle/>
          <a:p>
            <a:r>
              <a:rPr lang="en-US" altLang="zh-CN" sz="1600" b="1">
                <a:solidFill>
                  <a:srgbClr val="FF0000"/>
                </a:solidFill>
                <a:latin typeface="Times New Roman" panose="02020603050405020304" pitchFamily="18" charset="0"/>
                <a:ea typeface="+mn-ea"/>
                <a:cs typeface="Times New Roman" panose="02020603050405020304" pitchFamily="18" charset="0"/>
              </a:rPr>
              <a:t>Học </a:t>
            </a:r>
          </a:p>
          <a:p>
            <a:r>
              <a:rPr lang="en-US" altLang="zh-CN" sz="1600" b="1">
                <a:solidFill>
                  <a:srgbClr val="FF0000"/>
                </a:solidFill>
                <a:latin typeface="Times New Roman" panose="02020603050405020304" pitchFamily="18" charset="0"/>
                <a:ea typeface="+mn-ea"/>
                <a:cs typeface="Times New Roman" panose="02020603050405020304" pitchFamily="18" charset="0"/>
              </a:rPr>
              <a:t>sinh</a:t>
            </a:r>
            <a:endParaRPr lang="zh-CN" altLang="en-US" sz="1600" b="1" dirty="0">
              <a:solidFill>
                <a:srgbClr val="FF0000"/>
              </a:solidFill>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1667406" y="351177"/>
            <a:ext cx="3723260" cy="461665"/>
          </a:xfrm>
          <a:prstGeom prst="rect">
            <a:avLst/>
          </a:prstGeom>
          <a:noFill/>
        </p:spPr>
        <p:txBody>
          <a:bodyPr wrap="square" rtlCol="0">
            <a:spAutoFit/>
          </a:bodyPr>
          <a:lstStyle/>
          <a:p>
            <a:r>
              <a:rPr lang="en-US" altLang="zh-CN" sz="2400" b="1">
                <a:solidFill>
                  <a:schemeClr val="accent2"/>
                </a:solidFill>
                <a:latin typeface="Times New Roman" panose="02020603050405020304" pitchFamily="18" charset="0"/>
                <a:ea typeface="华康方圆体W7" pitchFamily="81" charset="-122"/>
                <a:cs typeface="Times New Roman" panose="02020603050405020304" pitchFamily="18" charset="0"/>
              </a:rPr>
              <a:t>Thực trạng của biện pháp</a:t>
            </a:r>
            <a:endParaRPr lang="zh-CN" altLang="en-US" sz="2400" b="1" dirty="0">
              <a:solidFill>
                <a:schemeClr val="accent2"/>
              </a:solidFill>
              <a:latin typeface="Times New Roman" panose="02020603050405020304" pitchFamily="18" charset="0"/>
              <a:ea typeface="华康方圆体W7" pitchFamily="81" charset="-122"/>
              <a:cs typeface="Times New Roman" panose="02020603050405020304" pitchFamily="18" charset="0"/>
            </a:endParaRPr>
          </a:p>
        </p:txBody>
      </p:sp>
      <p:pic>
        <p:nvPicPr>
          <p:cNvPr id="3" name="Picture 2" descr="A picture containing grass, curtain&#10;&#10;Description automatically generated">
            <a:extLst>
              <a:ext uri="{FF2B5EF4-FFF2-40B4-BE49-F238E27FC236}">
                <a16:creationId xmlns:a16="http://schemas.microsoft.com/office/drawing/2014/main" id="{B00DB560-1025-439D-8333-1869C8D0EB56}"/>
              </a:ext>
            </a:extLst>
          </p:cNvPr>
          <p:cNvPicPr>
            <a:picLocks noChangeAspect="1"/>
          </p:cNvPicPr>
          <p:nvPr/>
        </p:nvPicPr>
        <p:blipFill rotWithShape="1">
          <a:blip r:embed="rId3">
            <a:extLst>
              <a:ext uri="{28A0092B-C50C-407E-A947-70E740481C1C}">
                <a14:useLocalDpi xmlns:a14="http://schemas.microsoft.com/office/drawing/2010/main" val="0"/>
              </a:ext>
            </a:extLst>
          </a:blip>
          <a:srcRect l="3626" t="13131" r="7034"/>
          <a:stretch/>
        </p:blipFill>
        <p:spPr>
          <a:xfrm>
            <a:off x="318168" y="1787217"/>
            <a:ext cx="3554311" cy="2528132"/>
          </a:xfrm>
          <a:prstGeom prst="rect">
            <a:avLst/>
          </a:prstGeom>
          <a:ln>
            <a:noFill/>
          </a:ln>
          <a:effectLst>
            <a:softEdge rad="112500"/>
          </a:effectLst>
        </p:spPr>
      </p:pic>
    </p:spTree>
    <p:extLst>
      <p:ext uri="{BB962C8B-B14F-4D97-AF65-F5344CB8AC3E}">
        <p14:creationId xmlns:p14="http://schemas.microsoft.com/office/powerpoint/2010/main" val="3649088409"/>
      </p:ext>
    </p:extLst>
  </p:cSld>
  <p:clrMapOvr>
    <a:masterClrMapping/>
  </p:clrMapOvr>
  <p:transition spd="med" advClick="0"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ppt_w*0.7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animEffect transition="in" filter="fade">
                                      <p:cBhvr>
                                        <p:cTn id="9" dur="500"/>
                                        <p:tgtEl>
                                          <p:spTgt spid="29"/>
                                        </p:tgtEl>
                                      </p:cBhvr>
                                    </p:animEffect>
                                  </p:childTnLst>
                                </p:cTn>
                              </p:par>
                            </p:childTnLst>
                          </p:cTn>
                        </p:par>
                        <p:par>
                          <p:cTn id="10" fill="hold">
                            <p:stCondLst>
                              <p:cond delay="1450"/>
                            </p:stCondLst>
                            <p:childTnLst>
                              <p:par>
                                <p:cTn id="11" presetID="14" presetClass="entr" presetSubtype="1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childTnLst>
                          </p:cTn>
                        </p:par>
                        <p:par>
                          <p:cTn id="14" fill="hold">
                            <p:stCondLst>
                              <p:cond delay="1950"/>
                            </p:stCondLst>
                            <p:childTnLst>
                              <p:par>
                                <p:cTn id="15" presetID="53" presetClass="entr" presetSubtype="16"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21" presetClass="entr" presetSubtype="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750"/>
                                        <p:tgtEl>
                                          <p:spTgt spid="31"/>
                                        </p:tgtEl>
                                      </p:cBhvr>
                                    </p:animEffect>
                                  </p:childTnLst>
                                </p:cTn>
                              </p:par>
                            </p:childTnLst>
                          </p:cTn>
                        </p:par>
                        <p:par>
                          <p:cTn id="23" fill="hold">
                            <p:stCondLst>
                              <p:cond delay="2700"/>
                            </p:stCondLst>
                            <p:childTnLst>
                              <p:par>
                                <p:cTn id="24" presetID="23" presetClass="entr" presetSubtype="16"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p:cTn id="26" dur="500" fill="hold"/>
                                        <p:tgtEl>
                                          <p:spTgt spid="51"/>
                                        </p:tgtEl>
                                        <p:attrNameLst>
                                          <p:attrName>ppt_w</p:attrName>
                                        </p:attrNameLst>
                                      </p:cBhvr>
                                      <p:tavLst>
                                        <p:tav tm="0">
                                          <p:val>
                                            <p:fltVal val="0"/>
                                          </p:val>
                                        </p:tav>
                                        <p:tav tm="100000">
                                          <p:val>
                                            <p:strVal val="#ppt_w"/>
                                          </p:val>
                                        </p:tav>
                                      </p:tavLst>
                                    </p:anim>
                                    <p:anim calcmode="lin" valueType="num">
                                      <p:cBhvr>
                                        <p:cTn id="27" dur="500" fill="hold"/>
                                        <p:tgtEl>
                                          <p:spTgt spid="5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25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50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fltVal val="0"/>
                                          </p:val>
                                        </p:tav>
                                        <p:tav tm="100000">
                                          <p:val>
                                            <p:strVal val="#ppt_w"/>
                                          </p:val>
                                        </p:tav>
                                      </p:tavLst>
                                    </p:anim>
                                    <p:anim calcmode="lin" valueType="num">
                                      <p:cBhvr>
                                        <p:cTn id="35" dur="500" fill="hold"/>
                                        <p:tgtEl>
                                          <p:spTgt spid="54"/>
                                        </p:tgtEl>
                                        <p:attrNameLst>
                                          <p:attrName>ppt_h</p:attrName>
                                        </p:attrNameLst>
                                      </p:cBhvr>
                                      <p:tavLst>
                                        <p:tav tm="0">
                                          <p:val>
                                            <p:fltVal val="0"/>
                                          </p:val>
                                        </p:tav>
                                        <p:tav tm="100000">
                                          <p:val>
                                            <p:strVal val="#ppt_h"/>
                                          </p:val>
                                        </p:tav>
                                      </p:tavLst>
                                    </p:anim>
                                  </p:childTnLst>
                                </p:cTn>
                              </p:par>
                            </p:childTnLst>
                          </p:cTn>
                        </p:par>
                        <p:par>
                          <p:cTn id="36" fill="hold">
                            <p:stCondLst>
                              <p:cond delay="3700"/>
                            </p:stCondLst>
                            <p:childTnLst>
                              <p:par>
                                <p:cTn id="37" presetID="23" presetClass="entr" presetSubtype="288"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strVal val="4/3*#ppt_w"/>
                                          </p:val>
                                        </p:tav>
                                        <p:tav tm="100000">
                                          <p:val>
                                            <p:strVal val="#ppt_w"/>
                                          </p:val>
                                        </p:tav>
                                      </p:tavLst>
                                    </p:anim>
                                    <p:anim calcmode="lin" valueType="num">
                                      <p:cBhvr>
                                        <p:cTn id="40" dur="500" fill="hold"/>
                                        <p:tgtEl>
                                          <p:spTgt spid="34"/>
                                        </p:tgtEl>
                                        <p:attrNameLst>
                                          <p:attrName>ppt_h</p:attrName>
                                        </p:attrNameLst>
                                      </p:cBhvr>
                                      <p:tavLst>
                                        <p:tav tm="0">
                                          <p:val>
                                            <p:strVal val="4/3*#ppt_h"/>
                                          </p:val>
                                        </p:tav>
                                        <p:tav tm="100000">
                                          <p:val>
                                            <p:strVal val="#ppt_h"/>
                                          </p:val>
                                        </p:tav>
                                      </p:tavLst>
                                    </p:anim>
                                  </p:childTnLst>
                                </p:cTn>
                              </p:par>
                              <p:par>
                                <p:cTn id="41" presetID="23" presetClass="entr" presetSubtype="288" fill="hold" nodeType="withEffect">
                                  <p:stCondLst>
                                    <p:cond delay="250"/>
                                  </p:stCondLst>
                                  <p:childTnLst>
                                    <p:set>
                                      <p:cBhvr>
                                        <p:cTn id="42" dur="1" fill="hold">
                                          <p:stCondLst>
                                            <p:cond delay="0"/>
                                          </p:stCondLst>
                                        </p:cTn>
                                        <p:tgtEl>
                                          <p:spTgt spid="43"/>
                                        </p:tgtEl>
                                        <p:attrNameLst>
                                          <p:attrName>style.visibility</p:attrName>
                                        </p:attrNameLst>
                                      </p:cBhvr>
                                      <p:to>
                                        <p:strVal val="visible"/>
                                      </p:to>
                                    </p:set>
                                    <p:anim calcmode="lin" valueType="num">
                                      <p:cBhvr>
                                        <p:cTn id="43" dur="500" fill="hold"/>
                                        <p:tgtEl>
                                          <p:spTgt spid="43"/>
                                        </p:tgtEl>
                                        <p:attrNameLst>
                                          <p:attrName>ppt_w</p:attrName>
                                        </p:attrNameLst>
                                      </p:cBhvr>
                                      <p:tavLst>
                                        <p:tav tm="0">
                                          <p:val>
                                            <p:strVal val="4/3*#ppt_w"/>
                                          </p:val>
                                        </p:tav>
                                        <p:tav tm="100000">
                                          <p:val>
                                            <p:strVal val="#ppt_w"/>
                                          </p:val>
                                        </p:tav>
                                      </p:tavLst>
                                    </p:anim>
                                    <p:anim calcmode="lin" valueType="num">
                                      <p:cBhvr>
                                        <p:cTn id="44" dur="500" fill="hold"/>
                                        <p:tgtEl>
                                          <p:spTgt spid="43"/>
                                        </p:tgtEl>
                                        <p:attrNameLst>
                                          <p:attrName>ppt_h</p:attrName>
                                        </p:attrNameLst>
                                      </p:cBhvr>
                                      <p:tavLst>
                                        <p:tav tm="0">
                                          <p:val>
                                            <p:strVal val="4/3*#ppt_h"/>
                                          </p:val>
                                        </p:tav>
                                        <p:tav tm="100000">
                                          <p:val>
                                            <p:strVal val="#ppt_h"/>
                                          </p:val>
                                        </p:tav>
                                      </p:tavLst>
                                    </p:anim>
                                  </p:childTnLst>
                                </p:cTn>
                              </p:par>
                              <p:par>
                                <p:cTn id="45" presetID="23" presetClass="entr" presetSubtype="288" fill="hold" nodeType="withEffect">
                                  <p:stCondLst>
                                    <p:cond delay="5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strVal val="4/3*#ppt_w"/>
                                          </p:val>
                                        </p:tav>
                                        <p:tav tm="100000">
                                          <p:val>
                                            <p:strVal val="#ppt_w"/>
                                          </p:val>
                                        </p:tav>
                                      </p:tavLst>
                                    </p:anim>
                                    <p:anim calcmode="lin" valueType="num">
                                      <p:cBhvr>
                                        <p:cTn id="48" dur="500" fill="hold"/>
                                        <p:tgtEl>
                                          <p:spTgt spid="4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42C4C-ABAF-4A15-A85B-AA7BFEC24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079" y="482601"/>
            <a:ext cx="4329843" cy="4178299"/>
          </a:xfrm>
          <a:prstGeom prst="rect">
            <a:avLst/>
          </a:prstGeom>
          <a:ln>
            <a:noFill/>
          </a:ln>
        </p:spPr>
      </p:pic>
    </p:spTree>
    <p:extLst>
      <p:ext uri="{BB962C8B-B14F-4D97-AF65-F5344CB8AC3E}">
        <p14:creationId xmlns:p14="http://schemas.microsoft.com/office/powerpoint/2010/main" val="1298006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E7C802D5-D863-4BEC-AFAF-D1B3BC534EB1}"/>
              </a:ext>
            </a:extLst>
          </p:cNvPr>
          <p:cNvPicPr>
            <a:picLocks noChangeAspect="1"/>
          </p:cNvPicPr>
          <p:nvPr/>
        </p:nvPicPr>
        <p:blipFill rotWithShape="1">
          <a:blip r:embed="rId2">
            <a:extLst>
              <a:ext uri="{28A0092B-C50C-407E-A947-70E740481C1C}">
                <a14:useLocalDpi xmlns:a14="http://schemas.microsoft.com/office/drawing/2010/main" val="0"/>
              </a:ext>
            </a:extLst>
          </a:blip>
          <a:srcRect l="9459" r="-1" b="-1"/>
          <a:stretch/>
        </p:blipFill>
        <p:spPr>
          <a:xfrm>
            <a:off x="-1" y="7"/>
            <a:ext cx="5527543" cy="5143493"/>
          </a:xfrm>
          <a:prstGeom prst="rect">
            <a:avLst/>
          </a:prstGeom>
        </p:spPr>
      </p:pic>
      <p:pic>
        <p:nvPicPr>
          <p:cNvPr id="2" name="Picture 1" descr="A person feeding a baby&#10;&#10;Description automatically generated">
            <a:extLst>
              <a:ext uri="{FF2B5EF4-FFF2-40B4-BE49-F238E27FC236}">
                <a16:creationId xmlns:a16="http://schemas.microsoft.com/office/drawing/2014/main" id="{69B9FEB1-9640-4159-B194-E08A4861A8AF}"/>
              </a:ext>
            </a:extLst>
          </p:cNvPr>
          <p:cNvPicPr>
            <a:picLocks noChangeAspect="1"/>
          </p:cNvPicPr>
          <p:nvPr/>
        </p:nvPicPr>
        <p:blipFill rotWithShape="1">
          <a:blip r:embed="rId3">
            <a:extLst>
              <a:ext uri="{28A0092B-C50C-407E-A947-70E740481C1C}">
                <a14:useLocalDpi xmlns:a14="http://schemas.microsoft.com/office/drawing/2010/main" val="0"/>
              </a:ext>
            </a:extLst>
          </a:blip>
          <a:srcRect r="7106" b="-4"/>
          <a:stretch/>
        </p:blipFill>
        <p:spPr>
          <a:xfrm>
            <a:off x="5650992" y="1"/>
            <a:ext cx="3493008" cy="2510028"/>
          </a:xfrm>
          <a:prstGeom prst="rect">
            <a:avLst/>
          </a:prstGeom>
        </p:spPr>
      </p:pic>
      <p:pic>
        <p:nvPicPr>
          <p:cNvPr id="4" name="Picture 3" descr="A group of kids watching an elephant&#10;&#10;Description automatically generated with medium confidence">
            <a:extLst>
              <a:ext uri="{FF2B5EF4-FFF2-40B4-BE49-F238E27FC236}">
                <a16:creationId xmlns:a16="http://schemas.microsoft.com/office/drawing/2014/main" id="{2EE63B9D-33A6-4F95-A2BD-67AA79E7D058}"/>
              </a:ext>
            </a:extLst>
          </p:cNvPr>
          <p:cNvPicPr>
            <a:picLocks noChangeAspect="1"/>
          </p:cNvPicPr>
          <p:nvPr/>
        </p:nvPicPr>
        <p:blipFill rotWithShape="1">
          <a:blip r:embed="rId4">
            <a:extLst>
              <a:ext uri="{28A0092B-C50C-407E-A947-70E740481C1C}">
                <a14:useLocalDpi xmlns:a14="http://schemas.microsoft.com/office/drawing/2010/main" val="0"/>
              </a:ext>
            </a:extLst>
          </a:blip>
          <a:srcRect r="7106" b="-4"/>
          <a:stretch/>
        </p:blipFill>
        <p:spPr>
          <a:xfrm>
            <a:off x="5650990" y="2633472"/>
            <a:ext cx="3493010" cy="2510028"/>
          </a:xfrm>
          <a:prstGeom prst="rect">
            <a:avLst/>
          </a:prstGeom>
        </p:spPr>
      </p:pic>
    </p:spTree>
    <p:extLst>
      <p:ext uri="{BB962C8B-B14F-4D97-AF65-F5344CB8AC3E}">
        <p14:creationId xmlns:p14="http://schemas.microsoft.com/office/powerpoint/2010/main" val="3074160342"/>
      </p:ext>
    </p:extLst>
  </p:cSld>
  <p:clrMapOvr>
    <a:masterClrMapping/>
  </p:clrMapOvr>
  <mc:AlternateContent xmlns:mc="http://schemas.openxmlformats.org/markup-compatibility/2006" xmlns:p14="http://schemas.microsoft.com/office/powerpoint/2010/main">
    <mc:Choice Requires="p14">
      <p:transition spd="slow" p14:dur="1750" advClick="0" advTm="5000">
        <p:randomBar dir="vert"/>
      </p:transition>
    </mc:Choice>
    <mc:Fallback xmlns="">
      <p:transition spd="slow" advClick="0" advTm="5000">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person, indoor, dressed&#10;&#10;Description automatically generated">
            <a:extLst>
              <a:ext uri="{FF2B5EF4-FFF2-40B4-BE49-F238E27FC236}">
                <a16:creationId xmlns:a16="http://schemas.microsoft.com/office/drawing/2014/main" id="{D4FCB9AE-97E0-4AA6-A110-FC2BE99C90DC}"/>
              </a:ext>
            </a:extLst>
          </p:cNvPr>
          <p:cNvPicPr>
            <a:picLocks noChangeAspect="1"/>
          </p:cNvPicPr>
          <p:nvPr/>
        </p:nvPicPr>
        <p:blipFill rotWithShape="1">
          <a:blip r:embed="rId2">
            <a:extLst>
              <a:ext uri="{28A0092B-C50C-407E-A947-70E740481C1C}">
                <a14:useLocalDpi xmlns:a14="http://schemas.microsoft.com/office/drawing/2010/main" val="0"/>
              </a:ext>
            </a:extLst>
          </a:blip>
          <a:srcRect l="25988" r="8133" b="1"/>
          <a:stretch/>
        </p:blipFill>
        <p:spPr>
          <a:xfrm>
            <a:off x="241298" y="417892"/>
            <a:ext cx="4251513" cy="4307714"/>
          </a:xfrm>
          <a:prstGeom prst="rect">
            <a:avLst/>
          </a:prstGeom>
        </p:spPr>
      </p:pic>
      <p:pic>
        <p:nvPicPr>
          <p:cNvPr id="13" name="Picture 12">
            <a:extLst>
              <a:ext uri="{FF2B5EF4-FFF2-40B4-BE49-F238E27FC236}">
                <a16:creationId xmlns:a16="http://schemas.microsoft.com/office/drawing/2014/main" id="{96BDBC41-64E6-4D50-8485-9894A7E8D00F}"/>
              </a:ext>
            </a:extLst>
          </p:cNvPr>
          <p:cNvPicPr>
            <a:picLocks noChangeAspect="1"/>
          </p:cNvPicPr>
          <p:nvPr/>
        </p:nvPicPr>
        <p:blipFill rotWithShape="1">
          <a:blip r:embed="rId3">
            <a:extLst>
              <a:ext uri="{28A0092B-C50C-407E-A947-70E740481C1C}">
                <a14:useLocalDpi xmlns:a14="http://schemas.microsoft.com/office/drawing/2010/main" val="0"/>
              </a:ext>
            </a:extLst>
          </a:blip>
          <a:srcRect l="23652" r="20771" b="-1"/>
          <a:stretch/>
        </p:blipFill>
        <p:spPr>
          <a:xfrm>
            <a:off x="4646532" y="417892"/>
            <a:ext cx="4256170" cy="4307714"/>
          </a:xfrm>
          <a:prstGeom prst="rect">
            <a:avLst/>
          </a:prstGeom>
        </p:spPr>
      </p:pic>
    </p:spTree>
    <p:extLst>
      <p:ext uri="{BB962C8B-B14F-4D97-AF65-F5344CB8AC3E}">
        <p14:creationId xmlns:p14="http://schemas.microsoft.com/office/powerpoint/2010/main" val="223379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advClick="0" advTm="5000">
        <p15:prstTrans prst="curtains"/>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教育汇报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1823</TotalTime>
  <Words>1424</Words>
  <Application>Microsoft Office PowerPoint</Application>
  <PresentationFormat>On-screen Show (16:9)</PresentationFormat>
  <Paragraphs>115</Paragraphs>
  <Slides>33</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华康方圆体W7</vt:lpstr>
      <vt:lpstr>宋体</vt:lpstr>
      <vt:lpstr>幼圆</vt:lpstr>
      <vt:lpstr>Arial</vt:lpstr>
      <vt:lpstr>Times New Roman</vt:lpstr>
      <vt:lpstr>Impact</vt:lpstr>
      <vt:lpstr>微软雅黑</vt:lpstr>
      <vt:lpstr>UTM Avo</vt:lpstr>
      <vt:lpstr>Malgun Gothic</vt:lpstr>
      <vt:lpstr>PT Sans</vt:lpstr>
      <vt:lpstr>Calibri Light</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卡通小学幼儿园教育汇报ppt模板</dc:title>
  <dc:subject>9Slide.vn</dc:subject>
  <dc:creator>Thanh Bui</dc:creator>
  <dc:description>9Slide.vn</dc:description>
  <cp:lastModifiedBy>Thu Trang Còi</cp:lastModifiedBy>
  <cp:revision>119</cp:revision>
  <dcterms:created xsi:type="dcterms:W3CDTF">2015-08-08T12:00:40Z</dcterms:created>
  <dcterms:modified xsi:type="dcterms:W3CDTF">2021-11-06T06:20:46Z</dcterms:modified>
  <cp:category>9Slide.vn</cp:category>
</cp:coreProperties>
</file>