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9" r:id="rId4"/>
    <p:sldId id="260" r:id="rId5"/>
    <p:sldId id="262" r:id="rId6"/>
    <p:sldId id="263" r:id="rId7"/>
    <p:sldId id="264" r:id="rId8"/>
    <p:sldId id="265" r:id="rId9"/>
    <p:sldId id="261" r:id="rId10"/>
    <p:sldId id="266" r:id="rId11"/>
    <p:sldId id="270" r:id="rId12"/>
    <p:sldId id="267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32FC0-5E90-4C60-A7CE-1A8C24834A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D4A285-2838-4B66-812B-0A5D29853F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60AF9-2164-46CD-B95D-22199DB1E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F3AFCE-29B2-431A-B583-96BCBA26B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70498-E830-4B78-B2D3-B3AFE773B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05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D801F-3859-47B4-B705-652933997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3D3E5C-1415-44FC-805F-446435B106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0AE5BD-6281-475E-98FA-221509317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41B49-DBD3-4510-BC1E-9C39B26DD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C66E8-1A2C-4E85-8B98-F819E1B20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888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212E2B-A377-4C0A-AD05-C349F82596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B03C76-CFC5-40B4-980F-7313D7388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58A5A-6801-4828-9BB4-2F68F60CD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A3220D-D928-4F68-8265-85D9CBD40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71C32-1519-4493-92E9-DF02F0DA5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496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D3651-80C0-487D-BABD-50330D6A5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1F5E2-43AF-485A-8592-37DF07046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21ECC8-B3FD-4886-A74B-05904EB5C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C27BC-B19C-45D4-AD46-AA312BC2B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8352FF-812C-4C62-8C59-4C18B145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486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0D5FB-3B6F-4728-A996-E4356BAFE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25F48-2499-4E04-982B-2024C292ED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08A3B-7494-49B2-8AE1-803584866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9920A-6FE8-4D16-99F8-27D6E05AB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9BE5F-3D80-4987-915B-DCFF47E2D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4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B9198-C84D-4246-B624-A9BBE2A63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20426-9634-4F42-9C3F-862FD2243F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57B3C8-7FB4-450F-A9B2-79172B965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040AF7-4CCF-449C-83DE-EECA165B1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48AF0B-4FC0-41B8-B3EA-96668D6A4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134FDA-8BFA-43DD-8B4C-9D69DB427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174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72B8D-B72D-4484-B41F-2B3845ADB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6EAE3-4F7C-451E-B9A2-8D62AE62D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241E4-3BE9-46DC-AA87-BBC5FC2CA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8F7073-79D9-4663-9533-C954FC056F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5CE750-279D-4A49-A804-A8204708B7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B49BB5-6870-4E25-A592-D003ABE1D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1DB7F7-C779-4C48-BF39-9B23F3D01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64E207-C87E-4053-BFE3-A94C3D78B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716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16301-7193-48F2-A570-CD28AC97C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3FB0E1-8E7C-4D5F-9886-EA1C0384A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D1E9D-5114-4E72-8DED-97C525B3C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3CE115-00A3-44BF-91C3-9D183DD93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637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6CB926-89EB-4C73-A59E-7CAF05C6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F7F97E-CB73-4921-87A4-26D467894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EB4F29-8ABB-4E90-AFCF-461DEDDDE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63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1232A-4458-4CFE-8D12-C1660F25B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B3812-8B52-430E-AA4F-874BA8982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79AFE5-EB19-4B89-B370-2A5520406E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501F23-FB38-4C73-AC3A-DB3ECECFE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9F0DBF-8430-4FEE-B527-6B0A2769F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C31704-742E-4677-80CA-7955E756D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69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3A528-62EE-4EFC-9AC0-FCA84CECA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148119-D25A-441A-82B6-C4CB758F84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26750D-2738-4FCB-8B8B-58DC53BA0C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B89A5E-9B63-4CD3-9AAC-517FC0DC2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C528B9-BF5B-4154-A1BB-CC3AC4CFE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B6C5A9-5A77-404E-939F-CE71E1C3A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38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2D6666-BD9D-4B04-B210-DC9673E18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E835A7-500A-4084-B87F-7F106EA49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959C7-3F58-40B2-A5F1-96E95172F4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5883C-1203-4867-A4F8-6FE7C8481817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07588-A897-4FC5-A524-396B262008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552E8-0DD6-4E6E-938E-C5E5A4AD59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9317F-D9EC-44FC-88FE-31F6DD7F8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175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54847-49CC-4E2C-95B7-34D2C2A7A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92875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  <a:br>
              <a:rPr lang="en-US" sz="2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HOA HƯỚNG DƯƠNG</a:t>
            </a: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5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 ĐƠN MÙA HÈ</a:t>
            </a:r>
            <a:b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5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5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5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24-36 </a:t>
            </a:r>
            <a:r>
              <a:rPr lang="en-US" sz="35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1/4/2022 </a:t>
            </a:r>
            <a:r>
              <a:rPr lang="en-US" sz="3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00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1/11/2022</a:t>
            </a: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Content Placeholder 16">
            <a:extLst>
              <a:ext uri="{FF2B5EF4-FFF2-40B4-BE49-F238E27FC236}">
                <a16:creationId xmlns:a16="http://schemas.microsoft.com/office/drawing/2014/main" id="{3E4FFD05-3E31-495A-B2AB-5F24DF6725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386" y="1235840"/>
            <a:ext cx="1497227" cy="1494108"/>
          </a:xfrm>
        </p:spPr>
      </p:pic>
    </p:spTree>
    <p:extLst>
      <p:ext uri="{BB962C8B-B14F-4D97-AF65-F5344CB8AC3E}">
        <p14:creationId xmlns:p14="http://schemas.microsoft.com/office/powerpoint/2010/main" val="1856686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 err="1">
                <a:solidFill>
                  <a:srgbClr val="FF0000"/>
                </a:solidFill>
              </a:rPr>
              <a:t>Thực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đơn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khối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nhà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trẻ</a:t>
            </a:r>
            <a:r>
              <a:rPr lang="en-US" sz="3300" b="1" dirty="0">
                <a:solidFill>
                  <a:srgbClr val="FF0000"/>
                </a:solidFill>
              </a:rPr>
              <a:t> 24-36 </a:t>
            </a:r>
            <a:r>
              <a:rPr lang="en-US" sz="3300" b="1" dirty="0" err="1">
                <a:solidFill>
                  <a:srgbClr val="FF0000"/>
                </a:solidFill>
              </a:rPr>
              <a:t>tháng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mùa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hè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tư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Mỳ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>
                <a:solidFill>
                  <a:srgbClr val="002060"/>
                </a:solidFill>
              </a:rPr>
              <a:t>Bánh </a:t>
            </a:r>
            <a:r>
              <a:rPr lang="en-US" sz="2500" dirty="0" err="1">
                <a:solidFill>
                  <a:srgbClr val="002060"/>
                </a:solidFill>
              </a:rPr>
              <a:t>canxi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532184"/>
            <a:ext cx="6967330" cy="14852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Bò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lợn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vang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sườn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thả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giá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22491-D736-423B-8E7B-9DBD106BC8A9}"/>
              </a:ext>
            </a:extLst>
          </p:cNvPr>
          <p:cNvSpPr/>
          <p:nvPr/>
        </p:nvSpPr>
        <p:spPr>
          <a:xfrm>
            <a:off x="1981200" y="4180042"/>
            <a:ext cx="4618382" cy="10015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tôm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xôi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Dưa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hấu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010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 err="1">
                <a:solidFill>
                  <a:srgbClr val="FF0000"/>
                </a:solidFill>
              </a:rPr>
              <a:t>Thực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đơn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khối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nhà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trẻ</a:t>
            </a:r>
            <a:r>
              <a:rPr lang="en-US" sz="3300" b="1" dirty="0">
                <a:solidFill>
                  <a:srgbClr val="FF0000"/>
                </a:solidFill>
              </a:rPr>
              <a:t> 24-36 </a:t>
            </a:r>
            <a:r>
              <a:rPr lang="en-US" sz="3300" b="1" dirty="0" err="1">
                <a:solidFill>
                  <a:srgbClr val="FF0000"/>
                </a:solidFill>
              </a:rPr>
              <a:t>tháng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mùa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hè</a:t>
            </a: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năm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sườn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xanh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tươi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Vinamilk</a:t>
            </a:r>
            <a:r>
              <a:rPr lang="en-US" sz="2500" dirty="0">
                <a:solidFill>
                  <a:srgbClr val="002060"/>
                </a:solidFill>
              </a:rPr>
              <a:t>            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532184"/>
            <a:ext cx="6967330" cy="14852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ngọt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mồng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tơi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mướp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cua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22491-D736-423B-8E7B-9DBD106BC8A9}"/>
              </a:ext>
            </a:extLst>
          </p:cNvPr>
          <p:cNvSpPr/>
          <p:nvPr/>
        </p:nvSpPr>
        <p:spPr>
          <a:xfrm>
            <a:off x="1981200" y="4180042"/>
            <a:ext cx="4618382" cy="10015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376247" y="5451231"/>
            <a:ext cx="5913528" cy="123092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om </a:t>
            </a:r>
            <a:r>
              <a:rPr lang="en-US" sz="2500" dirty="0" err="1">
                <a:solidFill>
                  <a:srgbClr val="002060"/>
                </a:solidFill>
              </a:rPr>
              <a:t>nấm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ngót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650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 err="1">
                <a:solidFill>
                  <a:srgbClr val="FF0000"/>
                </a:solidFill>
              </a:rPr>
              <a:t>Thực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đơn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khối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nhà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trẻ</a:t>
            </a:r>
            <a:r>
              <a:rPr lang="en-US" sz="3300" b="1" dirty="0">
                <a:solidFill>
                  <a:srgbClr val="FF0000"/>
                </a:solidFill>
              </a:rPr>
              <a:t> 24-36 </a:t>
            </a:r>
            <a:r>
              <a:rPr lang="en-US" sz="3300" b="1" dirty="0" err="1">
                <a:solidFill>
                  <a:srgbClr val="FF0000"/>
                </a:solidFill>
              </a:rPr>
              <a:t>tháng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mùa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hè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sáu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904462" y="132236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bò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rốt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uống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1470993" y="3007536"/>
            <a:ext cx="6967330" cy="176324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</a:t>
            </a:r>
            <a:r>
              <a:rPr lang="en-US" sz="2500" dirty="0" err="1">
                <a:solidFill>
                  <a:srgbClr val="002060"/>
                </a:solidFill>
              </a:rPr>
              <a:t>Tôm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xôi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Bún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bằm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   </a:t>
            </a:r>
            <a:r>
              <a:rPr lang="en-US" sz="2500" dirty="0" err="1">
                <a:solidFill>
                  <a:srgbClr val="002060"/>
                </a:solidFill>
              </a:rPr>
              <a:t>hành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thơm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Sinh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tố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leo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108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 err="1">
                <a:solidFill>
                  <a:srgbClr val="FF0000"/>
                </a:solidFill>
              </a:rPr>
              <a:t>Thực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đơn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khối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nhà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trẻ</a:t>
            </a:r>
            <a:r>
              <a:rPr lang="en-US" sz="3300" b="1" dirty="0">
                <a:solidFill>
                  <a:srgbClr val="FF0000"/>
                </a:solidFill>
              </a:rPr>
              <a:t> 24-36 </a:t>
            </a:r>
            <a:r>
              <a:rPr lang="en-US" sz="3300" b="1" dirty="0" err="1">
                <a:solidFill>
                  <a:srgbClr val="FF0000"/>
                </a:solidFill>
              </a:rPr>
              <a:t>tháng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mùa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hè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bẩy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Bún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bằm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>
                <a:solidFill>
                  <a:srgbClr val="002060"/>
                </a:solidFill>
              </a:rPr>
              <a:t>Bánh </a:t>
            </a:r>
            <a:r>
              <a:rPr lang="en-US" sz="2500" dirty="0" err="1">
                <a:solidFill>
                  <a:srgbClr val="002060"/>
                </a:solidFill>
              </a:rPr>
              <a:t>canxi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532184"/>
            <a:ext cx="6967330" cy="14852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bí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đỏ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hầm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xương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22491-D736-423B-8E7B-9DBD106BC8A9}"/>
              </a:ext>
            </a:extLst>
          </p:cNvPr>
          <p:cNvSpPr/>
          <p:nvPr/>
        </p:nvSpPr>
        <p:spPr>
          <a:xfrm>
            <a:off x="1981200" y="4180042"/>
            <a:ext cx="4618382" cy="10015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     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ngót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Thanh long</a:t>
            </a:r>
          </a:p>
        </p:txBody>
      </p:sp>
    </p:spTree>
    <p:extLst>
      <p:ext uri="{BB962C8B-B14F-4D97-AF65-F5344CB8AC3E}">
        <p14:creationId xmlns:p14="http://schemas.microsoft.com/office/powerpoint/2010/main" val="1157362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 err="1">
                <a:solidFill>
                  <a:srgbClr val="FF0000"/>
                </a:solidFill>
              </a:rPr>
              <a:t>Thực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đơn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khối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nhà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trẻ</a:t>
            </a:r>
            <a:r>
              <a:rPr lang="en-US" sz="3300" b="1" dirty="0">
                <a:solidFill>
                  <a:srgbClr val="FF0000"/>
                </a:solidFill>
              </a:rPr>
              <a:t> 24-36 </a:t>
            </a:r>
            <a:r>
              <a:rPr lang="en-US" sz="3300" b="1" dirty="0" err="1">
                <a:solidFill>
                  <a:srgbClr val="FF0000"/>
                </a:solidFill>
              </a:rPr>
              <a:t>tháng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mùa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hè</a:t>
            </a: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hai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Mỳ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      - </a:t>
            </a:r>
            <a:r>
              <a:rPr lang="en-US" sz="2500" dirty="0">
                <a:solidFill>
                  <a:srgbClr val="002060"/>
                </a:solidFill>
              </a:rPr>
              <a:t>Bánh </a:t>
            </a:r>
            <a:r>
              <a:rPr lang="en-US" sz="2500" dirty="0" err="1">
                <a:solidFill>
                  <a:srgbClr val="002060"/>
                </a:solidFill>
              </a:rPr>
              <a:t>canxi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532184"/>
            <a:ext cx="6967330" cy="14852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Trứng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đảo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bông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thả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giá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22491-D736-423B-8E7B-9DBD106BC8A9}"/>
              </a:ext>
            </a:extLst>
          </p:cNvPr>
          <p:cNvSpPr/>
          <p:nvPr/>
        </p:nvSpPr>
        <p:spPr>
          <a:xfrm>
            <a:off x="1981200" y="4180042"/>
            <a:ext cx="4618382" cy="10015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tôm</a:t>
            </a:r>
            <a:r>
              <a:rPr lang="en-US" sz="2500" dirty="0">
                <a:solidFill>
                  <a:srgbClr val="002060"/>
                </a:solidFill>
              </a:rPr>
              <a:t> pho </a:t>
            </a:r>
            <a:r>
              <a:rPr lang="en-US" sz="2500" dirty="0" err="1">
                <a:solidFill>
                  <a:srgbClr val="002060"/>
                </a:solidFill>
              </a:rPr>
              <a:t>mai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         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Vinamilk</a:t>
            </a:r>
            <a:r>
              <a:rPr lang="en-US" sz="2500" dirty="0">
                <a:solidFill>
                  <a:srgbClr val="002060"/>
                </a:solidFill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2675858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 err="1">
                <a:solidFill>
                  <a:srgbClr val="FF0000"/>
                </a:solidFill>
              </a:rPr>
              <a:t>Thực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đơn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khối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nhà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trẻ</a:t>
            </a:r>
            <a:r>
              <a:rPr lang="en-US" sz="3300" b="1" dirty="0">
                <a:solidFill>
                  <a:srgbClr val="FF0000"/>
                </a:solidFill>
              </a:rPr>
              <a:t> 24-36 </a:t>
            </a:r>
            <a:r>
              <a:rPr lang="en-US" sz="3300" b="1" dirty="0" err="1">
                <a:solidFill>
                  <a:srgbClr val="FF0000"/>
                </a:solidFill>
              </a:rPr>
              <a:t>tháng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mùa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hè</a:t>
            </a: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ba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gà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xanh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tươi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Vinamilk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532184"/>
            <a:ext cx="6967330" cy="14852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Cá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ngọt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muống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TM: </a:t>
            </a:r>
            <a:r>
              <a:rPr lang="en-US" sz="2500" dirty="0" err="1">
                <a:solidFill>
                  <a:srgbClr val="002060"/>
                </a:solidFill>
              </a:rPr>
              <a:t>Chuối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tiêu</a:t>
            </a:r>
            <a:r>
              <a:rPr lang="en-US" sz="2500" dirty="0">
                <a:solidFill>
                  <a:srgbClr val="002060"/>
                </a:solidFill>
              </a:rPr>
              <a:t> (</a:t>
            </a:r>
            <a:r>
              <a:rPr lang="en-US" sz="2500" dirty="0" err="1">
                <a:solidFill>
                  <a:srgbClr val="002060"/>
                </a:solidFill>
              </a:rPr>
              <a:t>Tây</a:t>
            </a:r>
            <a:r>
              <a:rPr lang="en-US" sz="25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22491-D736-423B-8E7B-9DBD106BC8A9}"/>
              </a:ext>
            </a:extLst>
          </p:cNvPr>
          <p:cNvSpPr/>
          <p:nvPr/>
        </p:nvSpPr>
        <p:spPr>
          <a:xfrm>
            <a:off x="1981200" y="4180042"/>
            <a:ext cx="4618382" cy="10015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657600" y="5344199"/>
            <a:ext cx="5632174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om </a:t>
            </a:r>
            <a:r>
              <a:rPr lang="en-US" sz="2500" dirty="0" err="1">
                <a:solidFill>
                  <a:srgbClr val="002060"/>
                </a:solidFill>
              </a:rPr>
              <a:t>nấm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ngót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581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 err="1">
                <a:solidFill>
                  <a:srgbClr val="FF0000"/>
                </a:solidFill>
              </a:rPr>
              <a:t>Thực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đơn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khối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nhà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trẻ</a:t>
            </a:r>
            <a:r>
              <a:rPr lang="en-US" sz="3300" b="1" dirty="0">
                <a:solidFill>
                  <a:srgbClr val="FF0000"/>
                </a:solidFill>
              </a:rPr>
              <a:t> 24-36 </a:t>
            </a:r>
            <a:r>
              <a:rPr lang="en-US" sz="3300" b="1" dirty="0" err="1">
                <a:solidFill>
                  <a:srgbClr val="FF0000"/>
                </a:solidFill>
              </a:rPr>
              <a:t>tháng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mùa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hè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tư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Bún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bò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hành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thơm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>
                <a:solidFill>
                  <a:srgbClr val="002060"/>
                </a:solidFill>
              </a:rPr>
              <a:t>Bánh </a:t>
            </a:r>
            <a:r>
              <a:rPr lang="en-US" sz="2500" dirty="0" err="1">
                <a:solidFill>
                  <a:srgbClr val="002060"/>
                </a:solidFill>
              </a:rPr>
              <a:t>quy</a:t>
            </a:r>
            <a:r>
              <a:rPr lang="en-US" sz="2500" dirty="0">
                <a:solidFill>
                  <a:srgbClr val="002060"/>
                </a:solidFill>
              </a:rPr>
              <a:t> pho </a:t>
            </a:r>
            <a:r>
              <a:rPr lang="en-US" sz="2500" dirty="0" err="1">
                <a:solidFill>
                  <a:srgbClr val="002060"/>
                </a:solidFill>
              </a:rPr>
              <a:t>mai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532184"/>
            <a:ext cx="6967330" cy="14852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Gà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lợn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ri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ngao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cải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22491-D736-423B-8E7B-9DBD106BC8A9}"/>
              </a:ext>
            </a:extLst>
          </p:cNvPr>
          <p:cNvSpPr/>
          <p:nvPr/>
        </p:nvSpPr>
        <p:spPr>
          <a:xfrm>
            <a:off x="1981200" y="4180042"/>
            <a:ext cx="4618382" cy="10015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hầm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hạt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        </a:t>
            </a:r>
            <a:r>
              <a:rPr lang="en-US" sz="2500" dirty="0" err="1">
                <a:solidFill>
                  <a:srgbClr val="002060"/>
                </a:solidFill>
              </a:rPr>
              <a:t>sen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xanh</a:t>
            </a:r>
            <a:r>
              <a:rPr lang="en-US" sz="2500" dirty="0">
                <a:solidFill>
                  <a:srgbClr val="002060"/>
                </a:solidFill>
              </a:rPr>
              <a:t>         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Dưa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hấu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373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 err="1">
                <a:solidFill>
                  <a:srgbClr val="FF0000"/>
                </a:solidFill>
              </a:rPr>
              <a:t>Thực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đơn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khối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nhà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trẻ</a:t>
            </a:r>
            <a:r>
              <a:rPr lang="en-US" sz="3300" b="1" dirty="0">
                <a:solidFill>
                  <a:srgbClr val="FF0000"/>
                </a:solidFill>
              </a:rPr>
              <a:t> 24-36 </a:t>
            </a:r>
            <a:r>
              <a:rPr lang="en-US" sz="3300" b="1" dirty="0" err="1">
                <a:solidFill>
                  <a:srgbClr val="FF0000"/>
                </a:solidFill>
              </a:rPr>
              <a:t>tháng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mùa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hè</a:t>
            </a: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năm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sườn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hầm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khoai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</a:t>
            </a:r>
            <a:r>
              <a:rPr lang="en-US" sz="2500" dirty="0" err="1">
                <a:solidFill>
                  <a:srgbClr val="002060"/>
                </a:solidFill>
              </a:rPr>
              <a:t>tây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rốt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uống</a:t>
            </a:r>
            <a:r>
              <a:rPr lang="en-US" sz="2500" dirty="0">
                <a:solidFill>
                  <a:srgbClr val="002060"/>
                </a:solidFill>
              </a:rPr>
              <a:t>            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532184"/>
            <a:ext cx="6967330" cy="14852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Đậu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mồng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tơi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mướp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cua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22491-D736-423B-8E7B-9DBD106BC8A9}"/>
              </a:ext>
            </a:extLst>
          </p:cNvPr>
          <p:cNvSpPr/>
          <p:nvPr/>
        </p:nvSpPr>
        <p:spPr>
          <a:xfrm>
            <a:off x="1981200" y="4180042"/>
            <a:ext cx="4618382" cy="10015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376247" y="5451231"/>
            <a:ext cx="5913528" cy="123092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kho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tàu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bầu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432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 err="1">
                <a:solidFill>
                  <a:srgbClr val="FF0000"/>
                </a:solidFill>
              </a:rPr>
              <a:t>Thực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đơn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khối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nhà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trẻ</a:t>
            </a:r>
            <a:r>
              <a:rPr lang="en-US" sz="3300" b="1" dirty="0">
                <a:solidFill>
                  <a:srgbClr val="FF0000"/>
                </a:solidFill>
              </a:rPr>
              <a:t> 24-36 </a:t>
            </a:r>
            <a:r>
              <a:rPr lang="en-US" sz="3300" b="1" dirty="0" err="1">
                <a:solidFill>
                  <a:srgbClr val="FF0000"/>
                </a:solidFill>
              </a:rPr>
              <a:t>tháng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mùa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hè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sáu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Mỳ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gà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hành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thơm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>
                <a:solidFill>
                  <a:srgbClr val="002060"/>
                </a:solidFill>
              </a:rPr>
              <a:t>Bánh </a:t>
            </a:r>
            <a:r>
              <a:rPr lang="en-US" sz="2500" dirty="0" err="1">
                <a:solidFill>
                  <a:srgbClr val="002060"/>
                </a:solidFill>
              </a:rPr>
              <a:t>canxi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532184"/>
            <a:ext cx="6967330" cy="14852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</a:t>
            </a:r>
            <a:r>
              <a:rPr lang="en-US" sz="2500" dirty="0" err="1">
                <a:solidFill>
                  <a:srgbClr val="002060"/>
                </a:solidFill>
              </a:rPr>
              <a:t>Tôm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om </a:t>
            </a:r>
            <a:r>
              <a:rPr lang="en-US" sz="2500" dirty="0" err="1">
                <a:solidFill>
                  <a:srgbClr val="002060"/>
                </a:solidFill>
              </a:rPr>
              <a:t>nấm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dền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22491-D736-423B-8E7B-9DBD106BC8A9}"/>
              </a:ext>
            </a:extLst>
          </p:cNvPr>
          <p:cNvSpPr/>
          <p:nvPr/>
        </p:nvSpPr>
        <p:spPr>
          <a:xfrm>
            <a:off x="1981200" y="4180042"/>
            <a:ext cx="4618382" cy="10015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Bún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bằm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   </a:t>
            </a:r>
            <a:r>
              <a:rPr lang="en-US" sz="2500" dirty="0" err="1">
                <a:solidFill>
                  <a:srgbClr val="002060"/>
                </a:solidFill>
              </a:rPr>
              <a:t>hành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thơm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uống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Probi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124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 err="1">
                <a:solidFill>
                  <a:srgbClr val="FF0000"/>
                </a:solidFill>
              </a:rPr>
              <a:t>Thực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đơn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khối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nhà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trẻ</a:t>
            </a:r>
            <a:r>
              <a:rPr lang="en-US" sz="3300" b="1" dirty="0">
                <a:solidFill>
                  <a:srgbClr val="FF0000"/>
                </a:solidFill>
              </a:rPr>
              <a:t> 24-36 </a:t>
            </a:r>
            <a:r>
              <a:rPr lang="en-US" sz="3300" b="1" dirty="0" err="1">
                <a:solidFill>
                  <a:srgbClr val="FF0000"/>
                </a:solidFill>
              </a:rPr>
              <a:t>tháng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mùa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hè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bẩy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1+3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củ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uống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532184"/>
            <a:ext cx="6967330" cy="14852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bầu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22491-D736-423B-8E7B-9DBD106BC8A9}"/>
              </a:ext>
            </a:extLst>
          </p:cNvPr>
          <p:cNvSpPr/>
          <p:nvPr/>
        </p:nvSpPr>
        <p:spPr>
          <a:xfrm>
            <a:off x="1981200" y="4180042"/>
            <a:ext cx="4618382" cy="10015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bò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hầm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củ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Thanh long</a:t>
            </a:r>
          </a:p>
        </p:txBody>
      </p:sp>
    </p:spTree>
    <p:extLst>
      <p:ext uri="{BB962C8B-B14F-4D97-AF65-F5344CB8AC3E}">
        <p14:creationId xmlns:p14="http://schemas.microsoft.com/office/powerpoint/2010/main" val="2091350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 err="1">
                <a:solidFill>
                  <a:srgbClr val="FF0000"/>
                </a:solidFill>
              </a:rPr>
              <a:t>Thực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đơn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khối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nhà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trẻ</a:t>
            </a:r>
            <a:r>
              <a:rPr lang="en-US" sz="3300" b="1" dirty="0">
                <a:solidFill>
                  <a:srgbClr val="FF0000"/>
                </a:solidFill>
              </a:rPr>
              <a:t> 24-36 </a:t>
            </a:r>
            <a:r>
              <a:rPr lang="en-US" sz="3300" b="1" dirty="0" err="1">
                <a:solidFill>
                  <a:srgbClr val="FF0000"/>
                </a:solidFill>
              </a:rPr>
              <a:t>tháng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mùa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hè</a:t>
            </a: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hai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Bánh </a:t>
            </a:r>
            <a:r>
              <a:rPr lang="en-US" sz="2500" dirty="0" err="1">
                <a:solidFill>
                  <a:srgbClr val="002060"/>
                </a:solidFill>
              </a:rPr>
              <a:t>mỳ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ruốc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tươi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Vinamilk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532184"/>
            <a:ext cx="6967330" cy="14852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kho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trứng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cút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muống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22491-D736-423B-8E7B-9DBD106BC8A9}"/>
              </a:ext>
            </a:extLst>
          </p:cNvPr>
          <p:cNvSpPr/>
          <p:nvPr/>
        </p:nvSpPr>
        <p:spPr>
          <a:xfrm>
            <a:off x="1981200" y="4180042"/>
            <a:ext cx="4618382" cy="10015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816626" y="5344199"/>
            <a:ext cx="5473148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cá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hồi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bí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đỏ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Vinamilk</a:t>
            </a:r>
            <a:r>
              <a:rPr lang="en-US" sz="2500" dirty="0">
                <a:solidFill>
                  <a:srgbClr val="002060"/>
                </a:solidFill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1467152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2101F-5DF9-4FC6-BA1D-2468937C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422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 err="1">
                <a:solidFill>
                  <a:srgbClr val="FF0000"/>
                </a:solidFill>
              </a:rPr>
              <a:t>Thực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đơn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khối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nhà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trẻ</a:t>
            </a:r>
            <a:r>
              <a:rPr lang="en-US" sz="3300" b="1" dirty="0">
                <a:solidFill>
                  <a:srgbClr val="FF0000"/>
                </a:solidFill>
              </a:rPr>
              <a:t> 24-36 </a:t>
            </a:r>
            <a:r>
              <a:rPr lang="en-US" sz="3300" b="1" dirty="0" err="1">
                <a:solidFill>
                  <a:srgbClr val="FF0000"/>
                </a:solidFill>
              </a:rPr>
              <a:t>tháng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mùa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hè</a:t>
            </a: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Thứ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ba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1">
                    <a:lumMod val="50000"/>
                  </a:schemeClr>
                </a:solidFill>
              </a:rPr>
              <a:t>tuần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 2+4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BE467-18EC-4310-AE84-ABD70965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1125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F51258-C0C5-469D-A89A-838B45E3A598}"/>
              </a:ext>
            </a:extLst>
          </p:cNvPr>
          <p:cNvSpPr/>
          <p:nvPr/>
        </p:nvSpPr>
        <p:spPr>
          <a:xfrm>
            <a:off x="838200" y="1090043"/>
            <a:ext cx="5085522" cy="129422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sáng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Cháo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bí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đỏ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i="1" dirty="0">
                <a:solidFill>
                  <a:srgbClr val="002060"/>
                </a:solidFill>
              </a:rPr>
              <a:t>(</a:t>
            </a:r>
            <a:r>
              <a:rPr lang="en-US" sz="2500" i="1" dirty="0" err="1">
                <a:solidFill>
                  <a:srgbClr val="002060"/>
                </a:solidFill>
              </a:rPr>
              <a:t>Dịch</a:t>
            </a:r>
            <a:r>
              <a:rPr lang="en-US" sz="2500" i="1" dirty="0">
                <a:solidFill>
                  <a:srgbClr val="002060"/>
                </a:solidFill>
              </a:rPr>
              <a:t> </a:t>
            </a:r>
            <a:r>
              <a:rPr lang="en-US" sz="2500" i="1" dirty="0" err="1">
                <a:solidFill>
                  <a:srgbClr val="002060"/>
                </a:solidFill>
              </a:rPr>
              <a:t>vụ</a:t>
            </a:r>
            <a:r>
              <a:rPr lang="en-US" sz="2500" i="1" dirty="0">
                <a:solidFill>
                  <a:srgbClr val="002060"/>
                </a:solidFill>
              </a:rPr>
              <a:t>)   </a:t>
            </a:r>
            <a:r>
              <a:rPr lang="en-US" sz="2500" dirty="0">
                <a:solidFill>
                  <a:srgbClr val="002060"/>
                </a:solidFill>
              </a:rPr>
              <a:t>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uống</a:t>
            </a:r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CDE3F5D-5555-43E5-95F0-52A312D76BFD}"/>
              </a:ext>
            </a:extLst>
          </p:cNvPr>
          <p:cNvSpPr/>
          <p:nvPr/>
        </p:nvSpPr>
        <p:spPr>
          <a:xfrm>
            <a:off x="4386470" y="2532184"/>
            <a:ext cx="6967330" cy="14852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trưa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Cá</a:t>
            </a:r>
            <a:r>
              <a:rPr lang="en-US" sz="2500" dirty="0">
                <a:solidFill>
                  <a:srgbClr val="002060"/>
                </a:solidFill>
              </a:rPr>
              <a:t>,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ngũ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liễu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bầu</a:t>
            </a:r>
            <a:r>
              <a:rPr lang="en-US" sz="2500" dirty="0">
                <a:solidFill>
                  <a:srgbClr val="002060"/>
                </a:solidFill>
              </a:rPr>
              <a:t> (</a:t>
            </a:r>
            <a:r>
              <a:rPr lang="en-US" sz="2500" dirty="0" err="1">
                <a:solidFill>
                  <a:srgbClr val="002060"/>
                </a:solidFill>
              </a:rPr>
              <a:t>Bí</a:t>
            </a:r>
            <a:r>
              <a:rPr lang="en-US" sz="2500" dirty="0">
                <a:solidFill>
                  <a:srgbClr val="002060"/>
                </a:solidFill>
              </a:rPr>
              <a:t>)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- TM: </a:t>
            </a:r>
            <a:r>
              <a:rPr lang="en-US" sz="2500" dirty="0" err="1">
                <a:solidFill>
                  <a:srgbClr val="002060"/>
                </a:solidFill>
              </a:rPr>
              <a:t>Chuối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tiêu</a:t>
            </a:r>
            <a:r>
              <a:rPr lang="en-US" sz="2500" dirty="0">
                <a:solidFill>
                  <a:srgbClr val="002060"/>
                </a:solidFill>
              </a:rPr>
              <a:t> (</a:t>
            </a:r>
            <a:r>
              <a:rPr lang="en-US" sz="2500" dirty="0" err="1">
                <a:solidFill>
                  <a:srgbClr val="002060"/>
                </a:solidFill>
              </a:rPr>
              <a:t>Tây</a:t>
            </a:r>
            <a:r>
              <a:rPr lang="en-US" sz="25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22491-D736-423B-8E7B-9DBD106BC8A9}"/>
              </a:ext>
            </a:extLst>
          </p:cNvPr>
          <p:cNvSpPr/>
          <p:nvPr/>
        </p:nvSpPr>
        <p:spPr>
          <a:xfrm>
            <a:off x="1981200" y="4180042"/>
            <a:ext cx="4618382" cy="10015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phụ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 : - </a:t>
            </a:r>
            <a:r>
              <a:rPr lang="en-US" sz="2500" dirty="0" err="1">
                <a:solidFill>
                  <a:srgbClr val="002060"/>
                </a:solidFill>
              </a:rPr>
              <a:t>Sữa</a:t>
            </a:r>
            <a:r>
              <a:rPr lang="en-US" sz="2500" dirty="0">
                <a:solidFill>
                  <a:srgbClr val="002060"/>
                </a:solidFill>
              </a:rPr>
              <a:t> Meta care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B4254C-6FA1-4A75-9247-A2197F11512F}"/>
              </a:ext>
            </a:extLst>
          </p:cNvPr>
          <p:cNvSpPr/>
          <p:nvPr/>
        </p:nvSpPr>
        <p:spPr>
          <a:xfrm>
            <a:off x="3657600" y="5344199"/>
            <a:ext cx="5632174" cy="14253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solidFill>
                  <a:srgbClr val="002060"/>
                </a:solidFill>
              </a:rPr>
              <a:t>Bữa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chính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chiều</a:t>
            </a:r>
            <a:r>
              <a:rPr lang="en-US" sz="2500" dirty="0">
                <a:solidFill>
                  <a:srgbClr val="002060"/>
                </a:solidFill>
              </a:rPr>
              <a:t>: - </a:t>
            </a:r>
            <a:r>
              <a:rPr lang="en-US" sz="2500" dirty="0" err="1">
                <a:solidFill>
                  <a:srgbClr val="002060"/>
                </a:solidFill>
              </a:rPr>
              <a:t>Cơm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trắng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heo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sốt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cà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chua</a:t>
            </a:r>
            <a:endParaRPr lang="en-US" sz="2500" dirty="0">
              <a:solidFill>
                <a:srgbClr val="002060"/>
              </a:solidFill>
            </a:endParaRPr>
          </a:p>
          <a:p>
            <a:r>
              <a:rPr lang="en-US" sz="2500" dirty="0">
                <a:solidFill>
                  <a:srgbClr val="002060"/>
                </a:solidFill>
              </a:rPr>
              <a:t>                               - </a:t>
            </a:r>
            <a:r>
              <a:rPr lang="en-US" sz="2500" dirty="0" err="1">
                <a:solidFill>
                  <a:srgbClr val="002060"/>
                </a:solidFill>
              </a:rPr>
              <a:t>Canh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rau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dền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nấu</a:t>
            </a:r>
            <a:r>
              <a:rPr lang="en-US" sz="2500" dirty="0">
                <a:solidFill>
                  <a:srgbClr val="002060"/>
                </a:solidFill>
              </a:rPr>
              <a:t> </a:t>
            </a:r>
            <a:r>
              <a:rPr lang="en-US" sz="2500" dirty="0" err="1">
                <a:solidFill>
                  <a:srgbClr val="002060"/>
                </a:solidFill>
              </a:rPr>
              <a:t>thịt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314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981</Words>
  <Application>Microsoft Office PowerPoint</Application>
  <PresentationFormat>Widescreen</PresentationFormat>
  <Paragraphs>120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      UBND QUẬN LONG BIÊN TRƯỜNG MN HOA HƯỚNG DƯƠNG         THỰC ĐƠN MÙA HÈ Khối nhà trẻ 24-36 tháng Thời gian thực hiện 1/4/2022 đến 1/11/2022          </vt:lpstr>
      <vt:lpstr>Thực đơn khối nhà trẻ 24-36 tháng mùa hè Thứ hai tuần 1+3</vt:lpstr>
      <vt:lpstr>Thực đơn khối nhà trẻ 24-36 tháng mùa hè Thứ ba tuần 1+3</vt:lpstr>
      <vt:lpstr>Thực đơn khối nhà trẻ 24-36 tháng mùa hè Thứ tư tuần 1+3</vt:lpstr>
      <vt:lpstr>Thực đơn khối nhà trẻ 24-36 tháng mùa hè Thứ năm tuần 1+3</vt:lpstr>
      <vt:lpstr>Thực đơn khối nhà trẻ 24-36 tháng mùa hè Thứ sáu tuần 1+3</vt:lpstr>
      <vt:lpstr>Thực đơn khối nhà trẻ 24-36 tháng mùa hè Thứ bẩy tuần 1+3</vt:lpstr>
      <vt:lpstr>Thực đơn khối nhà trẻ 24-36 tháng mùa hè Thứ hai tuần 2+4</vt:lpstr>
      <vt:lpstr>Thực đơn khối nhà trẻ 24-36 tháng mùa hè Thứ ba tuần 2+4</vt:lpstr>
      <vt:lpstr>Thực đơn khối nhà trẻ 24-36 tháng mùa hè Thứ tư tuần 2+4</vt:lpstr>
      <vt:lpstr>Thực đơn khối nhà trẻ 24-36 tháng mùa hè Thứ năm tuần 2+4</vt:lpstr>
      <vt:lpstr>Thực đơn khối nhà trẻ 24-36 tháng mùa hè Thứ sáu tuần 2+4</vt:lpstr>
      <vt:lpstr>Thực đơn khối nhà trẻ 24-36 tháng mùa hè Thứ bẩy tuần 2+4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THỰC ĐƠN MÙA HÈ Khối nhà trẻ 24-36 tháng Thời gian thực hiện 5/9/2021 đến 31/3/2022  </dc:title>
  <dc:creator>User</dc:creator>
  <cp:lastModifiedBy>User</cp:lastModifiedBy>
  <cp:revision>8</cp:revision>
  <dcterms:created xsi:type="dcterms:W3CDTF">2021-08-01T01:29:32Z</dcterms:created>
  <dcterms:modified xsi:type="dcterms:W3CDTF">2021-08-10T23:07:20Z</dcterms:modified>
</cp:coreProperties>
</file>