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6" r:id="rId3"/>
    <p:sldId id="261" r:id="rId4"/>
    <p:sldId id="287" r:id="rId5"/>
    <p:sldId id="262" r:id="rId6"/>
    <p:sldId id="289" r:id="rId7"/>
    <p:sldId id="272" r:id="rId8"/>
    <p:sldId id="273" r:id="rId9"/>
    <p:sldId id="275" r:id="rId10"/>
    <p:sldId id="276" r:id="rId11"/>
    <p:sldId id="278" r:id="rId12"/>
    <p:sldId id="279" r:id="rId13"/>
    <p:sldId id="280" r:id="rId14"/>
    <p:sldId id="281" r:id="rId15"/>
    <p:sldId id="288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2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90C3A-AD61-4B0B-8683-36A2F28E99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B5C7A-981E-4779-B67B-09D474FC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1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4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0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5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4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0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1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9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9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9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2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9EAFA-8395-4CED-8DB1-03DD5FE87F7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F2AB3-6C38-4675-BFF3-368088242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2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12.xml"/><Relationship Id="rId5" Type="http://schemas.openxmlformats.org/officeDocument/2006/relationships/image" Target="../media/image17.png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slide" Target="slide10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slide" Target="slide10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" y="33465"/>
            <a:ext cx="1219199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809930" y="1811533"/>
            <a:ext cx="85721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en-US" sz="4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uen</a:t>
            </a:r>
            <a:r>
              <a:rPr lang="en-US" alt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4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alt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en-US" altLang="en-US" sz="4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" y="3155937"/>
            <a:ext cx="12191999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</a:p>
          <a:p>
            <a:pPr algn="ctr">
              <a:spcBef>
                <a:spcPct val="50000"/>
              </a:spcBef>
              <a:buNone/>
              <a:defRPr/>
            </a:pP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Mỹ Linh</a:t>
            </a:r>
            <a:endParaRPr lang="en-US" alt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Lứa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MGL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5-6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tuổi</a:t>
            </a:r>
            <a:endParaRPr lang="en-US" alt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4793" y="528595"/>
            <a:ext cx="5062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Mầm</a:t>
            </a:r>
            <a:r>
              <a:rPr lang="en-US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non </a:t>
            </a:r>
            <a:r>
              <a:rPr lang="en-US" alt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Hoa</a:t>
            </a:r>
            <a:r>
              <a:rPr lang="vi-VN" alt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Hướng Dương</a:t>
            </a:r>
            <a:endParaRPr lang="en-US" altLang="en-US" sz="24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91" y="-31659"/>
            <a:ext cx="2032175" cy="184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7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35" y="-60243"/>
            <a:ext cx="8271803" cy="5641145"/>
          </a:xfrm>
        </p:spPr>
      </p:pic>
      <p:sp>
        <p:nvSpPr>
          <p:cNvPr id="5" name="Rectangle 4"/>
          <p:cNvSpPr/>
          <p:nvPr/>
        </p:nvSpPr>
        <p:spPr>
          <a:xfrm>
            <a:off x="18835" y="5308084"/>
            <a:ext cx="12192000" cy="1526345"/>
          </a:xfrm>
          <a:custGeom>
            <a:avLst/>
            <a:gdLst>
              <a:gd name="connsiteX0" fmla="*/ 0 w 12192000"/>
              <a:gd name="connsiteY0" fmla="*/ 0 h 1329397"/>
              <a:gd name="connsiteX1" fmla="*/ 12192000 w 12192000"/>
              <a:gd name="connsiteY1" fmla="*/ 0 h 1329397"/>
              <a:gd name="connsiteX2" fmla="*/ 12192000 w 12192000"/>
              <a:gd name="connsiteY2" fmla="*/ 1329397 h 1329397"/>
              <a:gd name="connsiteX3" fmla="*/ 0 w 12192000"/>
              <a:gd name="connsiteY3" fmla="*/ 1329397 h 1329397"/>
              <a:gd name="connsiteX4" fmla="*/ 0 w 12192000"/>
              <a:gd name="connsiteY4" fmla="*/ 0 h 1329397"/>
              <a:gd name="connsiteX0" fmla="*/ 0 w 12192000"/>
              <a:gd name="connsiteY0" fmla="*/ 281354 h 1610751"/>
              <a:gd name="connsiteX1" fmla="*/ 3334043 w 12192000"/>
              <a:gd name="connsiteY1" fmla="*/ 0 h 1610751"/>
              <a:gd name="connsiteX2" fmla="*/ 12192000 w 12192000"/>
              <a:gd name="connsiteY2" fmla="*/ 281354 h 1610751"/>
              <a:gd name="connsiteX3" fmla="*/ 12192000 w 12192000"/>
              <a:gd name="connsiteY3" fmla="*/ 1610751 h 1610751"/>
              <a:gd name="connsiteX4" fmla="*/ 0 w 12192000"/>
              <a:gd name="connsiteY4" fmla="*/ 1610751 h 1610751"/>
              <a:gd name="connsiteX5" fmla="*/ 0 w 12192000"/>
              <a:gd name="connsiteY5" fmla="*/ 281354 h 1610751"/>
              <a:gd name="connsiteX0" fmla="*/ 0 w 12192000"/>
              <a:gd name="connsiteY0" fmla="*/ 196948 h 1526345"/>
              <a:gd name="connsiteX1" fmla="*/ 3319976 w 12192000"/>
              <a:gd name="connsiteY1" fmla="*/ 0 h 1526345"/>
              <a:gd name="connsiteX2" fmla="*/ 12192000 w 12192000"/>
              <a:gd name="connsiteY2" fmla="*/ 196948 h 1526345"/>
              <a:gd name="connsiteX3" fmla="*/ 12192000 w 12192000"/>
              <a:gd name="connsiteY3" fmla="*/ 1526345 h 1526345"/>
              <a:gd name="connsiteX4" fmla="*/ 0 w 12192000"/>
              <a:gd name="connsiteY4" fmla="*/ 1526345 h 1526345"/>
              <a:gd name="connsiteX5" fmla="*/ 0 w 12192000"/>
              <a:gd name="connsiteY5" fmla="*/ 196948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526345">
                <a:moveTo>
                  <a:pt x="0" y="196948"/>
                </a:moveTo>
                <a:cubicBezTo>
                  <a:pt x="750277" y="187570"/>
                  <a:pt x="2569699" y="9378"/>
                  <a:pt x="3319976" y="0"/>
                </a:cubicBezTo>
                <a:lnTo>
                  <a:pt x="12192000" y="196948"/>
                </a:lnTo>
                <a:lnTo>
                  <a:pt x="12192000" y="1526345"/>
                </a:lnTo>
                <a:lnTo>
                  <a:pt x="0" y="1526345"/>
                </a:lnTo>
                <a:lnTo>
                  <a:pt x="0" y="196948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793" y="1193375"/>
            <a:ext cx="1414395" cy="17131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489" y="761311"/>
            <a:ext cx="1414395" cy="16887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440" y="2049937"/>
            <a:ext cx="1414395" cy="17436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809" y="491532"/>
            <a:ext cx="1414395" cy="1664352"/>
          </a:xfrm>
          <a:prstGeom prst="rect">
            <a:avLst/>
          </a:prstGeom>
        </p:spPr>
      </p:pic>
      <p:pic>
        <p:nvPicPr>
          <p:cNvPr id="25" name="Picture 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041" y="1172400"/>
            <a:ext cx="1414395" cy="1713124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489" y="782286"/>
            <a:ext cx="1414395" cy="1688738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688" y="2049937"/>
            <a:ext cx="1414395" cy="1743607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772" y="491532"/>
            <a:ext cx="1414395" cy="1664352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4133593"/>
            <a:ext cx="1410450" cy="13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8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2">
            <a:hlinkClick r:id="rId4" action="ppaction://hlinksldjump"/>
          </p:cNvPr>
          <p:cNvSpPr/>
          <p:nvPr/>
        </p:nvSpPr>
        <p:spPr>
          <a:xfrm>
            <a:off x="11546539" y="6324548"/>
            <a:ext cx="609159" cy="572153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437261" y="-255541"/>
            <a:ext cx="1179307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nhóm có số lượng là 7 nhé!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6634878" y="4048587"/>
            <a:ext cx="4097400" cy="25426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85586" y="3819757"/>
            <a:ext cx="4118042" cy="2630694"/>
            <a:chOff x="1026459" y="4405309"/>
            <a:chExt cx="3173506" cy="2244841"/>
          </a:xfrm>
        </p:grpSpPr>
        <p:sp>
          <p:nvSpPr>
            <p:cNvPr id="95" name="Rounded Rectangle 94"/>
            <p:cNvSpPr/>
            <p:nvPr/>
          </p:nvSpPr>
          <p:spPr>
            <a:xfrm>
              <a:off x="1026459" y="4405309"/>
              <a:ext cx="3173506" cy="220531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821" y="4472603"/>
              <a:ext cx="757431" cy="685689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1105467" y="4486358"/>
              <a:ext cx="2889345" cy="2163792"/>
              <a:chOff x="953067" y="4333958"/>
              <a:chExt cx="2889345" cy="2163792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930" y="4346423"/>
                <a:ext cx="753536" cy="682163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1360" y="4333958"/>
                <a:ext cx="781052" cy="707073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067" y="5041031"/>
                <a:ext cx="833927" cy="754940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125" y="5012812"/>
                <a:ext cx="813907" cy="736816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9338" y="5032122"/>
                <a:ext cx="790380" cy="715517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636" y="5733137"/>
                <a:ext cx="844612" cy="764613"/>
              </a:xfrm>
              <a:prstGeom prst="rect">
                <a:avLst/>
              </a:prstGeom>
            </p:spPr>
          </p:pic>
        </p:grpSp>
      </p:grpSp>
      <p:grpSp>
        <p:nvGrpSpPr>
          <p:cNvPr id="113" name="Group 112"/>
          <p:cNvGrpSpPr/>
          <p:nvPr/>
        </p:nvGrpSpPr>
        <p:grpSpPr>
          <a:xfrm>
            <a:off x="7234616" y="4183410"/>
            <a:ext cx="2977915" cy="2265061"/>
            <a:chOff x="8514224" y="4363182"/>
            <a:chExt cx="2475385" cy="2002060"/>
          </a:xfrm>
        </p:grpSpPr>
        <p:sp>
          <p:nvSpPr>
            <p:cNvPr id="114" name="Oval 113"/>
            <p:cNvSpPr/>
            <p:nvPr/>
          </p:nvSpPr>
          <p:spPr>
            <a:xfrm>
              <a:off x="8514224" y="4379737"/>
              <a:ext cx="1035427" cy="946741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9954182" y="5418501"/>
              <a:ext cx="1035427" cy="946741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954182" y="4363182"/>
              <a:ext cx="1035427" cy="946741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8514225" y="5410993"/>
              <a:ext cx="1035427" cy="946741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81609" y="797009"/>
            <a:ext cx="3899506" cy="2680770"/>
            <a:chOff x="7814974" y="762000"/>
            <a:chExt cx="3899506" cy="2680770"/>
          </a:xfrm>
        </p:grpSpPr>
        <p:sp>
          <p:nvSpPr>
            <p:cNvPr id="96" name="Rounded Rectangle 95"/>
            <p:cNvSpPr/>
            <p:nvPr/>
          </p:nvSpPr>
          <p:spPr>
            <a:xfrm>
              <a:off x="7814974" y="762000"/>
              <a:ext cx="3899506" cy="268077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7904226" y="940406"/>
              <a:ext cx="3810254" cy="2226095"/>
              <a:chOff x="8168610" y="1702873"/>
              <a:chExt cx="3261830" cy="1981261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8610" y="1702874"/>
                <a:ext cx="881662" cy="913079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0272" y="2743687"/>
                <a:ext cx="881662" cy="913079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0272" y="1702873"/>
                <a:ext cx="881662" cy="913079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7853" y="2738456"/>
                <a:ext cx="881662" cy="913079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81306" y="1709494"/>
                <a:ext cx="881662" cy="913079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695" y="2771055"/>
                <a:ext cx="881662" cy="913079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8778" y="2260317"/>
                <a:ext cx="881662" cy="913079"/>
              </a:xfrm>
              <a:prstGeom prst="rect">
                <a:avLst/>
              </a:prstGeom>
            </p:spPr>
          </p:pic>
        </p:grpSp>
      </p:grpSp>
      <p:sp>
        <p:nvSpPr>
          <p:cNvPr id="46" name="Rectangle 45"/>
          <p:cNvSpPr/>
          <p:nvPr/>
        </p:nvSpPr>
        <p:spPr>
          <a:xfrm>
            <a:off x="5062516" y="4139255"/>
            <a:ext cx="186914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72177" y="1233532"/>
            <a:ext cx="1132041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5146312" y="1265371"/>
            <a:ext cx="1132041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7</a:t>
            </a:r>
          </a:p>
        </p:txBody>
      </p:sp>
      <p:pic>
        <p:nvPicPr>
          <p:cNvPr id="8" name="Am-thanh-tra-loi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40747" y="6099333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9468" y="849451"/>
            <a:ext cx="4074160" cy="2683236"/>
            <a:chOff x="1127445" y="1730901"/>
            <a:chExt cx="3173506" cy="2357072"/>
          </a:xfrm>
        </p:grpSpPr>
        <p:sp>
          <p:nvSpPr>
            <p:cNvPr id="42" name="Rounded Rectangle 41"/>
            <p:cNvSpPr/>
            <p:nvPr/>
          </p:nvSpPr>
          <p:spPr>
            <a:xfrm>
              <a:off x="1127445" y="1730901"/>
              <a:ext cx="3173506" cy="2330371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Content Placeholder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109" y="1810800"/>
              <a:ext cx="969947" cy="852594"/>
            </a:xfrm>
            <a:prstGeom prst="rect">
              <a:avLst/>
            </a:prstGeom>
          </p:spPr>
        </p:pic>
        <p:pic>
          <p:nvPicPr>
            <p:cNvPr id="53" name="Content Placeholder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612" y="1790445"/>
              <a:ext cx="969947" cy="852594"/>
            </a:xfrm>
            <a:prstGeom prst="rect">
              <a:avLst/>
            </a:prstGeom>
          </p:spPr>
        </p:pic>
        <p:pic>
          <p:nvPicPr>
            <p:cNvPr id="54" name="Content Placeholder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575" y="1790445"/>
              <a:ext cx="969947" cy="852594"/>
            </a:xfrm>
            <a:prstGeom prst="rect">
              <a:avLst/>
            </a:prstGeom>
          </p:spPr>
        </p:pic>
        <p:pic>
          <p:nvPicPr>
            <p:cNvPr id="55" name="Content Placeholder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225" y="2549746"/>
              <a:ext cx="969947" cy="852594"/>
            </a:xfrm>
            <a:prstGeom prst="rect">
              <a:avLst/>
            </a:prstGeom>
          </p:spPr>
        </p:pic>
        <p:pic>
          <p:nvPicPr>
            <p:cNvPr id="56" name="Content Placeholder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389" y="3156392"/>
              <a:ext cx="969947" cy="852594"/>
            </a:xfrm>
            <a:prstGeom prst="rect">
              <a:avLst/>
            </a:prstGeom>
          </p:spPr>
        </p:pic>
        <p:pic>
          <p:nvPicPr>
            <p:cNvPr id="57" name="Content Placeholder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533" y="3235379"/>
              <a:ext cx="969947" cy="852594"/>
            </a:xfrm>
            <a:prstGeom prst="rect">
              <a:avLst/>
            </a:prstGeom>
          </p:spPr>
        </p:pic>
        <p:pic>
          <p:nvPicPr>
            <p:cNvPr id="58" name="Content Placeholder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277" y="3156392"/>
              <a:ext cx="969947" cy="852594"/>
            </a:xfrm>
            <a:prstGeom prst="rect">
              <a:avLst/>
            </a:prstGeom>
          </p:spPr>
        </p:pic>
      </p:grpSp>
      <p:sp>
        <p:nvSpPr>
          <p:cNvPr id="61" name="Rectangle 60"/>
          <p:cNvSpPr/>
          <p:nvPr/>
        </p:nvSpPr>
        <p:spPr>
          <a:xfrm>
            <a:off x="10916547" y="4183410"/>
            <a:ext cx="186914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4</a:t>
            </a:r>
            <a:endParaRPr lang="en-US" altLang="en-US" sz="1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5120" y="-251004"/>
            <a:ext cx="1267968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136898" y="3432517"/>
            <a:ext cx="5039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84575" y="1632037"/>
            <a:ext cx="735128" cy="1130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9600" b="1" dirty="0">
              <a:solidFill>
                <a:srgbClr val="7030A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10911753" y="1328043"/>
            <a:ext cx="9896" cy="2377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902738" y="1309477"/>
            <a:ext cx="491046" cy="185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1415842" y="908230"/>
            <a:ext cx="707972" cy="977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8000" b="1" dirty="0">
              <a:solidFill>
                <a:schemeClr val="accent4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3679250" y="6032653"/>
            <a:ext cx="5039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506959" y="4527248"/>
            <a:ext cx="862919" cy="1009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16" y="4310635"/>
            <a:ext cx="1632135" cy="1571210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>
            <a:off x="11058653" y="5307291"/>
            <a:ext cx="5039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1453347" y="4652683"/>
            <a:ext cx="635541" cy="8840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44" name="Left Arrow 43">
            <a:hlinkClick r:id="rId3" action="ppaction://hlinksldjump"/>
          </p:cNvPr>
          <p:cNvSpPr/>
          <p:nvPr/>
        </p:nvSpPr>
        <p:spPr>
          <a:xfrm>
            <a:off x="11381936" y="6038472"/>
            <a:ext cx="810063" cy="8195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438364" y="6489543"/>
            <a:ext cx="189245" cy="118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30214" y="675793"/>
            <a:ext cx="4555149" cy="289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44007" y="898421"/>
            <a:ext cx="4361393" cy="2348310"/>
            <a:chOff x="841925" y="983031"/>
            <a:chExt cx="5503188" cy="268221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484" y="983031"/>
              <a:ext cx="1311239" cy="1101922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60" y="2466379"/>
              <a:ext cx="1426601" cy="11988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925" y="997241"/>
              <a:ext cx="1469276" cy="123473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8364" y="2515190"/>
              <a:ext cx="1303878" cy="109573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19" y="1030571"/>
              <a:ext cx="1351866" cy="1136063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74" y="2398736"/>
              <a:ext cx="1384993" cy="116390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285" y="1597451"/>
              <a:ext cx="1368828" cy="1150318"/>
            </a:xfrm>
            <a:prstGeom prst="rect">
              <a:avLst/>
            </a:prstGeom>
          </p:spPr>
        </p:pic>
      </p:grpSp>
      <p:sp>
        <p:nvSpPr>
          <p:cNvPr id="74" name="Rounded Rectangle 73"/>
          <p:cNvSpPr/>
          <p:nvPr/>
        </p:nvSpPr>
        <p:spPr>
          <a:xfrm>
            <a:off x="6150960" y="743212"/>
            <a:ext cx="4979886" cy="289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214867" y="458485"/>
            <a:ext cx="4757774" cy="3282869"/>
            <a:chOff x="7437393" y="347879"/>
            <a:chExt cx="4377200" cy="3657594"/>
          </a:xfrm>
        </p:grpSpPr>
        <p:grpSp>
          <p:nvGrpSpPr>
            <p:cNvPr id="7" name="Group 6"/>
            <p:cNvGrpSpPr/>
            <p:nvPr/>
          </p:nvGrpSpPr>
          <p:grpSpPr>
            <a:xfrm>
              <a:off x="7437393" y="347879"/>
              <a:ext cx="4377200" cy="3657594"/>
              <a:chOff x="5980254" y="83253"/>
              <a:chExt cx="5074743" cy="3657594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5037" y="2048789"/>
                <a:ext cx="1692058" cy="169205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6283" y="83253"/>
                <a:ext cx="1692058" cy="1692058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5980254" y="922598"/>
                <a:ext cx="5074743" cy="2612311"/>
                <a:chOff x="8619031" y="2268993"/>
                <a:chExt cx="5074743" cy="2612311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9031" y="2268993"/>
                  <a:ext cx="1692058" cy="1692058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01716" y="2370906"/>
                  <a:ext cx="1692058" cy="1692058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49562" y="3189246"/>
                  <a:ext cx="1692058" cy="1692058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52840" y="2275678"/>
                  <a:ext cx="1692058" cy="1692058"/>
                </a:xfrm>
                <a:prstGeom prst="rect">
                  <a:avLst/>
                </a:prstGeom>
              </p:spPr>
            </p:pic>
          </p:grpSp>
        </p:grp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097" y="385667"/>
              <a:ext cx="1692058" cy="1692058"/>
            </a:xfrm>
            <a:prstGeom prst="rect">
              <a:avLst/>
            </a:prstGeom>
          </p:spPr>
        </p:pic>
      </p:grpSp>
      <p:sp>
        <p:nvSpPr>
          <p:cNvPr id="75" name="Rounded Rectangle 74"/>
          <p:cNvSpPr/>
          <p:nvPr/>
        </p:nvSpPr>
        <p:spPr>
          <a:xfrm>
            <a:off x="250217" y="3711860"/>
            <a:ext cx="4188147" cy="289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5657391" y="3727668"/>
            <a:ext cx="5546788" cy="289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45540" y="3399173"/>
            <a:ext cx="11202418" cy="3194167"/>
            <a:chOff x="109709" y="3718619"/>
            <a:chExt cx="11202418" cy="319416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09" y="3761596"/>
              <a:ext cx="1831460" cy="183146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21" y="4942317"/>
              <a:ext cx="1831460" cy="183146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93" y="4920450"/>
              <a:ext cx="1831460" cy="183146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34" y="3718619"/>
              <a:ext cx="1831460" cy="183146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6031341" y="4122022"/>
              <a:ext cx="5280786" cy="2790764"/>
              <a:chOff x="6031341" y="4122022"/>
              <a:chExt cx="5280786" cy="2790764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3981" y="4147717"/>
                <a:ext cx="1272443" cy="1224945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351" y="4122022"/>
                <a:ext cx="1217429" cy="1171984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2762" y="4178975"/>
                <a:ext cx="1360802" cy="1310005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1341" y="5643005"/>
                <a:ext cx="1268172" cy="1220833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543" y="5611919"/>
                <a:ext cx="1351309" cy="1300867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5335" y="5593056"/>
                <a:ext cx="1340717" cy="129067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71410" y="5532478"/>
                <a:ext cx="1340717" cy="12906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8033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643" y="-523766"/>
            <a:ext cx="12192000" cy="1690688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3:Bé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 số máy bay và chọn chữ số phù hợp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5" name="Left Arrow 34">
            <a:hlinkClick r:id="rId6" action="ppaction://hlinksldjump"/>
          </p:cNvPr>
          <p:cNvSpPr/>
          <p:nvPr/>
        </p:nvSpPr>
        <p:spPr>
          <a:xfrm>
            <a:off x="11653146" y="6038472"/>
            <a:ext cx="538853" cy="819528"/>
          </a:xfrm>
          <a:prstGeom prst="leftArrow">
            <a:avLst>
              <a:gd name="adj1" fmla="val 50000"/>
              <a:gd name="adj2" fmla="val 5530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5" y="336783"/>
            <a:ext cx="2638615" cy="28913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30" y="336783"/>
            <a:ext cx="2770906" cy="315809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07" y="386574"/>
            <a:ext cx="2756098" cy="310830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200" y="306372"/>
            <a:ext cx="2741290" cy="318850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6" y="2526190"/>
            <a:ext cx="2770906" cy="282632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22" y="2479884"/>
            <a:ext cx="2770906" cy="295252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29" y="2433738"/>
            <a:ext cx="2770906" cy="29493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92451" y="5054796"/>
            <a:ext cx="1890040" cy="174567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9600" b="1" dirty="0" smtClean="0">
                <a:solidFill>
                  <a:srgbClr val="FF0000"/>
                </a:solidFill>
              </a:rPr>
              <a:t>4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8753941" y="5054795"/>
            <a:ext cx="1890040" cy="174567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solidFill>
                  <a:srgbClr val="FF0000"/>
                </a:solidFill>
              </a:rPr>
              <a:t>7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670603" y="5054798"/>
            <a:ext cx="1890040" cy="174567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solidFill>
                  <a:srgbClr val="FF0000"/>
                </a:solidFill>
              </a:rPr>
              <a:t>6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062189" y="5054798"/>
            <a:ext cx="1890040" cy="174567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9600" b="1" dirty="0" smtClean="0">
                <a:solidFill>
                  <a:srgbClr val="FF0000"/>
                </a:solidFill>
              </a:rPr>
              <a:t>5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Am-thanh-tra-loi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00" y="6874407"/>
            <a:ext cx="609600" cy="609600"/>
          </a:xfrm>
          <a:prstGeom prst="rect">
            <a:avLst/>
          </a:prstGeom>
        </p:spPr>
      </p:pic>
      <p:pic>
        <p:nvPicPr>
          <p:cNvPr id="6" name="Am-thanh-tra-loi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11245" y="6911495"/>
            <a:ext cx="609600" cy="609600"/>
          </a:xfrm>
          <a:prstGeom prst="rect">
            <a:avLst/>
          </a:prstGeom>
        </p:spPr>
      </p:pic>
      <p:pic>
        <p:nvPicPr>
          <p:cNvPr id="7" name="Am-thanh-tra-loi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2356" y="6874407"/>
            <a:ext cx="609600" cy="609600"/>
          </a:xfrm>
          <a:prstGeom prst="rect">
            <a:avLst/>
          </a:prstGeom>
        </p:spPr>
      </p:pic>
      <p:pic>
        <p:nvPicPr>
          <p:cNvPr id="9" name="V.A – Tiếng Vỗ T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5901" y="6911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4532 -0.3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15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81" grpId="0" animBg="1"/>
      <p:bldP spid="82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191" y="0"/>
            <a:ext cx="11814048" cy="2212848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số 7 trong dãy số tự nhiên sau</a:t>
            </a:r>
            <a:b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Số 7 đứng liền sau số nào? Đứng liền trước số nào?)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ft Arrow 14">
            <a:hlinkClick r:id="rId3" action="ppaction://hlinksldjump"/>
          </p:cNvPr>
          <p:cNvSpPr/>
          <p:nvPr/>
        </p:nvSpPr>
        <p:spPr>
          <a:xfrm>
            <a:off x="108740" y="5989865"/>
            <a:ext cx="810063" cy="8195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8740" y="2852928"/>
            <a:ext cx="119814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500" b="1" dirty="0" smtClean="0">
                <a:solidFill>
                  <a:srgbClr val="00B050"/>
                </a:solidFill>
              </a:rPr>
              <a:t>1</a:t>
            </a:r>
            <a:r>
              <a:rPr lang="vi-VN" sz="10500" b="1" dirty="0" smtClean="0"/>
              <a:t> </a:t>
            </a:r>
            <a:r>
              <a:rPr lang="vi-VN" sz="10500" b="1" dirty="0" smtClean="0">
                <a:solidFill>
                  <a:schemeClr val="accent1"/>
                </a:solidFill>
              </a:rPr>
              <a:t>2</a:t>
            </a:r>
            <a:r>
              <a:rPr lang="vi-VN" sz="10500" b="1" dirty="0" smtClean="0"/>
              <a:t> </a:t>
            </a:r>
            <a:r>
              <a:rPr lang="vi-VN" sz="10500" b="1" dirty="0" smtClean="0">
                <a:solidFill>
                  <a:schemeClr val="accent2"/>
                </a:solidFill>
              </a:rPr>
              <a:t>3</a:t>
            </a:r>
            <a:r>
              <a:rPr lang="vi-VN" sz="10500" b="1" dirty="0" smtClean="0"/>
              <a:t> </a:t>
            </a:r>
            <a:r>
              <a:rPr lang="vi-VN" sz="10500" b="1" dirty="0" smtClean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lang="vi-VN" sz="10500" b="1" dirty="0" smtClean="0"/>
              <a:t> </a:t>
            </a:r>
            <a:r>
              <a:rPr lang="vi-VN" sz="10500" b="1" dirty="0" smtClean="0">
                <a:solidFill>
                  <a:schemeClr val="accent6"/>
                </a:solidFill>
              </a:rPr>
              <a:t>5          </a:t>
            </a:r>
            <a:r>
              <a:rPr lang="vi-VN" sz="10500" b="1" dirty="0" smtClean="0">
                <a:solidFill>
                  <a:schemeClr val="accent4">
                    <a:lumMod val="75000"/>
                  </a:schemeClr>
                </a:solidFill>
              </a:rPr>
              <a:t>9</a:t>
            </a:r>
            <a:r>
              <a:rPr lang="vi-VN" sz="10500" b="1" dirty="0" smtClean="0"/>
              <a:t> </a:t>
            </a:r>
            <a:r>
              <a:rPr lang="vi-VN" sz="10500" b="1" dirty="0" smtClean="0">
                <a:solidFill>
                  <a:schemeClr val="accent3">
                    <a:lumMod val="50000"/>
                  </a:schemeClr>
                </a:solidFill>
              </a:rPr>
              <a:t>10</a:t>
            </a:r>
            <a:endParaRPr lang="en-US" sz="10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5553" y="2883744"/>
            <a:ext cx="118608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500" b="1" dirty="0"/>
              <a:t>7</a:t>
            </a:r>
            <a:endParaRPr lang="en-US" sz="105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8065" y="2868336"/>
            <a:ext cx="168088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500" b="1" dirty="0">
                <a:solidFill>
                  <a:schemeClr val="accent4"/>
                </a:solidFill>
              </a:rPr>
              <a:t>6</a:t>
            </a:r>
            <a:endParaRPr lang="en-US" sz="10500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61323" y="2852928"/>
            <a:ext cx="211118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500" b="1" dirty="0">
                <a:solidFill>
                  <a:srgbClr val="0070C0"/>
                </a:solidFill>
              </a:rPr>
              <a:t>8</a:t>
            </a:r>
            <a:endParaRPr lang="en-US" sz="10500" dirty="0"/>
          </a:p>
        </p:txBody>
      </p:sp>
      <p:sp>
        <p:nvSpPr>
          <p:cNvPr id="8" name="TextBox 7"/>
          <p:cNvSpPr txBox="1"/>
          <p:nvPr/>
        </p:nvSpPr>
        <p:spPr>
          <a:xfrm>
            <a:off x="6845553" y="2876040"/>
            <a:ext cx="118608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500" b="1" dirty="0">
                <a:solidFill>
                  <a:srgbClr val="FF0000"/>
                </a:solidFill>
              </a:rPr>
              <a:t>7</a:t>
            </a:r>
            <a:endParaRPr lang="en-US" sz="10500" dirty="0"/>
          </a:p>
        </p:txBody>
      </p:sp>
    </p:spTree>
    <p:extLst>
      <p:ext uri="{BB962C8B-B14F-4D97-AF65-F5344CB8AC3E}">
        <p14:creationId xmlns:p14="http://schemas.microsoft.com/office/powerpoint/2010/main" val="334329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Phần 3: Kết thúc</a:t>
            </a:r>
            <a:br>
              <a:rPr lang="vi-VN" dirty="0" smtClean="0">
                <a:solidFill>
                  <a:srgbClr val="FF0000"/>
                </a:solidFill>
              </a:rPr>
            </a:br>
            <a:r>
              <a:rPr lang="vi-VN" dirty="0" smtClean="0"/>
              <a:t>Trò chơi: 5 chú khỉ con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1219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4501" y="636587"/>
            <a:ext cx="747236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9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96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96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endParaRPr lang="en-US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1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80892" y="269437"/>
            <a:ext cx="44326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đích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endParaRPr lang="en-US" sz="4400" dirty="0"/>
          </a:p>
        </p:txBody>
      </p:sp>
      <p:sp>
        <p:nvSpPr>
          <p:cNvPr id="9" name="Rectangle 8"/>
          <p:cNvSpPr/>
          <p:nvPr/>
        </p:nvSpPr>
        <p:spPr>
          <a:xfrm>
            <a:off x="457200" y="1362520"/>
            <a:ext cx="107748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latin typeface="+mj-lt"/>
              </a:rPr>
              <a:t>1.Kiến thức :</a:t>
            </a:r>
            <a:endParaRPr lang="vi-VN" sz="2800" b="1" dirty="0">
              <a:latin typeface="+mj-lt"/>
            </a:endParaRPr>
          </a:p>
          <a:p>
            <a:r>
              <a:rPr lang="en-US" altLang="en-US" sz="2800" dirty="0">
                <a:solidFill>
                  <a:srgbClr val="070CCB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Trẻ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n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hận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nhóm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7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đối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tượng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 dirty="0" smtClean="0">
                <a:latin typeface="Times New Roman" panose="02020603050405020304" pitchFamily="18" charset="0"/>
              </a:rPr>
              <a:t>-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Trẻ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latin typeface="Times New Roman" panose="02020603050405020304" pitchFamily="18" charset="0"/>
              </a:rPr>
              <a:t>đếm đến 7, nhận biết chữ số 7.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r>
              <a:rPr lang="vi-VN" sz="2800" b="1" i="1" dirty="0" smtClean="0">
                <a:latin typeface="+mj-lt"/>
              </a:rPr>
              <a:t>2.Kỹ </a:t>
            </a:r>
            <a:r>
              <a:rPr lang="vi-VN" sz="2800" b="1" i="1" dirty="0">
                <a:latin typeface="+mj-lt"/>
              </a:rPr>
              <a:t>năng :</a:t>
            </a:r>
            <a:endParaRPr lang="vi-VN" sz="2800" b="1" dirty="0">
              <a:latin typeface="+mj-lt"/>
            </a:endParaRPr>
          </a:p>
          <a:p>
            <a:r>
              <a:rPr lang="vi-VN" alt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Trẻ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latin typeface="Times New Roman" panose="02020603050405020304" pitchFamily="18" charset="0"/>
              </a:rPr>
              <a:t>phát âm chính xác chữ số 7</a:t>
            </a:r>
          </a:p>
          <a:p>
            <a:r>
              <a:rPr lang="vi-VN" sz="2800" dirty="0" smtClean="0">
                <a:latin typeface="+mj-lt"/>
              </a:rPr>
              <a:t>- Luyện </a:t>
            </a:r>
            <a:r>
              <a:rPr lang="vi-VN" sz="2800" dirty="0">
                <a:latin typeface="+mj-lt"/>
              </a:rPr>
              <a:t>kỹ năng </a:t>
            </a:r>
            <a:r>
              <a:rPr lang="vi-VN" sz="2800" dirty="0" smtClean="0">
                <a:latin typeface="+mj-lt"/>
              </a:rPr>
              <a:t>nhận biết, sắp xếp, so sánh nhóm số lượng trong phạm vi 7.</a:t>
            </a:r>
            <a:endParaRPr lang="vi-VN" sz="2800" dirty="0">
              <a:latin typeface="+mj-lt"/>
            </a:endParaRPr>
          </a:p>
          <a:p>
            <a:r>
              <a:rPr lang="vi-VN" sz="2800" b="1" i="1" dirty="0">
                <a:latin typeface="+mj-lt"/>
              </a:rPr>
              <a:t>3.Thái độ:</a:t>
            </a:r>
            <a:endParaRPr lang="vi-VN" sz="2800" b="1" dirty="0">
              <a:latin typeface="+mj-lt"/>
            </a:endParaRPr>
          </a:p>
          <a:p>
            <a:r>
              <a:rPr lang="vi-VN" sz="2800" dirty="0" smtClean="0">
                <a:latin typeface="+mj-lt"/>
              </a:rPr>
              <a:t>- Trẻ chú ý học bài cùng cô và các bạn</a:t>
            </a:r>
          </a:p>
          <a:p>
            <a:r>
              <a:rPr lang="vi-VN" sz="2800" dirty="0" smtClean="0">
                <a:solidFill>
                  <a:srgbClr val="333333"/>
                </a:solidFill>
                <a:latin typeface="+mj-lt"/>
              </a:rPr>
              <a:t>- </a:t>
            </a:r>
            <a:r>
              <a:rPr lang="vi-VN" sz="2800" dirty="0" smtClean="0">
                <a:latin typeface="+mj-lt"/>
              </a:rPr>
              <a:t>Tích cực tham gia các hoạt động.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98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69334" y="1066222"/>
            <a:ext cx="7233140" cy="112998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1:Ổn định tổ chức</a:t>
            </a:r>
            <a:endParaRPr lang="en-US" sz="4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9732" y="2678246"/>
            <a:ext cx="7531844" cy="1194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2:Phương pháp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8532" y="4613300"/>
            <a:ext cx="7531844" cy="10821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3:Kết thúc</a:t>
            </a:r>
            <a:endParaRPr lang="en-US" sz="40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0" y="4494054"/>
            <a:ext cx="1808606" cy="1320624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00" y="1042470"/>
            <a:ext cx="1855032" cy="11774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1145960" y="2695878"/>
            <a:ext cx="1808607" cy="120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477818"/>
          </a:xfrm>
        </p:spPr>
        <p:txBody>
          <a:bodyPr/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</a:t>
            </a:r>
            <a: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chức</a:t>
            </a:r>
            <a: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 smtClean="0">
                <a:cs typeface="Times New Roman" panose="02020603050405020304" pitchFamily="18" charset="0"/>
              </a:rPr>
              <a:t>Bé cùng tập đếm với cô và các bạn nhé!</a:t>
            </a:r>
            <a:endParaRPr lang="en-US" sz="3200" dirty="0"/>
          </a:p>
        </p:txBody>
      </p:sp>
      <p:pic>
        <p:nvPicPr>
          <p:cNvPr id="6" name="Bài hát thiếu nhi cho bé - Bé tập đế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5562"/>
            <a:ext cx="12191999" cy="5532437"/>
          </a:xfrm>
        </p:spPr>
      </p:pic>
    </p:spTree>
    <p:extLst>
      <p:ext uri="{BB962C8B-B14F-4D97-AF65-F5344CB8AC3E}">
        <p14:creationId xmlns:p14="http://schemas.microsoft.com/office/powerpoint/2010/main" val="31545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20" y="1491900"/>
            <a:ext cx="1153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ếch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nappyGoat.com - Free Public Domain Images - SnappyGoat.com- frog -amphibian-education-kids-11772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256503"/>
            <a:ext cx="1918046" cy="16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nappyGoat.com - Free Public Domain Images - SnappyGoat.com- frog -amphibian-education-kids-11772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58" y="2268858"/>
            <a:ext cx="1958845" cy="16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nappyGoat.com - Free Public Domain Images - SnappyGoat.com- frog -amphibian-education-kids-11772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03" y="4389874"/>
            <a:ext cx="1994328" cy="16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nappyGoat.com - Free Public Domain Images - SnappyGoat.com- frog -amphibian-education-kids-11772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1" y="4389875"/>
            <a:ext cx="1957752" cy="16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nappyGoat.com - Free Public Domain Images - SnappyGoat.com- frog -amphibian-education-kids-11772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59" y="4303313"/>
            <a:ext cx="1958845" cy="16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nappyGoat.com - Free Public Domain Images - SnappyGoat.com- frog -amphibian-education-kids-11772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03" y="2303297"/>
            <a:ext cx="2034970" cy="16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600" y="-2346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vi-VN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35904" y="2001358"/>
            <a:ext cx="1809145" cy="15247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1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763613" y="3574183"/>
            <a:ext cx="1781436" cy="15544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1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837504" y="5215176"/>
            <a:ext cx="1781436" cy="15544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sz="1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2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12995 -0.2969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-1486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r="3802" b="3449"/>
          <a:stretch/>
        </p:blipFill>
        <p:spPr>
          <a:xfrm>
            <a:off x="0" y="863124"/>
            <a:ext cx="12192000" cy="5994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37601" y="32127"/>
            <a:ext cx="930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840965" y="1083471"/>
            <a:ext cx="3188475" cy="2111865"/>
          </a:xfrm>
          <a:prstGeom prst="cloudCallout">
            <a:avLst/>
          </a:prstGeom>
          <a:solidFill>
            <a:srgbClr val="8FEA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4000" b="1" dirty="0" smtClean="0">
                <a:solidFill>
                  <a:srgbClr val="FF0000"/>
                </a:solidFill>
              </a:rPr>
              <a:t>5</a:t>
            </a:r>
            <a:endParaRPr lang="en-US" sz="14000" b="1" dirty="0">
              <a:solidFill>
                <a:srgbClr val="FF0000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0197"/>
          <a:stretch>
            <a:fillRect/>
          </a:stretch>
        </p:blipFill>
        <p:spPr bwMode="auto">
          <a:xfrm>
            <a:off x="6923981" y="3748777"/>
            <a:ext cx="1839435" cy="153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0197"/>
          <a:stretch>
            <a:fillRect/>
          </a:stretch>
        </p:blipFill>
        <p:spPr bwMode="auto">
          <a:xfrm>
            <a:off x="8759404" y="4582419"/>
            <a:ext cx="1681457" cy="14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0197"/>
          <a:stretch>
            <a:fillRect/>
          </a:stretch>
        </p:blipFill>
        <p:spPr bwMode="auto">
          <a:xfrm>
            <a:off x="833346" y="4044969"/>
            <a:ext cx="1842806" cy="153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0197"/>
          <a:stretch>
            <a:fillRect/>
          </a:stretch>
        </p:blipFill>
        <p:spPr bwMode="auto">
          <a:xfrm>
            <a:off x="2931545" y="3754591"/>
            <a:ext cx="1832469" cy="152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0197"/>
          <a:stretch>
            <a:fillRect/>
          </a:stretch>
        </p:blipFill>
        <p:spPr bwMode="auto">
          <a:xfrm>
            <a:off x="4452017" y="4940309"/>
            <a:ext cx="1947827" cy="140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6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4" y="2184226"/>
            <a:ext cx="1817674" cy="258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2184226"/>
            <a:ext cx="1803093" cy="258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24" y="2184226"/>
            <a:ext cx="1758312" cy="258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24" y="2251432"/>
            <a:ext cx="1831578" cy="252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24" y="2201769"/>
            <a:ext cx="1843900" cy="24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90" y="2210542"/>
            <a:ext cx="1722834" cy="245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612" y="1733495"/>
            <a:ext cx="2070847" cy="316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954" y="1148721"/>
            <a:ext cx="11225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840" y="391242"/>
            <a:ext cx="1123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n w="0">
                  <a:solidFill>
                    <a:schemeClr val="tx1"/>
                  </a:solidFill>
                </a:ln>
                <a:latin typeface="+mj-lt"/>
              </a:rPr>
              <a:t>Dạy trẻ lập số mới và nhận biết chữ số</a:t>
            </a:r>
            <a:endParaRPr lang="en-US" sz="4400" dirty="0">
              <a:ln w="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81721" y="2691028"/>
            <a:ext cx="7933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46399" y="2840837"/>
            <a:ext cx="115644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92320" y="-224472"/>
            <a:ext cx="4846320" cy="4351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5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7</a:t>
            </a:r>
          </a:p>
          <a:p>
            <a:pPr marL="0" indent="0">
              <a:buNone/>
            </a:pPr>
            <a:endParaRPr lang="en-US" sz="4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706" y="1354512"/>
            <a:ext cx="1199029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1000" dirty="0">
                <a:latin typeface="+mj-lt"/>
              </a:rPr>
              <a:t>Trò chơi: </a:t>
            </a:r>
            <a:r>
              <a:rPr lang="en-US" sz="1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1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1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Luyện tập</a:t>
            </a:r>
            <a:endParaRPr lang="en-US" sz="8000" dirty="0"/>
          </a:p>
        </p:txBody>
      </p:sp>
      <p:sp>
        <p:nvSpPr>
          <p:cNvPr id="6" name="Rounded Rectangle 5"/>
          <p:cNvSpPr/>
          <p:nvPr/>
        </p:nvSpPr>
        <p:spPr>
          <a:xfrm>
            <a:off x="1922930" y="2971800"/>
            <a:ext cx="9117105" cy="36172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Trên cây có những quả táo khác nhau, mỗi quả táo tương ứng với một câu hỏi.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của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bạnvlà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quả táo yêu thích và trả lời câu hỏi ở quả táo đó.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trả lời đúng sẽ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1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táo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trả lời chưa đúng thì quyền trả lời sẽ thuộc về các bạn khác. Nếu bạn còn lại trả lời đúng sẽ được điểm quả táo đó.</a:t>
            </a:r>
          </a:p>
          <a:p>
            <a:endParaRPr lang="vi-VN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trả lời đúng nhiều táo hơn sẽ giành chiến thắng!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2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431</Words>
  <Application>Microsoft Office PowerPoint</Application>
  <PresentationFormat>Widescreen</PresentationFormat>
  <Paragraphs>68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1: Ổn định tổ chức Bé cùng tập đếm với cô và các bạn nhé!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Câu hỏi 2: Bé đếm và điền số tương ứng với từng nhóm con vật dưới đây.</vt:lpstr>
      <vt:lpstr>Câu hỏi 3:Bé hãy đếm số máy bay và chọn chữ số phù hợp.</vt:lpstr>
      <vt:lpstr>Câu hỏi 4: Bé tìm số 7 trong dãy số tự nhiên sau ( Số 7 đứng liền sau số nào? Đứng liền trước số nào?).</vt:lpstr>
      <vt:lpstr>Phần 3: Kết thúc Trò chơi: 5 chú khỉ con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</dc:creator>
  <cp:lastModifiedBy>ACER</cp:lastModifiedBy>
  <cp:revision>138</cp:revision>
  <dcterms:created xsi:type="dcterms:W3CDTF">2021-07-18T15:28:07Z</dcterms:created>
  <dcterms:modified xsi:type="dcterms:W3CDTF">2021-07-30T09:10:48Z</dcterms:modified>
</cp:coreProperties>
</file>