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8" r:id="rId22"/>
    <p:sldId id="27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086906-ACD9-4059-AEE5-4EA126422559}" type="datetimeFigureOut">
              <a:rPr lang="en-US" smtClean="0"/>
              <a:t>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0A215-5BC2-411A-9C9E-34DDDEC71ADB}" type="slidenum">
              <a:rPr lang="en-US" smtClean="0"/>
              <a:t>‹#›</a:t>
            </a:fld>
            <a:endParaRPr lang="en-US"/>
          </a:p>
        </p:txBody>
      </p:sp>
    </p:spTree>
    <p:extLst>
      <p:ext uri="{BB962C8B-B14F-4D97-AF65-F5344CB8AC3E}">
        <p14:creationId xmlns:p14="http://schemas.microsoft.com/office/powerpoint/2010/main" val="3556199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4FC63E-95AA-4F23-A895-911730FA4E05}"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34649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4FC63E-95AA-4F23-A895-911730FA4E05}"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51911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4FC63E-95AA-4F23-A895-911730FA4E05}"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535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4FC63E-95AA-4F23-A895-911730FA4E05}"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6997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4FC63E-95AA-4F23-A895-911730FA4E05}"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158333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4FC63E-95AA-4F23-A895-911730FA4E05}"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90078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4FC63E-95AA-4F23-A895-911730FA4E05}" type="datetimeFigureOut">
              <a:rPr lang="en-US" smtClean="0"/>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4767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4FC63E-95AA-4F23-A895-911730FA4E05}" type="datetimeFigureOut">
              <a:rPr lang="en-US" smtClean="0"/>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4113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FC63E-95AA-4F23-A895-911730FA4E05}" type="datetimeFigureOut">
              <a:rPr lang="en-US" smtClean="0"/>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5728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37900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64504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FC63E-95AA-4F23-A895-911730FA4E05}" type="datetimeFigureOut">
              <a:rPr lang="en-US" smtClean="0"/>
              <a:t>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9B40E-6E2E-4DA3-8010-CBE7E0371FBC}" type="slidenum">
              <a:rPr lang="en-US" smtClean="0"/>
              <a:t>‹#›</a:t>
            </a:fld>
            <a:endParaRPr lang="en-US"/>
          </a:p>
        </p:txBody>
      </p:sp>
    </p:spTree>
    <p:extLst>
      <p:ext uri="{BB962C8B-B14F-4D97-AF65-F5344CB8AC3E}">
        <p14:creationId xmlns:p14="http://schemas.microsoft.com/office/powerpoint/2010/main" val="165027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HHD\ảnh bài tập\New folde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29" y="-6096"/>
            <a:ext cx="98322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76200"/>
            <a:ext cx="6019800"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PHÒNG GIÁO DỤC VÀ ĐÀO TẠO QUẬN LONG BIÊN</a:t>
            </a:r>
          </a:p>
          <a:p>
            <a:pPr algn="ctr"/>
            <a:r>
              <a:rPr lang="en-US" b="1" dirty="0" smtClean="0">
                <a:latin typeface="Times New Roman" pitchFamily="18" charset="0"/>
                <a:cs typeface="Times New Roman" pitchFamily="18" charset="0"/>
              </a:rPr>
              <a:t>TRƯỜNG MN HOA HƯỚNG DƯƠNG</a:t>
            </a:r>
            <a:endParaRPr lang="en-US" b="1" dirty="0">
              <a:latin typeface="Times New Roman" pitchFamily="18" charset="0"/>
              <a:cs typeface="Times New Roman" pitchFamily="18" charset="0"/>
            </a:endParaRPr>
          </a:p>
        </p:txBody>
      </p:sp>
      <p:sp>
        <p:nvSpPr>
          <p:cNvPr id="5" name="TextBox 4"/>
          <p:cNvSpPr txBox="1"/>
          <p:nvPr/>
        </p:nvSpPr>
        <p:spPr>
          <a:xfrm>
            <a:off x="1850136" y="1981200"/>
            <a:ext cx="6400800" cy="646331"/>
          </a:xfrm>
          <a:prstGeom prst="rect">
            <a:avLst/>
          </a:prstGeom>
          <a:noFill/>
        </p:spPr>
        <p:txBody>
          <a:bodyPr wrap="square" rtlCol="0">
            <a:spAutoFit/>
          </a:bodyPr>
          <a:lstStyle/>
          <a:p>
            <a:r>
              <a:rPr lang="en-US" sz="3600" dirty="0" err="1" smtClean="0">
                <a:solidFill>
                  <a:srgbClr val="FF0000"/>
                </a:solidFill>
                <a:latin typeface="Times New Roman" pitchFamily="18" charset="0"/>
                <a:cs typeface="Times New Roman" pitchFamily="18" charset="0"/>
              </a:rPr>
              <a:t>Đề</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tài</a:t>
            </a:r>
            <a:r>
              <a:rPr lang="en-US" sz="3600" dirty="0" smtClean="0">
                <a:solidFill>
                  <a:srgbClr val="FF0000"/>
                </a:solidFill>
                <a:latin typeface="Times New Roman" pitchFamily="18" charset="0"/>
                <a:cs typeface="Times New Roman" pitchFamily="18" charset="0"/>
              </a:rPr>
              <a:t> : </a:t>
            </a:r>
            <a:r>
              <a:rPr lang="en-US" sz="3600" dirty="0" err="1" smtClean="0">
                <a:solidFill>
                  <a:srgbClr val="FF0000"/>
                </a:solidFill>
                <a:latin typeface="Times New Roman" pitchFamily="18" charset="0"/>
                <a:cs typeface="Times New Roman" pitchFamily="18" charset="0"/>
              </a:rPr>
              <a:t>Truyện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Giọt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nước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tí</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xíu</a:t>
            </a:r>
            <a:r>
              <a:rPr lang="en-US" sz="3600" dirty="0" smtClean="0">
                <a:solidFill>
                  <a:srgbClr val="FF0000"/>
                </a:solidFill>
                <a:latin typeface="Times New Roman" pitchFamily="18" charset="0"/>
                <a:cs typeface="Times New Roman" pitchFamily="18" charset="0"/>
              </a:rPr>
              <a:t>”</a:t>
            </a:r>
          </a:p>
        </p:txBody>
      </p:sp>
      <p:sp>
        <p:nvSpPr>
          <p:cNvPr id="6" name="TextBox 5"/>
          <p:cNvSpPr txBox="1"/>
          <p:nvPr/>
        </p:nvSpPr>
        <p:spPr>
          <a:xfrm>
            <a:off x="2895600" y="5377934"/>
            <a:ext cx="3657600"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Năm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 2021- 2022</a:t>
            </a:r>
            <a:endParaRPr lang="en-US" dirty="0">
              <a:latin typeface="Times New Roman" pitchFamily="18" charset="0"/>
              <a:cs typeface="Times New Roman" pitchFamily="18" charset="0"/>
            </a:endParaRPr>
          </a:p>
        </p:txBody>
      </p:sp>
      <p:sp>
        <p:nvSpPr>
          <p:cNvPr id="7" name="TextBox 6"/>
          <p:cNvSpPr txBox="1"/>
          <p:nvPr/>
        </p:nvSpPr>
        <p:spPr>
          <a:xfrm>
            <a:off x="3962400" y="3422904"/>
            <a:ext cx="3200400" cy="1107996"/>
          </a:xfrm>
          <a:prstGeom prst="rect">
            <a:avLst/>
          </a:prstGeom>
          <a:noFill/>
        </p:spPr>
        <p:txBody>
          <a:bodyPr wrap="square" rtlCol="0">
            <a:spAutoFit/>
          </a:bodyPr>
          <a:lstStyle/>
          <a:p>
            <a:r>
              <a:rPr lang="en-US" sz="2400" b="1" i="1" dirty="0" err="1" smtClean="0">
                <a:latin typeface="Times New Roman" pitchFamily="18" charset="0"/>
                <a:cs typeface="Times New Roman" pitchFamily="18" charset="0"/>
              </a:rPr>
              <a:t>Giáo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viên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Vũ</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Thị</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Hải</a:t>
            </a:r>
            <a:r>
              <a:rPr lang="en-US" sz="2400" b="1" i="1" dirty="0" smtClean="0">
                <a:latin typeface="Times New Roman" pitchFamily="18" charset="0"/>
                <a:cs typeface="Times New Roman" pitchFamily="18" charset="0"/>
              </a:rPr>
              <a:t/>
            </a:r>
            <a:br>
              <a:rPr lang="en-US" sz="2400" b="1" i="1" dirty="0" smtClean="0">
                <a:latin typeface="Times New Roman" pitchFamily="18" charset="0"/>
                <a:cs typeface="Times New Roman" pitchFamily="18" charset="0"/>
              </a:rPr>
            </a:br>
            <a:r>
              <a:rPr lang="en-US" sz="2400" b="1" i="1" dirty="0" err="1" smtClean="0">
                <a:latin typeface="Times New Roman" pitchFamily="18" charset="0"/>
                <a:cs typeface="Times New Roman" pitchFamily="18" charset="0"/>
              </a:rPr>
              <a:t>Lứa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tuổi</a:t>
            </a:r>
            <a:r>
              <a:rPr lang="en-US" sz="2400" b="1" i="1" dirty="0" smtClean="0">
                <a:latin typeface="Times New Roman" pitchFamily="18" charset="0"/>
                <a:cs typeface="Times New Roman" pitchFamily="18" charset="0"/>
              </a:rPr>
              <a:t> : 3-4 </a:t>
            </a:r>
            <a:r>
              <a:rPr lang="en-US" sz="2400" b="1" i="1" dirty="0" err="1" smtClean="0">
                <a:latin typeface="Times New Roman" pitchFamily="18" charset="0"/>
                <a:cs typeface="Times New Roman" pitchFamily="18" charset="0"/>
              </a:rPr>
              <a:t>tuổi</a:t>
            </a:r>
            <a:endParaRPr lang="en-US" sz="2400" b="1" i="1"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384570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533400" y="5486400"/>
            <a:ext cx="7543800" cy="646331"/>
          </a:xfrm>
          <a:prstGeom prst="rect">
            <a:avLst/>
          </a:prstGeom>
          <a:solidFill>
            <a:schemeClr val="bg1"/>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khắp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p>
        </p:txBody>
      </p:sp>
      <p:pic>
        <p:nvPicPr>
          <p:cNvPr id="5122" name="Picture 2" descr="D:\Desktop\HHD\ảnh bài tập\New folder\DSC08052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072" y="838200"/>
            <a:ext cx="6299200" cy="42259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55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3518" y="5889049"/>
            <a:ext cx="487363" cy="487363"/>
          </a:xfrm>
          <a:prstGeom prst="rect">
            <a:avLst/>
          </a:prstGeom>
        </p:spPr>
      </p:pic>
    </p:spTree>
    <p:extLst>
      <p:ext uri="{BB962C8B-B14F-4D97-AF65-F5344CB8AC3E}">
        <p14:creationId xmlns:p14="http://schemas.microsoft.com/office/powerpoint/2010/main" val="29174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92" y="76200"/>
            <a:ext cx="9138708" cy="6884511"/>
          </a:xfrm>
        </p:spPr>
      </p:pic>
      <p:sp>
        <p:nvSpPr>
          <p:cNvPr id="2" name="TextBox 1"/>
          <p:cNvSpPr txBox="1"/>
          <p:nvPr/>
        </p:nvSpPr>
        <p:spPr>
          <a:xfrm>
            <a:off x="601564" y="5257800"/>
            <a:ext cx="7696200" cy="923330"/>
          </a:xfrm>
          <a:prstGeom prst="rect">
            <a:avLst/>
          </a:prstGeom>
          <a:noFill/>
        </p:spPr>
        <p:txBody>
          <a:bodyPr wrap="square" rtlCol="0">
            <a:spAutoFit/>
          </a:bodyPr>
          <a:lstStyle/>
          <a:p>
            <a:r>
              <a:rPr lang="vi-VN" dirty="0">
                <a:latin typeface="+mj-lt"/>
              </a:rPr>
              <a:t>Một buổi sáng biển lặng, Tí Xíu cùng các bạn đuổi theo các lớp sóng nhấp nhô. Ông Mặt Trời thả ánh sáng rực rỡ xuống mặt biển. Bọn Tí Xíu reo vui trong sóng nhẹ và trong ánh nắn</a:t>
            </a:r>
            <a:r>
              <a:rPr lang="vi-VN" dirty="0"/>
              <a:t>g </a:t>
            </a:r>
            <a:r>
              <a:rPr lang="vi-VN" dirty="0">
                <a:latin typeface="+mj-lt"/>
              </a:rPr>
              <a:t>chan hoà. </a:t>
            </a:r>
            <a:r>
              <a:rPr lang="en-US" dirty="0" smtClean="0">
                <a:latin typeface="+mj-lt"/>
              </a:rPr>
              <a:t> </a:t>
            </a:r>
            <a:endParaRPr lang="en-US" dirty="0">
              <a:latin typeface="+mj-lt"/>
            </a:endParaRPr>
          </a:p>
        </p:txBody>
      </p:sp>
      <p:pic>
        <p:nvPicPr>
          <p:cNvPr id="1027" name="Picture 3" descr="D:\Desktop\HHD\ảnh bài tập\New folder\nc\DSC02695-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727363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5937448"/>
            <a:ext cx="487363" cy="487363"/>
          </a:xfrm>
          <a:prstGeom prst="rect">
            <a:avLst/>
          </a:prstGeom>
        </p:spPr>
      </p:pic>
    </p:spTree>
    <p:extLst>
      <p:ext uri="{BB962C8B-B14F-4D97-AF65-F5344CB8AC3E}">
        <p14:creationId xmlns:p14="http://schemas.microsoft.com/office/powerpoint/2010/main" val="253629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0"/>
            <a:ext cx="9296400" cy="6892131"/>
          </a:xfrm>
        </p:spPr>
      </p:pic>
      <p:sp>
        <p:nvSpPr>
          <p:cNvPr id="2" name="TextBox 1"/>
          <p:cNvSpPr txBox="1"/>
          <p:nvPr/>
        </p:nvSpPr>
        <p:spPr>
          <a:xfrm>
            <a:off x="173736" y="4724400"/>
            <a:ext cx="8458200" cy="1754326"/>
          </a:xfrm>
          <a:prstGeom prst="rect">
            <a:avLst/>
          </a:prstGeom>
          <a:noFill/>
        </p:spPr>
        <p:txBody>
          <a:bodyPr wrap="square" rtlCol="0">
            <a:spAutoFit/>
          </a:bodyPr>
          <a:lstStyle/>
          <a:p>
            <a:r>
              <a:rPr lang="vi-VN" dirty="0">
                <a:latin typeface="+mj-lt"/>
              </a:rPr>
              <a:t>Chợt có tiếng ông Mặt Trời cất </a:t>
            </a:r>
            <a:r>
              <a:rPr lang="vi-VN" dirty="0" smtClean="0">
                <a:latin typeface="+mj-lt"/>
              </a:rPr>
              <a:t>lên</a:t>
            </a:r>
            <a:r>
              <a:rPr lang="en-US" dirty="0" smtClean="0">
                <a:latin typeface="+mj-lt"/>
              </a:rPr>
              <a:t> “</a:t>
            </a:r>
            <a:r>
              <a:rPr lang="vi-VN" i="1" dirty="0" smtClean="0">
                <a:latin typeface="+mj-lt"/>
              </a:rPr>
              <a:t>Tí </a:t>
            </a:r>
            <a:r>
              <a:rPr lang="vi-VN" i="1" dirty="0">
                <a:latin typeface="+mj-lt"/>
              </a:rPr>
              <a:t>Xíu ơi ! Cháu có đi với ông không </a:t>
            </a:r>
            <a:r>
              <a:rPr lang="vi-VN" i="1" dirty="0" smtClean="0">
                <a:latin typeface="+mj-lt"/>
              </a:rPr>
              <a:t>?</a:t>
            </a:r>
            <a:r>
              <a:rPr lang="en-US" dirty="0" smtClean="0">
                <a:latin typeface="+mj-lt"/>
              </a:rPr>
              <a:t>”</a:t>
            </a:r>
            <a:r>
              <a:rPr lang="vi-VN" dirty="0" smtClean="0">
                <a:latin typeface="+mj-lt"/>
              </a:rPr>
              <a:t> </a:t>
            </a:r>
            <a:endParaRPr lang="en-US" dirty="0" smtClean="0">
              <a:latin typeface="+mj-lt"/>
            </a:endParaRPr>
          </a:p>
          <a:p>
            <a:r>
              <a:rPr lang="vi-VN" dirty="0" smtClean="0">
                <a:latin typeface="+mj-lt"/>
              </a:rPr>
              <a:t>Tí </a:t>
            </a:r>
            <a:r>
              <a:rPr lang="vi-VN" dirty="0">
                <a:latin typeface="+mj-lt"/>
              </a:rPr>
              <a:t>Xíu ngẩng nhìn. Chú đáp giọng rất khẽ, chỉ có ông Mặt Trời là nghe </a:t>
            </a:r>
            <a:r>
              <a:rPr lang="vi-VN" dirty="0" smtClean="0">
                <a:latin typeface="+mj-lt"/>
              </a:rPr>
              <a:t>thấy</a:t>
            </a:r>
            <a:r>
              <a:rPr lang="en-US" dirty="0" smtClean="0">
                <a:latin typeface="+mj-lt"/>
              </a:rPr>
              <a:t> </a:t>
            </a:r>
            <a:r>
              <a:rPr lang="en-US" i="1" dirty="0" smtClean="0">
                <a:latin typeface="+mj-lt"/>
              </a:rPr>
              <a:t>“</a:t>
            </a:r>
            <a:r>
              <a:rPr lang="vi-VN" i="1" dirty="0" smtClean="0">
                <a:latin typeface="+mj-lt"/>
              </a:rPr>
              <a:t>Đi </a:t>
            </a:r>
            <a:r>
              <a:rPr lang="vi-VN" i="1" dirty="0">
                <a:latin typeface="+mj-lt"/>
              </a:rPr>
              <a:t>làm gì </a:t>
            </a:r>
            <a:r>
              <a:rPr lang="vi-VN" i="1" dirty="0" smtClean="0">
                <a:latin typeface="+mj-lt"/>
              </a:rPr>
              <a:t>ạ?</a:t>
            </a:r>
            <a:r>
              <a:rPr lang="en-US" dirty="0" smtClean="0">
                <a:latin typeface="+mj-lt"/>
              </a:rPr>
              <a:t>” </a:t>
            </a:r>
            <a:r>
              <a:rPr lang="vi-VN" dirty="0" smtClean="0">
                <a:latin typeface="+mj-lt"/>
              </a:rPr>
              <a:t>Ông </a:t>
            </a:r>
            <a:r>
              <a:rPr lang="vi-VN" dirty="0">
                <a:latin typeface="+mj-lt"/>
              </a:rPr>
              <a:t>Mặt Trời cười bảo : </a:t>
            </a:r>
            <a:r>
              <a:rPr lang="vi-VN" i="1" dirty="0">
                <a:latin typeface="+mj-lt"/>
              </a:rPr>
              <a:t>“Trên mặt đất thiếu gì việc, chỗ nào chẳng cần</a:t>
            </a:r>
            <a:r>
              <a:rPr lang="vi-VN" dirty="0">
                <a:latin typeface="+mj-lt"/>
              </a:rPr>
              <a:t>”. </a:t>
            </a:r>
            <a:endParaRPr lang="en-US" dirty="0" smtClean="0">
              <a:latin typeface="+mj-lt"/>
            </a:endParaRPr>
          </a:p>
          <a:p>
            <a:r>
              <a:rPr lang="vi-VN" dirty="0" smtClean="0">
                <a:latin typeface="+mj-lt"/>
              </a:rPr>
              <a:t>Tí </a:t>
            </a:r>
            <a:r>
              <a:rPr lang="vi-VN" dirty="0">
                <a:latin typeface="+mj-lt"/>
              </a:rPr>
              <a:t>Xíu vui lắm. Nhưng sực nhớ mình là giọt nước không thể bay theo ông Mặt Trời được. Chú hỏi </a:t>
            </a:r>
            <a:r>
              <a:rPr lang="vi-VN" dirty="0" smtClean="0">
                <a:latin typeface="+mj-lt"/>
              </a:rPr>
              <a:t>:</a:t>
            </a:r>
            <a:r>
              <a:rPr lang="en-US" dirty="0">
                <a:latin typeface="+mj-lt"/>
              </a:rPr>
              <a:t> </a:t>
            </a:r>
            <a:r>
              <a:rPr lang="en-US" i="1" dirty="0" smtClean="0">
                <a:latin typeface="+mj-lt"/>
              </a:rPr>
              <a:t>“</a:t>
            </a:r>
            <a:r>
              <a:rPr lang="vi-VN" i="1" dirty="0" smtClean="0">
                <a:latin typeface="+mj-lt"/>
              </a:rPr>
              <a:t>Cháu </a:t>
            </a:r>
            <a:r>
              <a:rPr lang="vi-VN" i="1" dirty="0">
                <a:latin typeface="+mj-lt"/>
              </a:rPr>
              <a:t>nặng lắm làm sao bay lên </a:t>
            </a:r>
            <a:r>
              <a:rPr lang="vi-VN" i="1" dirty="0" smtClean="0">
                <a:latin typeface="+mj-lt"/>
              </a:rPr>
              <a:t>được</a:t>
            </a:r>
            <a:r>
              <a:rPr lang="en-US" i="1" dirty="0" smtClean="0">
                <a:latin typeface="+mj-lt"/>
              </a:rPr>
              <a:t>”.</a:t>
            </a:r>
          </a:p>
          <a:p>
            <a:r>
              <a:rPr lang="vi-VN" dirty="0" smtClean="0">
                <a:latin typeface="+mj-lt"/>
              </a:rPr>
              <a:t>- </a:t>
            </a:r>
            <a:r>
              <a:rPr lang="en-US" dirty="0" smtClean="0">
                <a:latin typeface="Times New Roman" pitchFamily="18" charset="0"/>
                <a:cs typeface="Times New Roman" pitchFamily="18" charset="0"/>
              </a:rPr>
              <a:t>Ô</a:t>
            </a:r>
            <a:r>
              <a:rPr lang="vi-VN" dirty="0" smtClean="0">
                <a:latin typeface="+mj-lt"/>
              </a:rPr>
              <a:t>ng </a:t>
            </a:r>
            <a:r>
              <a:rPr lang="vi-VN" dirty="0">
                <a:latin typeface="+mj-lt"/>
              </a:rPr>
              <a:t>Mặt Trời nói ồm ồm, </a:t>
            </a:r>
            <a:r>
              <a:rPr lang="en-US" i="1" dirty="0">
                <a:latin typeface="Times New Roman" pitchFamily="18" charset="0"/>
                <a:cs typeface="Times New Roman" pitchFamily="18" charset="0"/>
              </a:rPr>
              <a:t>“ </a:t>
            </a:r>
            <a:r>
              <a:rPr lang="vi-VN" i="1" dirty="0">
                <a:latin typeface="Times New Roman" pitchFamily="18" charset="0"/>
                <a:cs typeface="Times New Roman" pitchFamily="18" charset="0"/>
              </a:rPr>
              <a:t>Không </a:t>
            </a:r>
            <a:r>
              <a:rPr lang="vi-VN" i="1" dirty="0" smtClean="0">
                <a:latin typeface="Times New Roman" pitchFamily="18" charset="0"/>
                <a:cs typeface="Times New Roman" pitchFamily="18" charset="0"/>
              </a:rPr>
              <a:t>lo</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vi-VN" dirty="0">
                <a:latin typeface="Times New Roman" pitchFamily="18" charset="0"/>
                <a:cs typeface="Times New Roman" pitchFamily="18" charset="0"/>
              </a:rPr>
              <a:t>, </a:t>
            </a:r>
            <a:r>
              <a:rPr lang="en-US" i="1" dirty="0" smtClean="0">
                <a:latin typeface="+mj-lt"/>
              </a:rPr>
              <a:t>“</a:t>
            </a:r>
            <a:r>
              <a:rPr lang="vi-VN" i="1" dirty="0" smtClean="0">
                <a:latin typeface="+mj-lt"/>
              </a:rPr>
              <a:t>ông </a:t>
            </a:r>
            <a:r>
              <a:rPr lang="vi-VN" i="1" dirty="0">
                <a:latin typeface="+mj-lt"/>
              </a:rPr>
              <a:t>sẽ làm cho cháu biến thành </a:t>
            </a:r>
            <a:r>
              <a:rPr lang="vi-VN" i="1" dirty="0" smtClean="0">
                <a:latin typeface="+mj-lt"/>
              </a:rPr>
              <a:t>hơi</a:t>
            </a:r>
            <a:r>
              <a:rPr lang="en-US" i="1" dirty="0" smtClean="0">
                <a:latin typeface="+mj-lt"/>
              </a:rPr>
              <a:t>”</a:t>
            </a:r>
            <a:r>
              <a:rPr lang="vi-VN" i="1" dirty="0" smtClean="0">
                <a:latin typeface="+mj-lt"/>
              </a:rPr>
              <a:t>.</a:t>
            </a:r>
            <a:endParaRPr lang="en-US" i="1" dirty="0">
              <a:latin typeface="+mj-lt"/>
            </a:endParaRPr>
          </a:p>
        </p:txBody>
      </p:sp>
      <p:pic>
        <p:nvPicPr>
          <p:cNvPr id="3074" name="Picture 2" descr="D:\Desktop\HHD\ảnh bài tập\New folder\nc\DSC02697-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79" y="778419"/>
            <a:ext cx="7515779" cy="3936837"/>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9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9024" y="5991363"/>
            <a:ext cx="487363" cy="487363"/>
          </a:xfrm>
          <a:prstGeom prst="rect">
            <a:avLst/>
          </a:prstGeom>
        </p:spPr>
      </p:pic>
    </p:spTree>
    <p:extLst>
      <p:ext uri="{BB962C8B-B14F-4D97-AF65-F5344CB8AC3E}">
        <p14:creationId xmlns:p14="http://schemas.microsoft.com/office/powerpoint/2010/main" val="21598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23018"/>
            <a:ext cx="9174691" cy="6881018"/>
          </a:xfrm>
        </p:spPr>
      </p:pic>
      <p:sp>
        <p:nvSpPr>
          <p:cNvPr id="5" name="TextBox 4"/>
          <p:cNvSpPr txBox="1"/>
          <p:nvPr/>
        </p:nvSpPr>
        <p:spPr>
          <a:xfrm>
            <a:off x="295656" y="4821646"/>
            <a:ext cx="8382000" cy="1477328"/>
          </a:xfrm>
          <a:prstGeom prst="rect">
            <a:avLst/>
          </a:prstGeom>
          <a:noFill/>
        </p:spPr>
        <p:txBody>
          <a:bodyPr wrap="square" rtlCol="0">
            <a:spAutoFit/>
          </a:bodyPr>
          <a:lstStyle/>
          <a:p>
            <a:r>
              <a:rPr lang="vi-VN" dirty="0">
                <a:latin typeface="+mj-lt"/>
              </a:rPr>
              <a:t>Nói xong ông Mặt Trời vén mây, chiếu thật nhiều ánh sáng xuống biển, Tí Xíu rùng mình và biến thành hơi. Chú chỉ kịp nói với biển cả </a:t>
            </a:r>
            <a:r>
              <a:rPr lang="vi-VN" dirty="0" smtClean="0">
                <a:latin typeface="+mj-lt"/>
              </a:rPr>
              <a:t>: </a:t>
            </a:r>
            <a:r>
              <a:rPr lang="en-US" dirty="0" smtClean="0">
                <a:latin typeface="+mj-lt"/>
              </a:rPr>
              <a:t>“</a:t>
            </a:r>
            <a:r>
              <a:rPr lang="vi-VN" i="1" dirty="0" smtClean="0">
                <a:latin typeface="+mj-lt"/>
              </a:rPr>
              <a:t>Chào </a:t>
            </a:r>
            <a:r>
              <a:rPr lang="vi-VN" i="1" dirty="0">
                <a:latin typeface="+mj-lt"/>
              </a:rPr>
              <a:t>mẹ, con đi ! Mẹ chờ con trở </a:t>
            </a:r>
            <a:r>
              <a:rPr lang="vi-VN" i="1" dirty="0" smtClean="0">
                <a:latin typeface="+mj-lt"/>
              </a:rPr>
              <a:t>về</a:t>
            </a:r>
            <a:r>
              <a:rPr lang="en-US" dirty="0" smtClean="0">
                <a:latin typeface="+mj-lt"/>
              </a:rPr>
              <a:t>”</a:t>
            </a:r>
            <a:r>
              <a:rPr lang="vi-VN" dirty="0" smtClean="0">
                <a:latin typeface="+mj-lt"/>
              </a:rPr>
              <a:t>.</a:t>
            </a:r>
            <a:r>
              <a:rPr lang="vi-VN" dirty="0">
                <a:latin typeface="+mj-lt"/>
              </a:rPr>
              <a:t/>
            </a:r>
            <a:br>
              <a:rPr lang="vi-VN" dirty="0">
                <a:latin typeface="+mj-lt"/>
              </a:rPr>
            </a:br>
            <a:r>
              <a:rPr lang="vi-VN" dirty="0">
                <a:latin typeface="+mj-lt"/>
              </a:rPr>
              <a:t>Tí Xíu từ từ bay </a:t>
            </a:r>
            <a:r>
              <a:rPr lang="vi-VN" dirty="0" smtClean="0">
                <a:latin typeface="+mj-lt"/>
              </a:rPr>
              <a:t>lên…Tí </a:t>
            </a:r>
            <a:r>
              <a:rPr lang="vi-VN" dirty="0">
                <a:latin typeface="+mj-lt"/>
              </a:rPr>
              <a:t>Xíu nhập bọn với các bạn. Lúc đầu chúng bay là là xuống biển rồi chúng hợp thành một đám mây mỏng rời mặt biển bay vào đất liền. Gió nhẹ nhàng đưa Tí Xíu lướt qua những dòng sông lấp lánh như bạc.</a:t>
            </a:r>
            <a:endParaRPr lang="en-US" dirty="0">
              <a:latin typeface="+mj-lt"/>
            </a:endParaRPr>
          </a:p>
        </p:txBody>
      </p:sp>
      <p:pic>
        <p:nvPicPr>
          <p:cNvPr id="2051" name="Picture 3" descr="D:\Desktop\HHD\ảnh bài tập\New folder\nc\DSC02700-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09600"/>
            <a:ext cx="7924800" cy="4151086"/>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943600"/>
            <a:ext cx="487363" cy="487363"/>
          </a:xfrm>
          <a:prstGeom prst="rect">
            <a:avLst/>
          </a:prstGeom>
        </p:spPr>
      </p:pic>
    </p:spTree>
    <p:extLst>
      <p:ext uri="{BB962C8B-B14F-4D97-AF65-F5344CB8AC3E}">
        <p14:creationId xmlns:p14="http://schemas.microsoft.com/office/powerpoint/2010/main" val="20337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08" y="-19050"/>
            <a:ext cx="9214908" cy="6911181"/>
          </a:xfrm>
        </p:spPr>
      </p:pic>
      <p:sp>
        <p:nvSpPr>
          <p:cNvPr id="5" name="TextBox 4"/>
          <p:cNvSpPr txBox="1"/>
          <p:nvPr/>
        </p:nvSpPr>
        <p:spPr>
          <a:xfrm>
            <a:off x="441960" y="5391834"/>
            <a:ext cx="7772400" cy="646331"/>
          </a:xfrm>
          <a:prstGeom prst="rect">
            <a:avLst/>
          </a:prstGeom>
          <a:noFill/>
        </p:spPr>
        <p:txBody>
          <a:bodyPr wrap="square" rtlCol="0">
            <a:spAutoFit/>
          </a:bodyPr>
          <a:lstStyle/>
          <a:p>
            <a:pPr fontAlgn="base"/>
            <a:r>
              <a:rPr lang="vi-VN" dirty="0">
                <a:latin typeface="+mj-lt"/>
              </a:rPr>
              <a:t>Xế chiều, ông Mặt Trời toả những tia nắng chói chang hơn lúc sáng. Không khí oi bức</a:t>
            </a:r>
            <a:r>
              <a:rPr lang="vi-VN" dirty="0" smtClean="0">
                <a:latin typeface="+mj-lt"/>
              </a:rPr>
              <a:t>…</a:t>
            </a:r>
            <a:endParaRPr lang="en-US" dirty="0">
              <a:latin typeface="+mj-lt"/>
            </a:endParaRPr>
          </a:p>
        </p:txBody>
      </p:sp>
      <p:pic>
        <p:nvPicPr>
          <p:cNvPr id="4100" name="Picture 4" descr="D:\Desktop\HHD\ảnh bài tập\New folder\DSC054862-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 y="990600"/>
            <a:ext cx="800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2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5943600"/>
            <a:ext cx="487363" cy="487363"/>
          </a:xfrm>
          <a:prstGeom prst="rect">
            <a:avLst/>
          </a:prstGeom>
        </p:spPr>
      </p:pic>
    </p:spTree>
    <p:extLst>
      <p:ext uri="{BB962C8B-B14F-4D97-AF65-F5344CB8AC3E}">
        <p14:creationId xmlns:p14="http://schemas.microsoft.com/office/powerpoint/2010/main" val="32115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480" y="0"/>
            <a:ext cx="9144000" cy="6858000"/>
          </a:xfrm>
        </p:spPr>
      </p:pic>
      <p:sp>
        <p:nvSpPr>
          <p:cNvPr id="5" name="TextBox 4"/>
          <p:cNvSpPr txBox="1"/>
          <p:nvPr/>
        </p:nvSpPr>
        <p:spPr>
          <a:xfrm>
            <a:off x="292608" y="4572000"/>
            <a:ext cx="8382000" cy="2031325"/>
          </a:xfrm>
          <a:prstGeom prst="rect">
            <a:avLst/>
          </a:prstGeom>
          <a:noFill/>
        </p:spPr>
        <p:txBody>
          <a:bodyPr wrap="square" rtlCol="0">
            <a:spAutoFit/>
          </a:bodyPr>
          <a:lstStyle/>
          <a:p>
            <a:pPr fontAlgn="base"/>
            <a:r>
              <a:rPr lang="vi-VN" dirty="0">
                <a:latin typeface="+mj-lt"/>
              </a:rPr>
              <a:t>Bỗng từ đâu một cơn gió lạnh thổi tới. Tí Xíu reo lên </a:t>
            </a:r>
            <a:r>
              <a:rPr lang="vi-VN" dirty="0" smtClean="0">
                <a:latin typeface="+mj-lt"/>
              </a:rPr>
              <a:t>:</a:t>
            </a:r>
            <a:r>
              <a:rPr lang="en-US" dirty="0" smtClean="0">
                <a:latin typeface="+mj-lt"/>
              </a:rPr>
              <a:t> </a:t>
            </a:r>
            <a:r>
              <a:rPr lang="en-US" i="1" dirty="0" smtClean="0">
                <a:latin typeface="+mj-lt"/>
              </a:rPr>
              <a:t>“</a:t>
            </a:r>
            <a:r>
              <a:rPr lang="vi-VN" i="1" dirty="0" smtClean="0">
                <a:latin typeface="+mj-lt"/>
              </a:rPr>
              <a:t> </a:t>
            </a:r>
            <a:r>
              <a:rPr lang="vi-VN" i="1" dirty="0">
                <a:latin typeface="+mj-lt"/>
              </a:rPr>
              <a:t>Mát quá các bạn ơi ! Mát quá </a:t>
            </a:r>
            <a:r>
              <a:rPr lang="en-US" i="1" dirty="0" smtClean="0">
                <a:latin typeface="+mj-lt"/>
              </a:rPr>
              <a:t>” </a:t>
            </a:r>
            <a:r>
              <a:rPr lang="vi-VN" dirty="0" smtClean="0">
                <a:latin typeface="+mj-lt"/>
              </a:rPr>
              <a:t>Tí </a:t>
            </a:r>
            <a:r>
              <a:rPr lang="vi-VN" dirty="0">
                <a:latin typeface="+mj-lt"/>
              </a:rPr>
              <a:t>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r>
              <a:rPr lang="vi-VN" dirty="0" smtClean="0">
                <a:latin typeface="+mj-lt"/>
              </a:rPr>
              <a:t>.</a:t>
            </a:r>
            <a:endParaRPr lang="en-US" dirty="0" smtClean="0">
              <a:latin typeface="+mj-lt"/>
            </a:endParaRPr>
          </a:p>
          <a:p>
            <a:pPr fontAlgn="base"/>
            <a:r>
              <a:rPr lang="vi-VN" dirty="0">
                <a:latin typeface="+mj-lt"/>
              </a:rPr>
              <a:t>Một tia sáng vạch ngang bầu trời. Rồi một tiếng sét đinh tai vang lên. Gió thổi mạnh h</a:t>
            </a:r>
            <a:r>
              <a:rPr lang="en-US" dirty="0" err="1">
                <a:latin typeface="+mj-lt"/>
              </a:rPr>
              <a:t>ơn</a:t>
            </a:r>
            <a:endParaRPr lang="vi-VN" dirty="0">
              <a:latin typeface="+mj-lt"/>
            </a:endParaRPr>
          </a:p>
          <a:p>
            <a:pPr fontAlgn="base"/>
            <a:endParaRPr lang="vi-VN" dirty="0"/>
          </a:p>
        </p:txBody>
      </p:sp>
      <p:pic>
        <p:nvPicPr>
          <p:cNvPr id="5123" name="Picture 3" descr="D:\Desktop\HHD\ảnh bài tập\New folder\nc\fd5512e8c0c04363bd61178db3014594.jpg"/>
          <p:cNvPicPr>
            <a:picLocks noChangeAspect="1" noChangeArrowheads="1"/>
          </p:cNvPicPr>
          <p:nvPr/>
        </p:nvPicPr>
        <p:blipFill rotWithShape="1">
          <a:blip r:embed="rId5">
            <a:extLst>
              <a:ext uri="{28A0092B-C50C-407E-A947-70E740481C1C}">
                <a14:useLocalDpi xmlns:a14="http://schemas.microsoft.com/office/drawing/2010/main" val="0"/>
              </a:ext>
            </a:extLst>
          </a:blip>
          <a:srcRect b="12244"/>
          <a:stretch/>
        </p:blipFill>
        <p:spPr bwMode="auto">
          <a:xfrm>
            <a:off x="893379" y="762000"/>
            <a:ext cx="732771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3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7245" y="5638800"/>
            <a:ext cx="487363" cy="487363"/>
          </a:xfrm>
          <a:prstGeom prst="rect">
            <a:avLst/>
          </a:prstGeom>
        </p:spPr>
      </p:pic>
    </p:spTree>
    <p:extLst>
      <p:ext uri="{BB962C8B-B14F-4D97-AF65-F5344CB8AC3E}">
        <p14:creationId xmlns:p14="http://schemas.microsoft.com/office/powerpoint/2010/main" val="3775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30480"/>
            <a:ext cx="9220200" cy="6915150"/>
          </a:xfrm>
        </p:spPr>
      </p:pic>
      <p:sp>
        <p:nvSpPr>
          <p:cNvPr id="5" name="TextBox 4"/>
          <p:cNvSpPr txBox="1"/>
          <p:nvPr/>
        </p:nvSpPr>
        <p:spPr>
          <a:xfrm>
            <a:off x="304800" y="5715000"/>
            <a:ext cx="7848600" cy="646331"/>
          </a:xfrm>
          <a:prstGeom prst="rect">
            <a:avLst/>
          </a:prstGeom>
          <a:noFill/>
        </p:spPr>
        <p:txBody>
          <a:bodyPr wrap="square" rtlCol="0">
            <a:spAutoFit/>
          </a:bodyPr>
          <a:lstStyle/>
          <a:p>
            <a:r>
              <a:rPr lang="vi-VN" dirty="0">
                <a:latin typeface="+mj-lt"/>
              </a:rPr>
              <a:t>Bọn Tí Xíu níu lấy nhau thành những giọt nước trong vắt. Chúng thi nhau ào ào tuồn xuống đất… Cơn giông bắt </a:t>
            </a:r>
            <a:r>
              <a:rPr lang="vi-VN" dirty="0" smtClean="0">
                <a:latin typeface="+mj-lt"/>
              </a:rPr>
              <a:t>đầu</a:t>
            </a:r>
            <a:r>
              <a:rPr lang="en-US" dirty="0" smtClean="0">
                <a:latin typeface="+mj-lt"/>
              </a:rPr>
              <a:t>. </a:t>
            </a:r>
            <a:endParaRPr lang="en-US" dirty="0">
              <a:latin typeface="+mj-lt"/>
            </a:endParaRPr>
          </a:p>
        </p:txBody>
      </p:sp>
      <p:pic>
        <p:nvPicPr>
          <p:cNvPr id="7170" name="Picture 2" descr="D:\Desktop\HHD\ảnh bài tập\New folder\unnamed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838200"/>
            <a:ext cx="7315200" cy="4687491"/>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4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4387" y="6038165"/>
            <a:ext cx="487363" cy="487363"/>
          </a:xfrm>
          <a:prstGeom prst="rect">
            <a:avLst/>
          </a:prstGeom>
        </p:spPr>
      </p:pic>
    </p:spTree>
    <p:extLst>
      <p:ext uri="{BB962C8B-B14F-4D97-AF65-F5344CB8AC3E}">
        <p14:creationId xmlns:p14="http://schemas.microsoft.com/office/powerpoint/2010/main" val="8595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08" y="15240"/>
            <a:ext cx="9316508" cy="6987381"/>
          </a:xfrm>
        </p:spPr>
      </p:pic>
      <p:sp>
        <p:nvSpPr>
          <p:cNvPr id="5" name="TextBox 4"/>
          <p:cNvSpPr txBox="1"/>
          <p:nvPr/>
        </p:nvSpPr>
        <p:spPr>
          <a:xfrm>
            <a:off x="1147572" y="684312"/>
            <a:ext cx="1828800" cy="523220"/>
          </a:xfrm>
          <a:prstGeom prst="rect">
            <a:avLst/>
          </a:prstGeom>
          <a:solidFill>
            <a:srgbClr val="92D050"/>
          </a:solidFill>
        </p:spPr>
        <p:txBody>
          <a:bodyPr wrap="square" rtlCol="0">
            <a:spAutoFit/>
          </a:bodyPr>
          <a:lstStyle/>
          <a:p>
            <a:r>
              <a:rPr lang="en-US" sz="2800" b="1" dirty="0" err="1" smtClean="0">
                <a:latin typeface="Times New Roman" pitchFamily="18" charset="0"/>
                <a:cs typeface="Times New Roman" pitchFamily="18" charset="0"/>
              </a:rPr>
              <a:t>Đàm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thoại</a:t>
            </a:r>
            <a:endParaRPr lang="en-US" sz="2800" b="1" dirty="0">
              <a:latin typeface="Times New Roman" pitchFamily="18" charset="0"/>
              <a:cs typeface="Times New Roman" pitchFamily="18" charset="0"/>
            </a:endParaRPr>
          </a:p>
        </p:txBody>
      </p:sp>
      <p:sp>
        <p:nvSpPr>
          <p:cNvPr id="6" name="TextBox 5"/>
          <p:cNvSpPr txBox="1"/>
          <p:nvPr/>
        </p:nvSpPr>
        <p:spPr>
          <a:xfrm>
            <a:off x="710184" y="1807464"/>
            <a:ext cx="24140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7" name="TextBox 6"/>
          <p:cNvSpPr txBox="1"/>
          <p:nvPr/>
        </p:nvSpPr>
        <p:spPr>
          <a:xfrm>
            <a:off x="710184" y="3048000"/>
            <a:ext cx="1752600" cy="369332"/>
          </a:xfrm>
          <a:prstGeom prst="rect">
            <a:avLst/>
          </a:prstGeom>
          <a:solidFill>
            <a:schemeClr val="bg2">
              <a:lumMod val="75000"/>
            </a:schemeClr>
          </a:solidFill>
        </p:spPr>
        <p:txBody>
          <a:bodyPr wrap="square" rtlCol="0">
            <a:spAutoFit/>
          </a:bodyPr>
          <a:lstStyle/>
          <a:p>
            <a:r>
              <a:rPr lang="en-US" dirty="0" smtClean="0">
                <a:latin typeface="Times New Roman" pitchFamily="18" charset="0"/>
                <a:cs typeface="Times New Roman" pitchFamily="18" charset="0"/>
              </a:rPr>
              <a:t>Do </a:t>
            </a:r>
            <a:r>
              <a:rPr lang="en-US" dirty="0" err="1" smtClean="0">
                <a:latin typeface="Times New Roman" pitchFamily="18" charset="0"/>
                <a:cs typeface="Times New Roman" pitchFamily="18" charset="0"/>
              </a:rPr>
              <a:t>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ounded Rectangular Callout 8"/>
          <p:cNvSpPr/>
          <p:nvPr/>
        </p:nvSpPr>
        <p:spPr>
          <a:xfrm>
            <a:off x="4466082" y="1529096"/>
            <a:ext cx="3124200" cy="926068"/>
          </a:xfrm>
          <a:prstGeom prst="wedgeRoundRectCallout">
            <a:avLst>
              <a:gd name="adj1" fmla="val -75565"/>
              <a:gd name="adj2" fmla="val 561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475226" y="2812304"/>
            <a:ext cx="3124200" cy="840724"/>
          </a:xfrm>
          <a:prstGeom prst="wedgeRoundRectCallout">
            <a:avLst>
              <a:gd name="adj1" fmla="val -84931"/>
              <a:gd name="adj2" fmla="val 741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21149" y="1749283"/>
            <a:ext cx="2171700" cy="400110"/>
          </a:xfrm>
          <a:prstGeom prst="rect">
            <a:avLst/>
          </a:prstGeom>
          <a:noFill/>
        </p:spPr>
        <p:txBody>
          <a:bodyPr wrap="square" rtlCol="0">
            <a:spAutoFit/>
          </a:bodyPr>
          <a:lstStyle/>
          <a:p>
            <a:r>
              <a:rPr lang="en-US" sz="2000" b="1" dirty="0" err="1" smtClean="0">
                <a:solidFill>
                  <a:srgbClr val="FF0000"/>
                </a:solidFill>
                <a:latin typeface="Times New Roman" pitchFamily="18" charset="0"/>
                <a:cs typeface="Times New Roman" pitchFamily="18" charset="0"/>
              </a:rPr>
              <a:t>Giọt</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nước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tí</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xíu</a:t>
            </a:r>
            <a:endParaRPr lang="en-US" sz="20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5026" y="1685558"/>
            <a:ext cx="704850" cy="70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657725" y="3017222"/>
            <a:ext cx="2705100" cy="400110"/>
          </a:xfrm>
          <a:prstGeom prst="rect">
            <a:avLst/>
          </a:prstGeom>
          <a:noFill/>
        </p:spPr>
        <p:txBody>
          <a:bodyPr wrap="square" rtlCol="0">
            <a:spAutoFit/>
          </a:bodyPr>
          <a:lstStyle/>
          <a:p>
            <a:r>
              <a:rPr lang="en-US" sz="2000" b="1" dirty="0" err="1" smtClean="0">
                <a:solidFill>
                  <a:srgbClr val="C00000"/>
                </a:solidFill>
                <a:latin typeface="Times New Roman" pitchFamily="18" charset="0"/>
                <a:cs typeface="Times New Roman" pitchFamily="18" charset="0"/>
              </a:rPr>
              <a:t>Sáng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tác</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Nguyễn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Linh</a:t>
            </a:r>
            <a:endParaRPr lang="en-US" sz="2000" b="1" dirty="0">
              <a:solidFill>
                <a:srgbClr val="C00000"/>
              </a:solidFill>
              <a:latin typeface="Times New Roman" pitchFamily="18" charset="0"/>
              <a:cs typeface="Times New Roman" pitchFamily="18" charset="0"/>
            </a:endParaRPr>
          </a:p>
        </p:txBody>
      </p:sp>
      <p:sp>
        <p:nvSpPr>
          <p:cNvPr id="19" name="TextBox 18"/>
          <p:cNvSpPr txBox="1"/>
          <p:nvPr/>
        </p:nvSpPr>
        <p:spPr>
          <a:xfrm>
            <a:off x="710184" y="4535269"/>
            <a:ext cx="21854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20" name="Rounded Rectangular Callout 19"/>
          <p:cNvSpPr/>
          <p:nvPr/>
        </p:nvSpPr>
        <p:spPr>
          <a:xfrm>
            <a:off x="4590669" y="3966632"/>
            <a:ext cx="2667000" cy="963168"/>
          </a:xfrm>
          <a:prstGeom prst="wedgeRoundRectCallout">
            <a:avLst>
              <a:gd name="adj1" fmla="val -100259"/>
              <a:gd name="adj2" fmla="val 34968"/>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4590669" y="5181600"/>
            <a:ext cx="2667000" cy="914400"/>
          </a:xfrm>
          <a:prstGeom prst="wedgeRoundRectCallout">
            <a:avLst>
              <a:gd name="adj1" fmla="val -102316"/>
              <a:gd name="adj2" fmla="val -67005"/>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86" t="12086" r="20609"/>
          <a:stretch/>
        </p:blipFill>
        <p:spPr bwMode="auto">
          <a:xfrm>
            <a:off x="6376797" y="4068141"/>
            <a:ext cx="660654" cy="70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729" y="5293116"/>
            <a:ext cx="684240" cy="69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57725" y="4191000"/>
            <a:ext cx="1590675"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Giọt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nước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Tí</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Xíu</a:t>
            </a:r>
            <a:endParaRPr lang="en-US" sz="1600" dirty="0">
              <a:latin typeface="Times New Roman" pitchFamily="18" charset="0"/>
              <a:cs typeface="Times New Roman" pitchFamily="18" charset="0"/>
            </a:endParaRPr>
          </a:p>
        </p:txBody>
      </p:sp>
      <p:sp>
        <p:nvSpPr>
          <p:cNvPr id="11" name="TextBox 10"/>
          <p:cNvSpPr txBox="1"/>
          <p:nvPr/>
        </p:nvSpPr>
        <p:spPr>
          <a:xfrm>
            <a:off x="4876800" y="5486400"/>
            <a:ext cx="1371600"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Ông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mặt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trời</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128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barn(inVertical)">
                                      <p:cBhvr>
                                        <p:cTn id="18" dur="500"/>
                                        <p:tgtEl>
                                          <p:spTgt spid="819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2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p:bldP spid="14" grpId="0"/>
      <p:bldP spid="19" grpId="0" animBg="1"/>
      <p:bldP spid="20" grpId="0" animBg="1"/>
      <p:bldP spid="21"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 y="-87868"/>
            <a:ext cx="9144000" cy="6858000"/>
          </a:xfrm>
        </p:spPr>
      </p:pic>
      <p:sp>
        <p:nvSpPr>
          <p:cNvPr id="5" name="TextBox 4"/>
          <p:cNvSpPr txBox="1"/>
          <p:nvPr/>
        </p:nvSpPr>
        <p:spPr>
          <a:xfrm>
            <a:off x="344424" y="762214"/>
            <a:ext cx="2420112" cy="369332"/>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Quê</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ở </a:t>
            </a:r>
            <a:r>
              <a:rPr lang="en-US" dirty="0" err="1" smtClean="0">
                <a:latin typeface="Times New Roman" pitchFamily="18" charset="0"/>
                <a:cs typeface="Times New Roman" pitchFamily="18" charset="0"/>
              </a:rPr>
              <a:t>đâu</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6" name="TextBox 5"/>
          <p:cNvSpPr txBox="1"/>
          <p:nvPr/>
        </p:nvSpPr>
        <p:spPr>
          <a:xfrm>
            <a:off x="303276" y="1710219"/>
            <a:ext cx="2420112" cy="646331"/>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Họ</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hàng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em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ở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đâu</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7" name="TextBox 6"/>
          <p:cNvSpPr txBox="1"/>
          <p:nvPr/>
        </p:nvSpPr>
        <p:spPr>
          <a:xfrm>
            <a:off x="284988" y="2819400"/>
            <a:ext cx="2420112" cy="923330"/>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đến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rủ</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8" name="TextBox 7"/>
          <p:cNvSpPr txBox="1"/>
          <p:nvPr/>
        </p:nvSpPr>
        <p:spPr>
          <a:xfrm>
            <a:off x="288036" y="5204150"/>
            <a:ext cx="2420112" cy="646331"/>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4" name="Rounded Rectangular Callout 13"/>
          <p:cNvSpPr/>
          <p:nvPr/>
        </p:nvSpPr>
        <p:spPr>
          <a:xfrm>
            <a:off x="3749040" y="646283"/>
            <a:ext cx="2493264" cy="565666"/>
          </a:xfrm>
          <a:prstGeom prst="wedgeRoundRectCallout">
            <a:avLst>
              <a:gd name="adj1" fmla="val -86113"/>
              <a:gd name="adj2" fmla="val 1046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TextBox 14"/>
          <p:cNvSpPr txBox="1"/>
          <p:nvPr/>
        </p:nvSpPr>
        <p:spPr>
          <a:xfrm>
            <a:off x="3928872" y="739092"/>
            <a:ext cx="2014728"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Quê</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ở </a:t>
            </a:r>
            <a:r>
              <a:rPr lang="en-US" dirty="0" err="1" smtClean="0">
                <a:latin typeface="Times New Roman" pitchFamily="18" charset="0"/>
                <a:cs typeface="Times New Roman" pitchFamily="18" charset="0"/>
              </a:rPr>
              <a:t>biển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6" name="Rounded Rectangular Callout 15"/>
          <p:cNvSpPr/>
          <p:nvPr/>
        </p:nvSpPr>
        <p:spPr>
          <a:xfrm>
            <a:off x="3733800" y="1571720"/>
            <a:ext cx="4572000" cy="1019080"/>
          </a:xfrm>
          <a:prstGeom prst="wedgeRoundRectCallout">
            <a:avLst>
              <a:gd name="adj1" fmla="val -70833"/>
              <a:gd name="adj2" fmla="val 4857"/>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10000" y="1896594"/>
            <a:ext cx="4419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B</a:t>
            </a:r>
            <a:r>
              <a:rPr lang="en-US" dirty="0" err="1" smtClean="0">
                <a:latin typeface="Times New Roman" pitchFamily="18" charset="0"/>
                <a:cs typeface="Times New Roman" pitchFamily="18" charset="0"/>
              </a:rPr>
              <a:t>iển</a:t>
            </a:r>
            <a:r>
              <a:rPr lang="en-US" dirty="0" smtClean="0">
                <a:latin typeface="Times New Roman" pitchFamily="18" charset="0"/>
                <a:cs typeface="Times New Roman" pitchFamily="18" charset="0"/>
              </a:rPr>
              <a:t> ,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dưới</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endParaRPr lang="en-US" dirty="0"/>
          </a:p>
        </p:txBody>
      </p:sp>
      <p:sp>
        <p:nvSpPr>
          <p:cNvPr id="19" name="Rounded Rectangular Callout 18"/>
          <p:cNvSpPr/>
          <p:nvPr/>
        </p:nvSpPr>
        <p:spPr>
          <a:xfrm>
            <a:off x="3733800" y="2819400"/>
            <a:ext cx="2667000" cy="838200"/>
          </a:xfrm>
          <a:prstGeom prst="wedgeRoundRectCallout">
            <a:avLst>
              <a:gd name="adj1" fmla="val -86754"/>
              <a:gd name="adj2" fmla="val 795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0492" y="2853531"/>
            <a:ext cx="762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813048" y="3021568"/>
            <a:ext cx="1496568"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
        <p:nvSpPr>
          <p:cNvPr id="21" name="Rounded Rectangular Callout 20"/>
          <p:cNvSpPr/>
          <p:nvPr/>
        </p:nvSpPr>
        <p:spPr>
          <a:xfrm>
            <a:off x="3733800" y="4038600"/>
            <a:ext cx="4081272" cy="838200"/>
          </a:xfrm>
          <a:prstGeom prst="wedgeRoundRectCallout">
            <a:avLst>
              <a:gd name="adj1" fmla="val -72202"/>
              <a:gd name="adj2" fmla="val 1122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1564" y="4191000"/>
            <a:ext cx="2401824" cy="646331"/>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hỏi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23" name="TextBox 22"/>
          <p:cNvSpPr txBox="1"/>
          <p:nvPr/>
        </p:nvSpPr>
        <p:spPr>
          <a:xfrm>
            <a:off x="3928872" y="4191000"/>
            <a:ext cx="3886200" cy="369332"/>
          </a:xfrm>
          <a:prstGeom prst="rect">
            <a:avLst/>
          </a:prstGeom>
          <a:noFill/>
        </p:spPr>
        <p:txBody>
          <a:bodyPr wrap="square" rtlCol="0">
            <a:spAutoFit/>
          </a:bodyPr>
          <a:lstStyle/>
          <a:p>
            <a:r>
              <a:rPr lang="vi-VN" dirty="0">
                <a:latin typeface="+mj-lt"/>
              </a:rPr>
              <a:t>Tí Xíu ơi ! Cháu có đi với ông không ?</a:t>
            </a:r>
            <a:endParaRPr lang="en-US" dirty="0">
              <a:latin typeface="+mj-lt"/>
            </a:endParaRPr>
          </a:p>
        </p:txBody>
      </p:sp>
      <p:sp>
        <p:nvSpPr>
          <p:cNvPr id="24" name="Rounded Rectangular Callout 23"/>
          <p:cNvSpPr/>
          <p:nvPr/>
        </p:nvSpPr>
        <p:spPr>
          <a:xfrm>
            <a:off x="3657600" y="5257800"/>
            <a:ext cx="1600200" cy="685800"/>
          </a:xfrm>
          <a:prstGeom prst="wedgeRoundRectCallout">
            <a:avLst>
              <a:gd name="adj1" fmla="val -103903"/>
              <a:gd name="adj2" fmla="val 6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726180" y="5416034"/>
            <a:ext cx="1531620" cy="369332"/>
          </a:xfrm>
          <a:prstGeom prst="rect">
            <a:avLst/>
          </a:prstGeom>
          <a:noFill/>
        </p:spPr>
        <p:txBody>
          <a:bodyPr wrap="square" rtlCol="0">
            <a:spAutoFit/>
          </a:bodyPr>
          <a:lstStyle/>
          <a:p>
            <a:r>
              <a:rPr lang="vi-VN" dirty="0">
                <a:latin typeface="+mj-lt"/>
              </a:rPr>
              <a:t>Đi làm gì ạ?</a:t>
            </a:r>
            <a:endParaRPr lang="en-US" dirty="0">
              <a:latin typeface="+mj-lt"/>
            </a:endParaRPr>
          </a:p>
        </p:txBody>
      </p:sp>
    </p:spTree>
    <p:extLst>
      <p:ext uri="{BB962C8B-B14F-4D97-AF65-F5344CB8AC3E}">
        <p14:creationId xmlns:p14="http://schemas.microsoft.com/office/powerpoint/2010/main" val="24498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218"/>
                                        </p:tgtEl>
                                        <p:attrNameLst>
                                          <p:attrName>style.visibility</p:attrName>
                                        </p:attrNameLst>
                                      </p:cBhvr>
                                      <p:to>
                                        <p:strVal val="visible"/>
                                      </p:to>
                                    </p:set>
                                    <p:anim calcmode="lin" valueType="num">
                                      <p:cBhvr additive="base">
                                        <p:cTn id="53" dur="500" fill="hold"/>
                                        <p:tgtEl>
                                          <p:spTgt spid="9218"/>
                                        </p:tgtEl>
                                        <p:attrNameLst>
                                          <p:attrName>ppt_x</p:attrName>
                                        </p:attrNameLst>
                                      </p:cBhvr>
                                      <p:tavLst>
                                        <p:tav tm="0">
                                          <p:val>
                                            <p:strVal val="#ppt_x"/>
                                          </p:val>
                                        </p:tav>
                                        <p:tav tm="100000">
                                          <p:val>
                                            <p:strVal val="#ppt_x"/>
                                          </p:val>
                                        </p:tav>
                                      </p:tavLst>
                                    </p:anim>
                                    <p:anim calcmode="lin" valueType="num">
                                      <p:cBhvr additive="base">
                                        <p:cTn id="5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5" grpId="0"/>
      <p:bldP spid="16" grpId="0" animBg="1"/>
      <p:bldP spid="18" grpId="0"/>
      <p:bldP spid="19" grpId="0" animBg="1"/>
      <p:bldP spid="20" grpId="0"/>
      <p:bldP spid="21" grpId="0" animBg="1"/>
      <p:bldP spid="22" grpId="0" animBg="1"/>
      <p:bldP spid="23" grpId="0"/>
      <p:bldP spid="24"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64" y="24384"/>
            <a:ext cx="9214908" cy="6911181"/>
          </a:xfrm>
        </p:spPr>
      </p:pic>
      <p:sp>
        <p:nvSpPr>
          <p:cNvPr id="5" name="TextBox 4"/>
          <p:cNvSpPr txBox="1"/>
          <p:nvPr/>
        </p:nvSpPr>
        <p:spPr>
          <a:xfrm>
            <a:off x="816864" y="4876800"/>
            <a:ext cx="2314956" cy="923330"/>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biến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mẹ</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1" name="TextBox 10"/>
          <p:cNvSpPr txBox="1"/>
          <p:nvPr/>
        </p:nvSpPr>
        <p:spPr>
          <a:xfrm>
            <a:off x="844296" y="3505200"/>
            <a:ext cx="2314956" cy="646331"/>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2" name="TextBox 11"/>
          <p:cNvSpPr txBox="1"/>
          <p:nvPr/>
        </p:nvSpPr>
        <p:spPr>
          <a:xfrm>
            <a:off x="835152" y="2209800"/>
            <a:ext cx="2314956" cy="646331"/>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Chú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hỏi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4" name="TextBox 13"/>
          <p:cNvSpPr txBox="1"/>
          <p:nvPr/>
        </p:nvSpPr>
        <p:spPr>
          <a:xfrm>
            <a:off x="838200" y="838200"/>
            <a:ext cx="2314956" cy="646331"/>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5" name="Rounded Rectangular Callout 14"/>
          <p:cNvSpPr/>
          <p:nvPr/>
        </p:nvSpPr>
        <p:spPr>
          <a:xfrm>
            <a:off x="4191000" y="838200"/>
            <a:ext cx="3886200" cy="731636"/>
          </a:xfrm>
          <a:prstGeom prst="wedgeRoundRectCallout">
            <a:avLst>
              <a:gd name="adj1" fmla="val -68833"/>
              <a:gd name="adj2" fmla="val 43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19600" y="923505"/>
            <a:ext cx="3429000" cy="646331"/>
          </a:xfrm>
          <a:prstGeom prst="rect">
            <a:avLst/>
          </a:prstGeom>
          <a:noFill/>
        </p:spPr>
        <p:txBody>
          <a:bodyPr wrap="square" rtlCol="0">
            <a:spAutoFit/>
          </a:bodyPr>
          <a:lstStyle/>
          <a:p>
            <a:r>
              <a:rPr lang="vi-VN" dirty="0">
                <a:latin typeface="+mj-lt"/>
              </a:rPr>
              <a:t>Trên mặt đất thiếu gì việc, chỗ nào chẳng cần</a:t>
            </a:r>
            <a:endParaRPr lang="en-US" dirty="0">
              <a:latin typeface="+mj-lt"/>
            </a:endParaRPr>
          </a:p>
        </p:txBody>
      </p:sp>
      <p:sp>
        <p:nvSpPr>
          <p:cNvPr id="19" name="Rounded Rectangular Callout 18"/>
          <p:cNvSpPr/>
          <p:nvPr/>
        </p:nvSpPr>
        <p:spPr>
          <a:xfrm>
            <a:off x="4250436" y="2138696"/>
            <a:ext cx="3886200" cy="685800"/>
          </a:xfrm>
          <a:prstGeom prst="wedgeRoundRectCallout">
            <a:avLst>
              <a:gd name="adj1" fmla="val -71357"/>
              <a:gd name="adj2" fmla="val 1316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19600" y="2348299"/>
            <a:ext cx="3657600" cy="369332"/>
          </a:xfrm>
          <a:prstGeom prst="rect">
            <a:avLst/>
          </a:prstGeom>
          <a:noFill/>
        </p:spPr>
        <p:txBody>
          <a:bodyPr wrap="square" rtlCol="0">
            <a:spAutoFit/>
          </a:bodyPr>
          <a:lstStyle/>
          <a:p>
            <a:r>
              <a:rPr lang="vi-VN" dirty="0">
                <a:latin typeface="+mj-lt"/>
              </a:rPr>
              <a:t>Cháu nặng lắm làm sao bay lên được</a:t>
            </a:r>
            <a:endParaRPr lang="en-US" dirty="0">
              <a:latin typeface="+mj-lt"/>
            </a:endParaRPr>
          </a:p>
        </p:txBody>
      </p:sp>
      <p:sp>
        <p:nvSpPr>
          <p:cNvPr id="21" name="Rounded Rectangular Callout 20"/>
          <p:cNvSpPr/>
          <p:nvPr/>
        </p:nvSpPr>
        <p:spPr>
          <a:xfrm>
            <a:off x="4220718" y="3521808"/>
            <a:ext cx="3895344" cy="646331"/>
          </a:xfrm>
          <a:prstGeom prst="wedgeRoundRectCallout">
            <a:avLst>
              <a:gd name="adj1" fmla="val -71141"/>
              <a:gd name="adj2" fmla="val 2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250436" y="3521808"/>
            <a:ext cx="3733800" cy="646331"/>
          </a:xfrm>
          <a:prstGeom prst="rect">
            <a:avLst/>
          </a:prstGeom>
          <a:noFill/>
        </p:spPr>
        <p:txBody>
          <a:bodyPr wrap="square" rtlCol="0">
            <a:spAutoFit/>
          </a:bodyPr>
          <a:lstStyle/>
          <a:p>
            <a:r>
              <a:rPr lang="vi-VN" dirty="0">
                <a:latin typeface="+mj-lt"/>
              </a:rPr>
              <a:t>Không </a:t>
            </a:r>
            <a:r>
              <a:rPr lang="vi-VN" dirty="0" smtClean="0">
                <a:latin typeface="+mj-lt"/>
              </a:rPr>
              <a:t>lo</a:t>
            </a:r>
            <a:r>
              <a:rPr lang="en-US" dirty="0" smtClean="0">
                <a:latin typeface="+mj-lt"/>
              </a:rPr>
              <a:t>, </a:t>
            </a:r>
            <a:r>
              <a:rPr lang="vi-VN" dirty="0" smtClean="0">
                <a:latin typeface="+mj-lt"/>
              </a:rPr>
              <a:t>ông </a:t>
            </a:r>
            <a:r>
              <a:rPr lang="vi-VN" dirty="0">
                <a:latin typeface="+mj-lt"/>
              </a:rPr>
              <a:t>sẽ làm cho cháu biến thành hơi</a:t>
            </a:r>
            <a:endParaRPr lang="en-US" dirty="0">
              <a:latin typeface="+mj-lt"/>
            </a:endParaRPr>
          </a:p>
        </p:txBody>
      </p:sp>
      <p:sp>
        <p:nvSpPr>
          <p:cNvPr id="24" name="Rounded Rectangular Callout 23"/>
          <p:cNvSpPr/>
          <p:nvPr/>
        </p:nvSpPr>
        <p:spPr>
          <a:xfrm>
            <a:off x="4204716" y="4879848"/>
            <a:ext cx="3872484" cy="950762"/>
          </a:xfrm>
          <a:prstGeom prst="wedgeRoundRectCallout">
            <a:avLst>
              <a:gd name="adj1" fmla="val -71129"/>
              <a:gd name="adj2" fmla="val 793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288536" y="4879848"/>
            <a:ext cx="3657600" cy="923330"/>
          </a:xfrm>
          <a:prstGeom prst="rect">
            <a:avLst/>
          </a:prstGeom>
          <a:noFill/>
        </p:spPr>
        <p:txBody>
          <a:bodyPr wrap="square" rtlCol="0">
            <a:spAutoFit/>
          </a:bodyPr>
          <a:lstStyle/>
          <a:p>
            <a:r>
              <a:rPr lang="en-US" dirty="0" err="1" smtClean="0">
                <a:latin typeface="Times New Roman" pitchFamily="18" charset="0"/>
                <a:cs typeface="Times New Roman" pitchFamily="18" charset="0"/>
              </a:rPr>
              <a:t>Chú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biến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mẹ</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Chào </a:t>
            </a:r>
            <a:r>
              <a:rPr lang="vi-VN" dirty="0">
                <a:latin typeface="Times New Roman" pitchFamily="18" charset="0"/>
                <a:cs typeface="Times New Roman" pitchFamily="18" charset="0"/>
              </a:rPr>
              <a:t>mẹ, con đi ! Mẹ chờ con trở </a:t>
            </a:r>
            <a:r>
              <a:rPr lang="vi-VN" dirty="0" smtClean="0">
                <a:latin typeface="Times New Roman" pitchFamily="18" charset="0"/>
                <a:cs typeface="Times New Roman" pitchFamily="18" charset="0"/>
              </a:rPr>
              <a:t>về</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99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randombar(horizont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P spid="15" grpId="0" animBg="1"/>
      <p:bldP spid="16" grpId="0"/>
      <p:bldP spid="19" grpId="0" animBg="1"/>
      <p:bldP spid="20" grpId="0"/>
      <p:bldP spid="21" grpId="0" animBg="1"/>
      <p:bldP spid="22"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09" y="0"/>
            <a:ext cx="9265709" cy="6949282"/>
          </a:xfrm>
        </p:spPr>
      </p:pic>
    </p:spTree>
    <p:extLst>
      <p:ext uri="{BB962C8B-B14F-4D97-AF65-F5344CB8AC3E}">
        <p14:creationId xmlns:p14="http://schemas.microsoft.com/office/powerpoint/2010/main" val="1740176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04" y="-223610"/>
            <a:ext cx="9265708" cy="6949281"/>
          </a:xfrm>
        </p:spPr>
      </p:pic>
      <p:sp>
        <p:nvSpPr>
          <p:cNvPr id="10" name="TextBox 9"/>
          <p:cNvSpPr txBox="1"/>
          <p:nvPr/>
        </p:nvSpPr>
        <p:spPr>
          <a:xfrm>
            <a:off x="762000" y="1219200"/>
            <a:ext cx="2045208" cy="369332"/>
          </a:xfrm>
          <a:prstGeom prst="rect">
            <a:avLst/>
          </a:prstGeom>
          <a:solidFill>
            <a:schemeClr val="accent2">
              <a:lumMod val="20000"/>
              <a:lumOff val="80000"/>
            </a:schemeClr>
          </a:solidFill>
        </p:spPr>
        <p:txBody>
          <a:bodyPr wrap="square" rtlCol="0">
            <a:spAutoFit/>
          </a:bodyPr>
          <a:lstStyle/>
          <a:p>
            <a:r>
              <a:rPr lang="vi-VN" dirty="0">
                <a:latin typeface="+mj-lt"/>
              </a:rPr>
              <a:t>Tí Xíu </a:t>
            </a:r>
            <a:r>
              <a:rPr lang="en-US" dirty="0" err="1">
                <a:latin typeface="Times New Roman" pitchFamily="18" charset="0"/>
                <a:cs typeface="Times New Roman" pitchFamily="18" charset="0"/>
              </a:rPr>
              <a:t>đã</a:t>
            </a:r>
            <a:r>
              <a:rPr lang="en-US" dirty="0">
                <a:latin typeface="+mj-lt"/>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1" name="Rounded Rectangular Callout 10"/>
          <p:cNvSpPr/>
          <p:nvPr/>
        </p:nvSpPr>
        <p:spPr>
          <a:xfrm>
            <a:off x="4038600" y="1080700"/>
            <a:ext cx="3886200" cy="704088"/>
          </a:xfrm>
          <a:prstGeom prst="wedgeRoundRectCallout">
            <a:avLst>
              <a:gd name="adj1" fmla="val -71656"/>
              <a:gd name="adj2" fmla="val 1096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3" name="TextBox 12"/>
          <p:cNvSpPr txBox="1"/>
          <p:nvPr/>
        </p:nvSpPr>
        <p:spPr>
          <a:xfrm>
            <a:off x="4112514" y="1138612"/>
            <a:ext cx="3581400" cy="646331"/>
          </a:xfrm>
          <a:prstGeom prst="rect">
            <a:avLst/>
          </a:prstGeom>
          <a:noFill/>
        </p:spPr>
        <p:txBody>
          <a:bodyPr wrap="square" rtlCol="0">
            <a:spAutoFit/>
          </a:bodyPr>
          <a:lstStyle/>
          <a:p>
            <a:r>
              <a:rPr lang="vi-VN" dirty="0">
                <a:latin typeface="+mj-lt"/>
              </a:rPr>
              <a:t>Tí Xíu reo lên :</a:t>
            </a:r>
            <a:r>
              <a:rPr lang="en-US" dirty="0">
                <a:latin typeface="+mj-lt"/>
              </a:rPr>
              <a:t> </a:t>
            </a:r>
            <a:r>
              <a:rPr lang="en-US" i="1" dirty="0">
                <a:latin typeface="+mj-lt"/>
              </a:rPr>
              <a:t>“</a:t>
            </a:r>
            <a:r>
              <a:rPr lang="vi-VN" i="1" dirty="0">
                <a:latin typeface="+mj-lt"/>
              </a:rPr>
              <a:t> Mát quá các bạn ơi ! Mát quá </a:t>
            </a:r>
            <a:r>
              <a:rPr lang="en-US" i="1" dirty="0">
                <a:latin typeface="+mj-lt"/>
              </a:rPr>
              <a:t>” </a:t>
            </a:r>
            <a:endParaRPr lang="en-US" dirty="0">
              <a:latin typeface="+mj-lt"/>
            </a:endParaRPr>
          </a:p>
        </p:txBody>
      </p:sp>
      <p:sp>
        <p:nvSpPr>
          <p:cNvPr id="12" name="TextBox 11"/>
          <p:cNvSpPr txBox="1"/>
          <p:nvPr/>
        </p:nvSpPr>
        <p:spPr>
          <a:xfrm>
            <a:off x="762000" y="2743200"/>
            <a:ext cx="2362200"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a:t>
            </a:r>
            <a:r>
              <a:rPr lang="en-US" dirty="0" err="1" smtClean="0">
                <a:latin typeface="Times New Roman" pitchFamily="18" charset="0"/>
                <a:cs typeface="Times New Roman" pitchFamily="18" charset="0"/>
              </a:rPr>
              <a:t>rên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6" name="Rounded Rectangular Callout 15"/>
          <p:cNvSpPr/>
          <p:nvPr/>
        </p:nvSpPr>
        <p:spPr>
          <a:xfrm>
            <a:off x="4038600" y="2571172"/>
            <a:ext cx="4114800" cy="990386"/>
          </a:xfrm>
          <a:prstGeom prst="wedgeRoundRectCallout">
            <a:avLst>
              <a:gd name="adj1" fmla="val -68611"/>
              <a:gd name="adj2" fmla="val 636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TextBox 16"/>
          <p:cNvSpPr txBox="1"/>
          <p:nvPr/>
        </p:nvSpPr>
        <p:spPr>
          <a:xfrm>
            <a:off x="4476750" y="2881699"/>
            <a:ext cx="3238500" cy="369332"/>
          </a:xfrm>
          <a:prstGeom prst="rect">
            <a:avLst/>
          </a:prstGeom>
          <a:noFill/>
        </p:spPr>
        <p:txBody>
          <a:bodyPr wrap="square" rtlCol="0">
            <a:spAutoFit/>
          </a:bodyPr>
          <a:lstStyle/>
          <a:p>
            <a:pPr fontAlgn="base"/>
            <a:r>
              <a:rPr lang="vi-VN" dirty="0">
                <a:latin typeface="Times New Roman" pitchFamily="18" charset="0"/>
                <a:cs typeface="Times New Roman" pitchFamily="18" charset="0"/>
              </a:rPr>
              <a:t>Một tia sáng </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một </a:t>
            </a:r>
            <a:r>
              <a:rPr lang="vi-VN" dirty="0">
                <a:latin typeface="Times New Roman" pitchFamily="18" charset="0"/>
                <a:cs typeface="Times New Roman" pitchFamily="18" charset="0"/>
              </a:rPr>
              <a:t>tiếng sét </a:t>
            </a:r>
            <a:r>
              <a:rPr lang="en-US" dirty="0" smtClean="0">
                <a:latin typeface="Times New Roman" pitchFamily="18" charset="0"/>
                <a:cs typeface="Times New Roman" pitchFamily="18" charset="0"/>
              </a:rPr>
              <a:t>, g</a:t>
            </a:r>
            <a:r>
              <a:rPr lang="vi-VN" dirty="0" smtClean="0">
                <a:latin typeface="Times New Roman" pitchFamily="18" charset="0"/>
                <a:cs typeface="Times New Roman" pitchFamily="18" charset="0"/>
              </a:rPr>
              <a:t>ió </a:t>
            </a:r>
            <a:r>
              <a:rPr lang="en-US" dirty="0" smtClean="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
        <p:nvSpPr>
          <p:cNvPr id="18" name="TextBox 17"/>
          <p:cNvSpPr txBox="1"/>
          <p:nvPr/>
        </p:nvSpPr>
        <p:spPr>
          <a:xfrm>
            <a:off x="762000" y="4658868"/>
            <a:ext cx="2438400" cy="923330"/>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Cuối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X</a:t>
            </a:r>
            <a:r>
              <a:rPr lang="en-US" dirty="0" err="1" smtClean="0">
                <a:latin typeface="Times New Roman" pitchFamily="18" charset="0"/>
                <a:cs typeface="Times New Roman" pitchFamily="18" charset="0"/>
              </a:rPr>
              <a:t>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lúc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này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9" name="Rounded Rectangular Callout 18"/>
          <p:cNvSpPr/>
          <p:nvPr/>
        </p:nvSpPr>
        <p:spPr>
          <a:xfrm>
            <a:off x="4038600" y="4591598"/>
            <a:ext cx="3962400" cy="990600"/>
          </a:xfrm>
          <a:prstGeom prst="wedgeRoundRectCallout">
            <a:avLst>
              <a:gd name="adj1" fmla="val -67449"/>
              <a:gd name="adj2" fmla="val 1173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TextBox 19"/>
          <p:cNvSpPr txBox="1"/>
          <p:nvPr/>
        </p:nvSpPr>
        <p:spPr>
          <a:xfrm>
            <a:off x="4194048" y="4658868"/>
            <a:ext cx="3651504" cy="646331"/>
          </a:xfrm>
          <a:prstGeom prst="rect">
            <a:avLst/>
          </a:prstGeom>
          <a:noFill/>
        </p:spPr>
        <p:txBody>
          <a:bodyPr wrap="square" rtlCol="0">
            <a:spAutoFit/>
          </a:bodyPr>
          <a:lstStyle/>
          <a:p>
            <a:r>
              <a:rPr lang="vi-VN" dirty="0">
                <a:latin typeface="Times New Roman" pitchFamily="18" charset="0"/>
                <a:cs typeface="Times New Roman" pitchFamily="18" charset="0"/>
              </a:rPr>
              <a:t>Tí Xíu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níu </a:t>
            </a:r>
            <a:r>
              <a:rPr lang="vi-VN" dirty="0">
                <a:latin typeface="Times New Roman" pitchFamily="18" charset="0"/>
                <a:cs typeface="Times New Roman" pitchFamily="18" charset="0"/>
              </a:rPr>
              <a:t>lấy nhau thành những giọt nước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rơi</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xuống </a:t>
            </a:r>
            <a:r>
              <a:rPr lang="vi-VN" dirty="0">
                <a:latin typeface="Times New Roman" pitchFamily="18" charset="0"/>
                <a:cs typeface="Times New Roman" pitchFamily="18" charset="0"/>
              </a:rPr>
              <a:t>đất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498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2" grpId="0" animBg="1"/>
      <p:bldP spid="16" grpId="0" animBg="1"/>
      <p:bldP spid="17" grpId="0"/>
      <p:bldP spid="18" grpId="0" animBg="1"/>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80" y="0"/>
            <a:ext cx="9265708" cy="6949281"/>
          </a:xfrm>
        </p:spPr>
      </p:pic>
      <p:sp>
        <p:nvSpPr>
          <p:cNvPr id="2" name="Rectangle 1"/>
          <p:cNvSpPr/>
          <p:nvPr/>
        </p:nvSpPr>
        <p:spPr>
          <a:xfrm>
            <a:off x="914400" y="2590800"/>
            <a:ext cx="7467600" cy="1200329"/>
          </a:xfrm>
          <a:prstGeom prst="rect">
            <a:avLst/>
          </a:prstGeom>
          <a:solidFill>
            <a:schemeClr val="accent4">
              <a:lumMod val="40000"/>
              <a:lumOff val="60000"/>
            </a:schemeClr>
          </a:solidFill>
        </p:spPr>
        <p:txBody>
          <a:bodyPr wrap="square">
            <a:spAutoFit/>
          </a:bodyPr>
          <a:lstStyle/>
          <a:p>
            <a:r>
              <a:rPr lang="en-US" dirty="0" smtClean="0">
                <a:latin typeface="Times New Roman" pitchFamily="18" charset="0"/>
                <a:cs typeface="Times New Roman" pitchFamily="18" charset="0"/>
              </a:rPr>
              <a:t>d. </a:t>
            </a:r>
            <a:r>
              <a:rPr lang="en-US" dirty="0" err="1" smtClean="0">
                <a:latin typeface="Times New Roman" pitchFamily="18" charset="0"/>
                <a:cs typeface="Times New Roman" pitchFamily="18" charset="0"/>
              </a:rPr>
              <a:t>Giáo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Phải</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trải</a:t>
            </a:r>
            <a:r>
              <a:rPr lang="en-US" dirty="0">
                <a:latin typeface="Times New Roman" pitchFamily="18" charset="0"/>
                <a:cs typeface="Times New Roman" pitchFamily="18" charset="0"/>
              </a:rPr>
              <a:t> qua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gây</a:t>
            </a:r>
            <a:r>
              <a:rPr lang="en-US" dirty="0">
                <a:latin typeface="Times New Roman" pitchFamily="18" charset="0"/>
                <a:cs typeface="Times New Roman" pitchFamily="18" charset="0"/>
              </a:rPr>
              <a:t> ô </a:t>
            </a:r>
            <a:r>
              <a:rPr lang="en-US" dirty="0" err="1">
                <a:latin typeface="Times New Roman" pitchFamily="18" charset="0"/>
                <a:cs typeface="Times New Roman" pitchFamily="18" charset="0"/>
              </a:rPr>
              <a:t>nhiễm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a:t>
            </a:r>
          </a:p>
        </p:txBody>
      </p:sp>
      <p:sp>
        <p:nvSpPr>
          <p:cNvPr id="3" name="TextBox 2"/>
          <p:cNvSpPr txBox="1"/>
          <p:nvPr/>
        </p:nvSpPr>
        <p:spPr>
          <a:xfrm>
            <a:off x="914400" y="838200"/>
            <a:ext cx="7543800" cy="923330"/>
          </a:xfrm>
          <a:prstGeom prst="rect">
            <a:avLst/>
          </a:prstGeom>
          <a:solidFill>
            <a:schemeClr val="accent3">
              <a:lumMod val="40000"/>
              <a:lumOff val="60000"/>
            </a:schemeClr>
          </a:solidFill>
        </p:spPr>
        <p:txBody>
          <a:bodyPr wrap="square" rtlCol="0">
            <a:spAutoFit/>
          </a:bodyPr>
          <a:lstStyle/>
          <a:p>
            <a:r>
              <a:rPr lang="en-US" dirty="0" smtClean="0">
                <a:latin typeface="Times New Roman" pitchFamily="18" charset="0"/>
                <a:cs typeface="Times New Roman" pitchFamily="18" charset="0"/>
              </a:rPr>
              <a:t>c.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3: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xem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Giọt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qua 1 </a:t>
            </a:r>
            <a:r>
              <a:rPr lang="en-US" dirty="0" err="1" smtClean="0">
                <a:latin typeface="Times New Roman" pitchFamily="18" charset="0"/>
                <a:cs typeface="Times New Roman" pitchFamily="18" charset="0"/>
              </a:rPr>
              <a:t>bộ</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phim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nhé</a:t>
            </a:r>
            <a:r>
              <a:rPr lang="en-US"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5" name="TextBox 4"/>
          <p:cNvSpPr txBox="1"/>
          <p:nvPr/>
        </p:nvSpPr>
        <p:spPr>
          <a:xfrm>
            <a:off x="914400" y="4572000"/>
            <a:ext cx="6096000" cy="369332"/>
          </a:xfrm>
          <a:prstGeom prst="rect">
            <a:avLst/>
          </a:prstGeom>
          <a:solidFill>
            <a:schemeClr val="accent6">
              <a:lumMod val="40000"/>
              <a:lumOff val="60000"/>
            </a:schemeClr>
          </a:solidFill>
        </p:spPr>
        <p:txBody>
          <a:bodyPr wrap="square" rtlCol="0">
            <a:spAutoFit/>
          </a:bodyPr>
          <a:lstStyle/>
          <a:p>
            <a:r>
              <a:rPr lang="en-US" b="1" dirty="0" smtClean="0">
                <a:latin typeface="Times New Roman" pitchFamily="18" charset="0"/>
                <a:cs typeface="Times New Roman" pitchFamily="18" charset="0"/>
              </a:rPr>
              <a:t>3. </a:t>
            </a:r>
            <a:r>
              <a:rPr lang="en-US" b="1" dirty="0" err="1" smtClean="0">
                <a:latin typeface="Times New Roman" pitchFamily="18" charset="0"/>
                <a:cs typeface="Times New Roman" pitchFamily="18" charset="0"/>
              </a:rPr>
              <a:t>Kết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thúc</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viên</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tuyên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khen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thưởng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139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192"/>
            <a:ext cx="9282258" cy="6870192"/>
          </a:xfrm>
        </p:spPr>
      </p:pic>
      <p:sp>
        <p:nvSpPr>
          <p:cNvPr id="7" name="Rectangle 6"/>
          <p:cNvSpPr/>
          <p:nvPr/>
        </p:nvSpPr>
        <p:spPr>
          <a:xfrm>
            <a:off x="75709" y="2967335"/>
            <a:ext cx="8992591" cy="923330"/>
          </a:xfrm>
          <a:prstGeom prst="rect">
            <a:avLst/>
          </a:prstGeom>
          <a:noFill/>
        </p:spPr>
        <p:txBody>
          <a:bodyPr wrap="none" lIns="91440" tIns="45720" rIns="91440" bIns="45720">
            <a:prstTxWarp prst="textDe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và</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hẹn</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gặp</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lại</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con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74878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9372600" cy="7029450"/>
          </a:xfrm>
        </p:spPr>
      </p:pic>
      <p:sp>
        <p:nvSpPr>
          <p:cNvPr id="5" name="TextBox 4"/>
          <p:cNvSpPr txBox="1"/>
          <p:nvPr/>
        </p:nvSpPr>
        <p:spPr>
          <a:xfrm>
            <a:off x="1200912" y="732633"/>
            <a:ext cx="25908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I. </a:t>
            </a:r>
            <a:r>
              <a:rPr lang="en-US" sz="2000" b="1" dirty="0" err="1">
                <a:latin typeface="Times New Roman" pitchFamily="18" charset="0"/>
                <a:cs typeface="Times New Roman" pitchFamily="18" charset="0"/>
              </a:rPr>
              <a:t>Mục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đích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yêu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cầu</a:t>
            </a:r>
            <a:r>
              <a:rPr lang="en-US" sz="2000" b="1" dirty="0">
                <a:latin typeface="Times New Roman" pitchFamily="18" charset="0"/>
                <a:cs typeface="Times New Roman" pitchFamily="18" charset="0"/>
              </a:rPr>
              <a:t>:</a:t>
            </a:r>
          </a:p>
        </p:txBody>
      </p:sp>
      <p:sp>
        <p:nvSpPr>
          <p:cNvPr id="6" name="TextBox 5"/>
          <p:cNvSpPr txBox="1"/>
          <p:nvPr/>
        </p:nvSpPr>
        <p:spPr>
          <a:xfrm>
            <a:off x="1295400" y="1447800"/>
            <a:ext cx="5638800" cy="1200329"/>
          </a:xfrm>
          <a:prstGeom prst="rect">
            <a:avLst/>
          </a:prstGeom>
          <a:solidFill>
            <a:schemeClr val="accent5">
              <a:lumMod val="20000"/>
              <a:lumOff val="80000"/>
            </a:schemeClr>
          </a:solidFill>
        </p:spPr>
        <p:txBody>
          <a:bodyPr wrap="square" rtlCol="0">
            <a:spAutoFit/>
          </a:bodyPr>
          <a:lstStyle/>
          <a:p>
            <a:r>
              <a:rPr lang="en-US" dirty="0">
                <a:latin typeface="Times New Roman" pitchFamily="18" charset="0"/>
                <a:cs typeface="Times New Roman" pitchFamily="18" charset="0"/>
              </a:rPr>
              <a:t>1.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a:t>
            </a:r>
          </a:p>
        </p:txBody>
      </p:sp>
      <p:sp>
        <p:nvSpPr>
          <p:cNvPr id="7" name="TextBox 6"/>
          <p:cNvSpPr txBox="1"/>
          <p:nvPr/>
        </p:nvSpPr>
        <p:spPr>
          <a:xfrm>
            <a:off x="1295400" y="2895600"/>
            <a:ext cx="5638800" cy="1200329"/>
          </a:xfrm>
          <a:prstGeom prst="rect">
            <a:avLst/>
          </a:prstGeom>
          <a:solidFill>
            <a:schemeClr val="accent2">
              <a:lumMod val="20000"/>
              <a:lumOff val="80000"/>
            </a:schemeClr>
          </a:solidFill>
        </p:spPr>
        <p:txBody>
          <a:bodyPr wrap="square" rtlCol="0">
            <a:spAutoFit/>
          </a:bodyPr>
          <a:lstStyle/>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Rèn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lời</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a:t>
            </a:r>
          </a:p>
          <a:p>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a:t>
            </a:r>
          </a:p>
        </p:txBody>
      </p:sp>
      <p:sp>
        <p:nvSpPr>
          <p:cNvPr id="8" name="TextBox 7"/>
          <p:cNvSpPr txBox="1"/>
          <p:nvPr/>
        </p:nvSpPr>
        <p:spPr>
          <a:xfrm>
            <a:off x="1295400" y="4495800"/>
            <a:ext cx="5638800" cy="923330"/>
          </a:xfrm>
          <a:prstGeom prst="rect">
            <a:avLst/>
          </a:prstGeom>
          <a:solidFill>
            <a:schemeClr val="accent3">
              <a:lumMod val="40000"/>
              <a:lumOff val="60000"/>
            </a:schemeClr>
          </a:solidFill>
        </p:spPr>
        <p:txBody>
          <a:bodyPr wrap="square" rtlCol="0">
            <a:spAutoFit/>
          </a:bodyPr>
          <a:lstStyle/>
          <a:p>
            <a:r>
              <a:rPr lang="en-US" dirty="0">
                <a:latin typeface="Times New Roman" pitchFamily="18" charset="0"/>
                <a:cs typeface="Times New Roman" pitchFamily="18" charset="0"/>
              </a:rPr>
              <a:t>3.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Hứng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7926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150"/>
            <a:ext cx="9220200" cy="6915150"/>
          </a:xfrm>
        </p:spPr>
      </p:pic>
      <p:sp>
        <p:nvSpPr>
          <p:cNvPr id="5" name="TextBox 4"/>
          <p:cNvSpPr txBox="1"/>
          <p:nvPr/>
        </p:nvSpPr>
        <p:spPr>
          <a:xfrm>
            <a:off x="1600200" y="1219200"/>
            <a:ext cx="1752600" cy="677108"/>
          </a:xfrm>
          <a:prstGeom prst="rect">
            <a:avLst/>
          </a:prstGeom>
          <a:noFill/>
        </p:spPr>
        <p:txBody>
          <a:bodyPr wrap="square" rtlCol="0">
            <a:spAutoFit/>
          </a:bodyPr>
          <a:lstStyle/>
          <a:p>
            <a:r>
              <a:rPr lang="en-US" sz="2000" b="1" dirty="0">
                <a:latin typeface="Times New Roman" pitchFamily="18" charset="0"/>
                <a:cs typeface="Times New Roman" pitchFamily="18" charset="0"/>
              </a:rPr>
              <a:t>II. </a:t>
            </a:r>
            <a:r>
              <a:rPr lang="en-US" sz="2000" b="1" dirty="0" err="1">
                <a:latin typeface="Times New Roman" pitchFamily="18" charset="0"/>
                <a:cs typeface="Times New Roman" pitchFamily="18" charset="0"/>
              </a:rPr>
              <a:t>Chuẩn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bị</a:t>
            </a:r>
            <a:r>
              <a:rPr lang="en-US" sz="2000" b="1" dirty="0">
                <a:latin typeface="Times New Roman" pitchFamily="18" charset="0"/>
                <a:cs typeface="Times New Roman" pitchFamily="18" charset="0"/>
              </a:rPr>
              <a:t>:</a:t>
            </a:r>
          </a:p>
          <a:p>
            <a:r>
              <a:rPr lang="en-US" dirty="0">
                <a:latin typeface="Times New Roman" pitchFamily="18" charset="0"/>
                <a:cs typeface="Times New Roman" pitchFamily="18" charset="0"/>
              </a:rPr>
              <a:t> </a:t>
            </a:r>
          </a:p>
        </p:txBody>
      </p:sp>
      <p:sp>
        <p:nvSpPr>
          <p:cNvPr id="6" name="TextBox 5"/>
          <p:cNvSpPr txBox="1"/>
          <p:nvPr/>
        </p:nvSpPr>
        <p:spPr>
          <a:xfrm>
            <a:off x="1524000" y="2419820"/>
            <a:ext cx="5943600" cy="1200329"/>
          </a:xfrm>
          <a:prstGeom prst="rect">
            <a:avLst/>
          </a:prstGeom>
          <a:solidFill>
            <a:schemeClr val="accent1">
              <a:lumMod val="40000"/>
              <a:lumOff val="60000"/>
            </a:schemeClr>
          </a:solidFill>
        </p:spPr>
        <p:txBody>
          <a:bodyPr wrap="square" rtlCol="0">
            <a:spAutoFit/>
          </a:bodyPr>
          <a:lstStyle/>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 Cho </a:t>
            </a:r>
            <a:r>
              <a:rPr lang="en-US" dirty="0" err="1" smtClean="0">
                <a:latin typeface="Times New Roman" pitchFamily="18" charset="0"/>
                <a:cs typeface="Times New Roman" pitchFamily="18" charset="0"/>
              </a:rPr>
              <a:t>tôi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 T</a:t>
            </a:r>
            <a:r>
              <a:rPr lang="vi-VN" dirty="0" smtClean="0">
                <a:latin typeface="Times New Roman" pitchFamily="18" charset="0"/>
                <a:cs typeface="Times New Roman" pitchFamily="18" charset="0"/>
              </a:rPr>
              <a:t>ranh truyện: "Giọt nước tí xíu".</a:t>
            </a:r>
          </a:p>
          <a:p>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Máy tinh có bài giảng điện tử câu chuyện: "Giọt nước tí xíu".</a:t>
            </a:r>
          </a:p>
          <a:p>
            <a:r>
              <a:rPr lang="en-US" dirty="0" smtClean="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4169365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3019"/>
            <a:ext cx="9262910" cy="6881019"/>
          </a:xfrm>
        </p:spPr>
      </p:pic>
      <p:sp>
        <p:nvSpPr>
          <p:cNvPr id="5" name="TextBox 4"/>
          <p:cNvSpPr txBox="1"/>
          <p:nvPr/>
        </p:nvSpPr>
        <p:spPr>
          <a:xfrm>
            <a:off x="1143000" y="685800"/>
            <a:ext cx="342900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III. </a:t>
            </a:r>
            <a:r>
              <a:rPr lang="en-US" sz="2400" b="1" dirty="0" err="1" smtClean="0">
                <a:latin typeface="Times New Roman" pitchFamily="18" charset="0"/>
                <a:cs typeface="Times New Roman" pitchFamily="18" charset="0"/>
              </a:rPr>
              <a:t>Cách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tiến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hành</a:t>
            </a:r>
            <a:endParaRPr lang="en-US" sz="2400" b="1" dirty="0">
              <a:latin typeface="Times New Roman" pitchFamily="18" charset="0"/>
              <a:cs typeface="Times New Roman" pitchFamily="18" charset="0"/>
            </a:endParaRPr>
          </a:p>
        </p:txBody>
      </p:sp>
      <p:sp>
        <p:nvSpPr>
          <p:cNvPr id="6" name="TextBox 5"/>
          <p:cNvSpPr txBox="1"/>
          <p:nvPr/>
        </p:nvSpPr>
        <p:spPr>
          <a:xfrm>
            <a:off x="1143000" y="1524000"/>
            <a:ext cx="5943600" cy="677108"/>
          </a:xfrm>
          <a:prstGeom prst="rect">
            <a:avLst/>
          </a:prstGeom>
          <a:solidFill>
            <a:schemeClr val="accent2">
              <a:lumMod val="20000"/>
              <a:lumOff val="80000"/>
            </a:schemeClr>
          </a:solidFill>
        </p:spPr>
        <p:txBody>
          <a:bodyPr wrap="square" rtlCol="0">
            <a:spAutoFit/>
          </a:bodyPr>
          <a:lstStyle/>
          <a:p>
            <a:r>
              <a:rPr lang="en-US" sz="2000" b="1" dirty="0" smtClean="0">
                <a:latin typeface="Times New Roman" pitchFamily="18" charset="0"/>
                <a:cs typeface="Times New Roman" pitchFamily="18" charset="0"/>
              </a:rPr>
              <a:t>1. </a:t>
            </a:r>
            <a:r>
              <a:rPr lang="en-US" sz="2000" b="1" dirty="0" err="1" smtClean="0">
                <a:latin typeface="Times New Roman" pitchFamily="18" charset="0"/>
                <a:cs typeface="Times New Roman" pitchFamily="18" charset="0"/>
              </a:rPr>
              <a:t>Ổn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định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tổ</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chức</a:t>
            </a:r>
            <a:r>
              <a:rPr lang="en-US" dirty="0" smtClean="0">
                <a:latin typeface="Times New Roman" pitchFamily="18" charset="0"/>
                <a:cs typeface="Times New Roman" pitchFamily="18" charset="0"/>
              </a:rPr>
              <a:t>: </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 Cho </a:t>
            </a:r>
            <a:r>
              <a:rPr lang="en-US" dirty="0" err="1" smtClean="0">
                <a:latin typeface="Times New Roman" pitchFamily="18" charset="0"/>
                <a:cs typeface="Times New Roman" pitchFamily="18" charset="0"/>
              </a:rPr>
              <a:t>tôi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a:t>
            </a:r>
          </a:p>
        </p:txBody>
      </p:sp>
      <p:sp>
        <p:nvSpPr>
          <p:cNvPr id="7" name="TextBox 6"/>
          <p:cNvSpPr txBox="1"/>
          <p:nvPr/>
        </p:nvSpPr>
        <p:spPr>
          <a:xfrm>
            <a:off x="1118616" y="3276600"/>
            <a:ext cx="5943600" cy="2308324"/>
          </a:xfrm>
          <a:prstGeom prst="rect">
            <a:avLst/>
          </a:prstGeom>
          <a:solidFill>
            <a:schemeClr val="tx2">
              <a:lumMod val="20000"/>
              <a:lumOff val="80000"/>
            </a:schemeClr>
          </a:solidFill>
        </p:spPr>
        <p:txBody>
          <a:bodyPr wrap="square" rtlCol="0">
            <a:spAutoFit/>
          </a:bodyPr>
          <a:lstStyle/>
          <a:p>
            <a:r>
              <a:rPr lang="en-US" dirty="0" smtClean="0"/>
              <a:t> </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Trò</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chyện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nội</a:t>
            </a:r>
            <a:r>
              <a:rPr lang="en-US" dirty="0" smtClean="0">
                <a:latin typeface="Times New Roman" pitchFamily="18" charset="0"/>
                <a:cs typeface="Times New Roman" pitchFamily="18" charset="0"/>
              </a:rPr>
              <a:t> dung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con </a:t>
            </a:r>
            <a:r>
              <a:rPr lang="en-US" dirty="0" err="1" smtClean="0">
                <a:latin typeface="Times New Roman" pitchFamily="18" charset="0"/>
                <a:cs typeface="Times New Roman" pitchFamily="18" charset="0"/>
              </a:rPr>
              <a:t>vừa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Nội</a:t>
            </a:r>
            <a:r>
              <a:rPr lang="en-US" dirty="0" smtClean="0">
                <a:latin typeface="Times New Roman" pitchFamily="18" charset="0"/>
                <a:cs typeface="Times New Roman" pitchFamily="18" charset="0"/>
              </a:rPr>
              <a:t> dung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điều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 </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=&gt;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con </a:t>
            </a:r>
            <a:r>
              <a:rPr lang="en-US" dirty="0" err="1" smtClean="0">
                <a:latin typeface="Times New Roman" pitchFamily="18" charset="0"/>
                <a:cs typeface="Times New Roman" pitchFamily="18" charset="0"/>
              </a:rPr>
              <a:t>vừa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“Cho </a:t>
            </a:r>
            <a:r>
              <a:rPr lang="en-US" dirty="0" err="1" smtClean="0">
                <a:latin typeface="Times New Roman" pitchFamily="18" charset="0"/>
                <a:cs typeface="Times New Roman" pitchFamily="18" charset="0"/>
              </a:rPr>
              <a:t>tôi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nội</a:t>
            </a:r>
            <a:r>
              <a:rPr lang="en-US" dirty="0" smtClean="0">
                <a:latin typeface="Times New Roman" pitchFamily="18" charset="0"/>
                <a:cs typeface="Times New Roman" pitchFamily="18" charset="0"/>
              </a:rPr>
              <a:t> dung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cũng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chuyện</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Giọt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xíu</a:t>
            </a:r>
            <a:r>
              <a:rPr lang="en-US" dirty="0" smtClean="0">
                <a:latin typeface="Times New Roman" pitchFamily="18" charset="0"/>
                <a:cs typeface="Times New Roman" pitchFamily="18" charset="0"/>
              </a:rPr>
              <a:t>” </a:t>
            </a:r>
          </a:p>
          <a:p>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Nguyễn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Linh</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3" name="Cho Tôi Đi Làm Mưa V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1578070"/>
            <a:ext cx="487363" cy="487363"/>
          </a:xfrm>
          <a:prstGeom prst="rect">
            <a:avLst/>
          </a:prstGeom>
        </p:spPr>
      </p:pic>
    </p:spTree>
    <p:extLst>
      <p:ext uri="{BB962C8B-B14F-4D97-AF65-F5344CB8AC3E}">
        <p14:creationId xmlns:p14="http://schemas.microsoft.com/office/powerpoint/2010/main" val="28388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796" y="0"/>
            <a:ext cx="9189508" cy="6892131"/>
          </a:xfrm>
        </p:spPr>
      </p:pic>
      <p:sp>
        <p:nvSpPr>
          <p:cNvPr id="5" name="TextBox 4"/>
          <p:cNvSpPr txBox="1"/>
          <p:nvPr/>
        </p:nvSpPr>
        <p:spPr>
          <a:xfrm>
            <a:off x="1066800" y="609600"/>
            <a:ext cx="44196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2. </a:t>
            </a:r>
            <a:r>
              <a:rPr lang="en-US" sz="2000" b="1" dirty="0" err="1" smtClean="0">
                <a:latin typeface="Times New Roman" pitchFamily="18" charset="0"/>
                <a:cs typeface="Times New Roman" pitchFamily="18" charset="0"/>
              </a:rPr>
              <a:t>Phương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pháp</a:t>
            </a:r>
            <a:r>
              <a:rPr lang="en-US" sz="2000" b="1" dirty="0" smtClean="0">
                <a:latin typeface="Times New Roman" pitchFamily="18" charset="0"/>
                <a:cs typeface="Times New Roman" pitchFamily="18" charset="0"/>
              </a:rPr>
              <a:t> , </a:t>
            </a:r>
            <a:r>
              <a:rPr lang="en-US" sz="2000" b="1" dirty="0" err="1" smtClean="0">
                <a:latin typeface="Times New Roman" pitchFamily="18" charset="0"/>
                <a:cs typeface="Times New Roman" pitchFamily="18" charset="0"/>
              </a:rPr>
              <a:t>hình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thức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tổ</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chức</a:t>
            </a:r>
            <a:endParaRPr lang="en-US" sz="2000" b="1" dirty="0">
              <a:latin typeface="Times New Roman" pitchFamily="18" charset="0"/>
              <a:cs typeface="Times New Roman" pitchFamily="18" charset="0"/>
            </a:endParaRPr>
          </a:p>
        </p:txBody>
      </p:sp>
      <p:sp>
        <p:nvSpPr>
          <p:cNvPr id="6" name="TextBox 5"/>
          <p:cNvSpPr txBox="1"/>
          <p:nvPr/>
        </p:nvSpPr>
        <p:spPr>
          <a:xfrm>
            <a:off x="284988" y="1371600"/>
            <a:ext cx="1447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lần</a:t>
            </a:r>
            <a:r>
              <a:rPr lang="en-US" dirty="0" smtClean="0">
                <a:latin typeface="Times New Roman" pitchFamily="18" charset="0"/>
                <a:cs typeface="Times New Roman" pitchFamily="18" charset="0"/>
              </a:rPr>
              <a:t> 1</a:t>
            </a:r>
            <a:endParaRPr lang="en-US" dirty="0">
              <a:latin typeface="Times New Roman" pitchFamily="18" charset="0"/>
              <a:cs typeface="Times New Roman" pitchFamily="18" charset="0"/>
            </a:endParaRPr>
          </a:p>
        </p:txBody>
      </p:sp>
      <p:pic>
        <p:nvPicPr>
          <p:cNvPr id="2051" name="Picture 3" descr="D:\Desktop\HHD\ảnh bài tập\New folder\Untitled-jl5-cop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405128"/>
            <a:ext cx="6270752" cy="4703064"/>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49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5864510"/>
            <a:ext cx="487363" cy="487363"/>
          </a:xfrm>
          <a:prstGeom prst="rect">
            <a:avLst/>
          </a:prstGeom>
        </p:spPr>
      </p:pic>
    </p:spTree>
    <p:extLst>
      <p:ext uri="{BB962C8B-B14F-4D97-AF65-F5344CB8AC3E}">
        <p14:creationId xmlns:p14="http://schemas.microsoft.com/office/powerpoint/2010/main" val="28666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6492"/>
            <a:ext cx="9296400" cy="6972300"/>
          </a:xfrm>
        </p:spPr>
      </p:pic>
      <p:sp>
        <p:nvSpPr>
          <p:cNvPr id="6" name="TextBox 5"/>
          <p:cNvSpPr txBox="1"/>
          <p:nvPr/>
        </p:nvSpPr>
        <p:spPr>
          <a:xfrm>
            <a:off x="152400" y="2077134"/>
            <a:ext cx="2514600" cy="646331"/>
          </a:xfrm>
          <a:prstGeom prst="rect">
            <a:avLst/>
          </a:prstGeom>
          <a:solidFill>
            <a:schemeClr val="bg2"/>
          </a:solidFill>
        </p:spPr>
        <p:txBody>
          <a:bodyPr wrap="square" rtlCol="0">
            <a:spAutoFit/>
          </a:bodyPr>
          <a:lstStyle/>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vừa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con </a:t>
            </a:r>
            <a:r>
              <a:rPr lang="en-US" dirty="0" err="1" smtClean="0">
                <a:latin typeface="Times New Roman" pitchFamily="18" charset="0"/>
                <a:cs typeface="Times New Roman" pitchFamily="18" charset="0"/>
              </a:rPr>
              <a:t>nghe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 </a:t>
            </a:r>
          </a:p>
        </p:txBody>
      </p:sp>
      <p:sp>
        <p:nvSpPr>
          <p:cNvPr id="9" name="Cloud Callout 8"/>
          <p:cNvSpPr/>
          <p:nvPr/>
        </p:nvSpPr>
        <p:spPr>
          <a:xfrm>
            <a:off x="3868293" y="1142999"/>
            <a:ext cx="4343400" cy="2514600"/>
          </a:xfrm>
          <a:prstGeom prst="cloudCallout">
            <a:avLst>
              <a:gd name="adj1" fmla="val -75908"/>
              <a:gd name="adj2" fmla="val 177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4669536" y="1603393"/>
            <a:ext cx="2971800" cy="584775"/>
          </a:xfrm>
          <a:prstGeom prst="rect">
            <a:avLst/>
          </a:prstGeom>
          <a:noFill/>
        </p:spPr>
        <p:txBody>
          <a:bodyPr wrap="square" rtlCol="0">
            <a:spAutoFit/>
          </a:bodyPr>
          <a:lstStyle/>
          <a:p>
            <a:r>
              <a:rPr lang="en-US" sz="3200" b="1" dirty="0" err="1" smtClean="0">
                <a:solidFill>
                  <a:srgbClr val="C00000"/>
                </a:solidFill>
                <a:latin typeface="Times New Roman" pitchFamily="18" charset="0"/>
                <a:cs typeface="Times New Roman" pitchFamily="18" charset="0"/>
              </a:rPr>
              <a:t>Giọt</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nước</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tí</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xíu</a:t>
            </a:r>
            <a:endParaRPr lang="en-US" sz="3200" b="1" dirty="0">
              <a:solidFill>
                <a:srgbClr val="C00000"/>
              </a:solidFill>
              <a:latin typeface="Times New Roman" pitchFamily="18" charset="0"/>
              <a:cs typeface="Times New Roman" pitchFamily="18" charset="0"/>
            </a:endParaRPr>
          </a:p>
        </p:txBody>
      </p:sp>
      <p:pic>
        <p:nvPicPr>
          <p:cNvPr id="3075" name="Picture 3"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67" t="53273" r="37625" b="2872"/>
          <a:stretch/>
        </p:blipFill>
        <p:spPr bwMode="auto">
          <a:xfrm>
            <a:off x="5519928" y="2286000"/>
            <a:ext cx="1107186" cy="1109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2400" y="4890254"/>
            <a:ext cx="1981200" cy="369332"/>
          </a:xfrm>
          <a:prstGeom prst="rect">
            <a:avLst/>
          </a:prstGeom>
          <a:solidFill>
            <a:schemeClr val="bg2">
              <a:lumMod val="90000"/>
            </a:schemeClr>
          </a:solidFill>
        </p:spPr>
        <p:txBody>
          <a:bodyPr wrap="square" rtlCol="0">
            <a:spAutoFit/>
          </a:bodyPr>
          <a:lstStyle/>
          <a:p>
            <a:r>
              <a:rPr lang="en-US" dirty="0" smtClean="0">
                <a:latin typeface="Times New Roman" pitchFamily="18" charset="0"/>
                <a:cs typeface="Times New Roman" pitchFamily="18" charset="0"/>
              </a:rPr>
              <a:t>   Do </a:t>
            </a:r>
            <a:r>
              <a:rPr lang="en-US" dirty="0" err="1" smtClean="0">
                <a:latin typeface="Times New Roman" pitchFamily="18" charset="0"/>
                <a:cs typeface="Times New Roman" pitchFamily="18" charset="0"/>
              </a:rPr>
              <a:t>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2" name="Cloud Callout 11"/>
          <p:cNvSpPr/>
          <p:nvPr/>
        </p:nvSpPr>
        <p:spPr>
          <a:xfrm>
            <a:off x="4013073" y="3962400"/>
            <a:ext cx="4114800" cy="2225040"/>
          </a:xfrm>
          <a:prstGeom prst="cloudCallout">
            <a:avLst>
              <a:gd name="adj1" fmla="val -88211"/>
              <a:gd name="adj2" fmla="val -1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430268" y="4788932"/>
            <a:ext cx="3450336" cy="523220"/>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Tác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Linh</a:t>
            </a:r>
            <a:endParaRPr lang="en-US" sz="2800" b="1" dirty="0">
              <a:latin typeface="Times New Roman" pitchFamily="18" charset="0"/>
              <a:cs typeface="Times New Roman" pitchFamily="18" charset="0"/>
            </a:endParaRPr>
          </a:p>
        </p:txBody>
      </p:sp>
      <p:sp>
        <p:nvSpPr>
          <p:cNvPr id="17" name="TextBox 16"/>
          <p:cNvSpPr txBox="1"/>
          <p:nvPr/>
        </p:nvSpPr>
        <p:spPr>
          <a:xfrm>
            <a:off x="990599" y="685800"/>
            <a:ext cx="2057401" cy="523220"/>
          </a:xfrm>
          <a:prstGeom prst="rect">
            <a:avLst/>
          </a:prstGeom>
          <a:solidFill>
            <a:srgbClr val="92D050"/>
          </a:solidFill>
        </p:spPr>
        <p:txBody>
          <a:bodyPr wrap="square" rtlCol="0">
            <a:spAutoFit/>
          </a:bodyPr>
          <a:lstStyle/>
          <a:p>
            <a:r>
              <a:rPr lang="en-US"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Đàm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thoại</a:t>
            </a:r>
            <a:r>
              <a:rPr lang="en-US" b="1"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6331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1000"/>
                                        <p:tgtEl>
                                          <p:spTgt spid="3075"/>
                                        </p:tgtEl>
                                      </p:cBhvr>
                                    </p:animEffect>
                                    <p:anim calcmode="lin" valueType="num">
                                      <p:cBhvr>
                                        <p:cTn id="23" dur="1000" fill="hold"/>
                                        <p:tgtEl>
                                          <p:spTgt spid="3075"/>
                                        </p:tgtEl>
                                        <p:attrNameLst>
                                          <p:attrName>ppt_x</p:attrName>
                                        </p:attrNameLst>
                                      </p:cBhvr>
                                      <p:tavLst>
                                        <p:tav tm="0">
                                          <p:val>
                                            <p:strVal val="#ppt_x"/>
                                          </p:val>
                                        </p:tav>
                                        <p:tav tm="100000">
                                          <p:val>
                                            <p:strVal val="#ppt_x"/>
                                          </p:val>
                                        </p:tav>
                                      </p:tavLst>
                                    </p:anim>
                                    <p:anim calcmode="lin" valueType="num">
                                      <p:cBhvr>
                                        <p:cTn id="2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4"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8" y="0"/>
            <a:ext cx="9214908" cy="6911181"/>
          </a:xfrm>
        </p:spPr>
      </p:pic>
      <p:sp>
        <p:nvSpPr>
          <p:cNvPr id="10" name="TextBox 9"/>
          <p:cNvSpPr txBox="1"/>
          <p:nvPr/>
        </p:nvSpPr>
        <p:spPr>
          <a:xfrm>
            <a:off x="2286000" y="816864"/>
            <a:ext cx="4343400" cy="369332"/>
          </a:xfrm>
          <a:prstGeom prst="rect">
            <a:avLst/>
          </a:prstGeom>
          <a:solidFill>
            <a:schemeClr val="tx2">
              <a:lumMod val="20000"/>
              <a:lumOff val="80000"/>
            </a:schemeClr>
          </a:solidFill>
        </p:spPr>
        <p:txBody>
          <a:bodyPr wrap="square" rtlCol="0">
            <a:spAutoFit/>
          </a:bodyPr>
          <a:lstStyle/>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4100" name="Picture 4"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2000" t="48167" r="31578"/>
          <a:stretch/>
        </p:blipFill>
        <p:spPr bwMode="auto">
          <a:xfrm>
            <a:off x="789432" y="1898713"/>
            <a:ext cx="2368296" cy="181025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esktop\HHD\ảnh bài tập\New folder\451689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47348"/>
            <a:ext cx="2286000" cy="23129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18616" y="4139708"/>
            <a:ext cx="1752600" cy="369332"/>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Giọt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xíu</a:t>
            </a:r>
            <a:endParaRPr lang="en-US" dirty="0">
              <a:latin typeface="Times New Roman" pitchFamily="18" charset="0"/>
              <a:cs typeface="Times New Roman" pitchFamily="18" charset="0"/>
            </a:endParaRPr>
          </a:p>
        </p:txBody>
      </p:sp>
      <p:sp>
        <p:nvSpPr>
          <p:cNvPr id="16" name="TextBox 15"/>
          <p:cNvSpPr txBox="1"/>
          <p:nvPr/>
        </p:nvSpPr>
        <p:spPr>
          <a:xfrm>
            <a:off x="6400800" y="4139708"/>
            <a:ext cx="1447800" cy="369332"/>
          </a:xfrm>
          <a:prstGeom prst="rect">
            <a:avLst/>
          </a:prstGeom>
          <a:solidFill>
            <a:schemeClr val="accent2">
              <a:lumMod val="20000"/>
              <a:lumOff val="80000"/>
            </a:schemeClr>
          </a:solidFill>
        </p:spPr>
        <p:txBody>
          <a:bodyPr wrap="square" rtlCol="0">
            <a:spAutoFit/>
          </a:bodyPr>
          <a:lstStyle/>
          <a:p>
            <a:r>
              <a:rPr lang="en-US" dirty="0" err="1" smtClean="0">
                <a:latin typeface="Times New Roman" pitchFamily="18" charset="0"/>
                <a:cs typeface="Times New Roman" pitchFamily="18" charset="0"/>
              </a:rPr>
              <a:t>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083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1000"/>
                                        <p:tgtEl>
                                          <p:spTgt spid="4101"/>
                                        </p:tgtEl>
                                      </p:cBhvr>
                                    </p:animEffect>
                                    <p:anim calcmode="lin" valueType="num">
                                      <p:cBhvr>
                                        <p:cTn id="20" dur="1000" fill="hold"/>
                                        <p:tgtEl>
                                          <p:spTgt spid="4101"/>
                                        </p:tgtEl>
                                        <p:attrNameLst>
                                          <p:attrName>ppt_x</p:attrName>
                                        </p:attrNameLst>
                                      </p:cBhvr>
                                      <p:tavLst>
                                        <p:tav tm="0">
                                          <p:val>
                                            <p:strVal val="#ppt_x"/>
                                          </p:val>
                                        </p:tav>
                                        <p:tav tm="100000">
                                          <p:val>
                                            <p:strVal val="#ppt_x"/>
                                          </p:val>
                                        </p:tav>
                                      </p:tavLst>
                                    </p:anim>
                                    <p:anim calcmode="lin" valueType="num">
                                      <p:cBhvr>
                                        <p:cTn id="21" dur="1000" fill="hold"/>
                                        <p:tgtEl>
                                          <p:spTgt spid="410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
            <a:ext cx="9250892" cy="6938169"/>
          </a:xfrm>
        </p:spPr>
      </p:pic>
      <p:pic>
        <p:nvPicPr>
          <p:cNvPr id="8" name="Picture 3" descr="D:\Desktop\HHD\ảnh bài tập\New folder\Untitled-jl5-cop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705600" cy="4626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609600"/>
            <a:ext cx="7324344" cy="646331"/>
          </a:xfrm>
          <a:prstGeom prst="rect">
            <a:avLst/>
          </a:prstGeom>
          <a:solidFill>
            <a:schemeClr val="accent2">
              <a:lumMod val="20000"/>
              <a:lumOff val="80000"/>
            </a:schemeClr>
          </a:solidFill>
        </p:spPr>
        <p:txBody>
          <a:bodyPr wrap="square" rtlCol="0">
            <a:spAutoFit/>
          </a:bodyPr>
          <a:lstStyle/>
          <a:p>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b.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Bây</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giờ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nghe</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kết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minh </a:t>
            </a:r>
            <a:r>
              <a:rPr lang="en-US" dirty="0" err="1">
                <a:latin typeface="Times New Roman" pitchFamily="18" charset="0"/>
                <a:cs typeface="Times New Roman" pitchFamily="18" charset="0"/>
              </a:rPr>
              <a:t>hoạ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1923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TotalTime>
  <Words>1043</Words>
  <Application>Microsoft Office PowerPoint</Application>
  <PresentationFormat>On-screen Show (4:3)</PresentationFormat>
  <Paragraphs>88</Paragraphs>
  <Slides>22</Slides>
  <Notes>0</Notes>
  <HiddenSlides>0</HiddenSlides>
  <MMClips>9</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56</cp:revision>
  <dcterms:created xsi:type="dcterms:W3CDTF">2021-09-01T01:51:27Z</dcterms:created>
  <dcterms:modified xsi:type="dcterms:W3CDTF">2021-09-02T12:13:20Z</dcterms:modified>
</cp:coreProperties>
</file>