
<file path=[Content_Types].xml><?xml version="1.0" encoding="utf-8"?>
<Types xmlns="http://schemas.openxmlformats.org/package/2006/content-types">
  <Default Extension="GIF" ContentType="image/gif"/>
  <Default Extension="jpeg" ContentType="image/jpeg"/>
  <Default Extension="m4a" ContentType="audio/mp4"/>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7" r:id="rId2"/>
    <p:sldId id="258" r:id="rId3"/>
    <p:sldId id="261" r:id="rId4"/>
    <p:sldId id="260" r:id="rId5"/>
    <p:sldId id="264" r:id="rId6"/>
    <p:sldId id="265" r:id="rId7"/>
    <p:sldId id="268" r:id="rId8"/>
    <p:sldId id="270" r:id="rId9"/>
    <p:sldId id="269" r:id="rId10"/>
    <p:sldId id="266" r:id="rId11"/>
    <p:sldId id="280" r:id="rId12"/>
    <p:sldId id="281" r:id="rId13"/>
    <p:sldId id="282" r:id="rId14"/>
    <p:sldId id="277" r:id="rId15"/>
    <p:sldId id="278" r:id="rId16"/>
    <p:sldId id="283" r:id="rId17"/>
    <p:sldId id="284" r:id="rId18"/>
    <p:sldId id="279" r:id="rId19"/>
    <p:sldId id="285" r:id="rId20"/>
    <p:sldId id="286" r:id="rId21"/>
    <p:sldId id="287" r:id="rId22"/>
    <p:sldId id="288" r:id="rId23"/>
    <p:sldId id="289" r:id="rId24"/>
    <p:sldId id="290" r:id="rId25"/>
    <p:sldId id="267" r:id="rId26"/>
    <p:sldId id="292" r:id="rId27"/>
    <p:sldId id="294" r:id="rId28"/>
    <p:sldId id="29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p:cViewPr varScale="1">
        <p:scale>
          <a:sx n="109" d="100"/>
          <a:sy n="109" d="100"/>
        </p:scale>
        <p:origin x="5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9/6/21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sz="1200" dirty="0"/>
              <a:t>2</a:t>
            </a:fld>
            <a:endParaRPr lang="en-US" sz="1200" dirty="0"/>
          </a:p>
        </p:txBody>
      </p:sp>
      <p:sp>
        <p:nvSpPr>
          <p:cNvPr id="38915" name="Rectangle 2"/>
          <p:cNvSpPr>
            <a:spLocks noGrp="1" noRot="1" noChangeAspect="1" noTextEdit="1"/>
          </p:cNvSpPr>
          <p:nvPr>
            <p:ph type="sldImg"/>
          </p:nvPr>
        </p:nvSpPr>
        <p:spPr/>
      </p:sp>
      <p:sp>
        <p:nvSpPr>
          <p:cNvPr id="38916" name="Rectangle 3"/>
          <p:cNvSpPr>
            <a:spLocks noGrp="1"/>
          </p:cNvSpPr>
          <p:nvPr>
            <p:ph type="body" idx="1"/>
          </p:nvPr>
        </p:nvSpPr>
        <p:spPr/>
        <p:txBody>
          <a:bodyPr wrap="square" lIns="91440" tIns="45720" rIns="91440" bIns="45720" anchor="t" anchorCtr="0"/>
          <a:lstStyle/>
          <a:p>
            <a:pPr lvl="0" eaLnBrk="1" hangingPunct="1"/>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sz="1200" dirty="0"/>
              <a:t>9</a:t>
            </a:fld>
            <a:endParaRPr lang="en-US" sz="1200" dirty="0"/>
          </a:p>
        </p:txBody>
      </p:sp>
      <p:sp>
        <p:nvSpPr>
          <p:cNvPr id="55299" name="Rectangle 2"/>
          <p:cNvSpPr>
            <a:spLocks noGrp="1" noRot="1" noChangeAspect="1" noTextEdit="1"/>
          </p:cNvSpPr>
          <p:nvPr>
            <p:ph type="sldImg"/>
          </p:nvPr>
        </p:nvSpPr>
        <p:spPr/>
      </p:sp>
      <p:sp>
        <p:nvSpPr>
          <p:cNvPr id="55300" name="Rectangle 3"/>
          <p:cNvSpPr>
            <a:spLocks noGrp="1"/>
          </p:cNvSpPr>
          <p:nvPr>
            <p:ph type="body" idx="1"/>
          </p:nvPr>
        </p:nvSpPr>
        <p:spPr/>
        <p:txBody>
          <a:bodyPr wrap="square" lIns="91440" tIns="45720" rIns="91440" bIns="45720" anchor="t" anchorCtr="0"/>
          <a:lstStyle/>
          <a:p>
            <a:pPr lvl="0" eaLnBrk="1" hangingPunct="1"/>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sz="1200" dirty="0"/>
              <a:t>24</a:t>
            </a:fld>
            <a:endParaRPr lang="en-US" sz="1200" dirty="0"/>
          </a:p>
        </p:txBody>
      </p:sp>
      <p:sp>
        <p:nvSpPr>
          <p:cNvPr id="63491" name="Rectangle 2"/>
          <p:cNvSpPr>
            <a:spLocks noGrp="1" noRot="1" noChangeAspect="1" noTextEdit="1"/>
          </p:cNvSpPr>
          <p:nvPr>
            <p:ph type="sldImg"/>
          </p:nvPr>
        </p:nvSpPr>
        <p:spPr/>
      </p:sp>
      <p:sp>
        <p:nvSpPr>
          <p:cNvPr id="63492" name="Rectangle 3"/>
          <p:cNvSpPr>
            <a:spLocks noGrp="1"/>
          </p:cNvSpPr>
          <p:nvPr>
            <p:ph type="body" idx="1"/>
          </p:nvPr>
        </p:nvSpPr>
        <p:spPr/>
        <p:txBody>
          <a:bodyPr wrap="square" lIns="91440" tIns="45720" rIns="91440" bIns="45720" anchor="t" anchorCtr="0"/>
          <a:lstStyle/>
          <a:p>
            <a:pPr lvl="0" eaLnBrk="1" hangingPunct="1"/>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sz="1200" dirty="0"/>
              <a:t>27</a:t>
            </a:fld>
            <a:endParaRPr lang="en-US" sz="1200" dirty="0"/>
          </a:p>
        </p:txBody>
      </p:sp>
      <p:sp>
        <p:nvSpPr>
          <p:cNvPr id="71683" name="Rectangle 2"/>
          <p:cNvSpPr>
            <a:spLocks noGrp="1" noRot="1" noChangeAspect="1" noTextEdit="1"/>
          </p:cNvSpPr>
          <p:nvPr>
            <p:ph type="sldImg"/>
          </p:nvPr>
        </p:nvSpPr>
        <p:spPr/>
      </p:sp>
      <p:sp>
        <p:nvSpPr>
          <p:cNvPr id="71684" name="Rectangle 3"/>
          <p:cNvSpPr>
            <a:spLocks noGrp="1"/>
          </p:cNvSpPr>
          <p:nvPr>
            <p:ph type="body" idx="1"/>
          </p:nvPr>
        </p:nvSpPr>
        <p:spPr/>
        <p:txBody>
          <a:bodyPr wrap="square" lIns="91440" tIns="45720" rIns="91440" bIns="45720" anchor="t" anchorCtr="0"/>
          <a:lstStyle/>
          <a:p>
            <a:pPr lvl="0" eaLnBrk="1" hangingPunct="1"/>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9/6/21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9/6/21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9/6/21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9/6/21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9/6/21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9/6/21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9/6/21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9/6/21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9/6/21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9/6/21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9/6/21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9/6/21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2.mp3"/><Relationship Id="rId1" Type="http://schemas.microsoft.com/office/2007/relationships/media" Target="../media/media12.mp3"/><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7.xml"/><Relationship Id="rId7" Type="http://schemas.openxmlformats.org/officeDocument/2006/relationships/image" Target="../media/image12.GIF"/><Relationship Id="rId2" Type="http://schemas.openxmlformats.org/officeDocument/2006/relationships/audio" Target="file:///E:\thuy%20tho%20cay%20dao\Hoa%20cuc%20vang1.wma" TargetMode="External"/><Relationship Id="rId1" Type="http://schemas.microsoft.com/office/2007/relationships/media" Target="file:///E:\thuy%20tho%20cay%20dao\Hoa%20cuc%20vang1.wma" TargetMode="External"/><Relationship Id="rId6" Type="http://schemas.openxmlformats.org/officeDocument/2006/relationships/image" Target="../media/image11.GIF"/><Relationship Id="rId5" Type="http://schemas.openxmlformats.org/officeDocument/2006/relationships/image" Target="../media/image7.jpeg"/><Relationship Id="rId4" Type="http://schemas.openxmlformats.org/officeDocument/2006/relationships/notesSlide" Target="../notesSlides/notesSlide2.xml"/><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438525" y="223520"/>
            <a:ext cx="6160770" cy="829945"/>
          </a:xfrm>
          <a:prstGeom prst="rect">
            <a:avLst/>
          </a:prstGeom>
          <a:noFill/>
        </p:spPr>
        <p:txBody>
          <a:bodyPr wrap="square" rtlCol="0">
            <a:spAutoFit/>
          </a:bodyPr>
          <a:lstStyle/>
          <a:p>
            <a:pPr algn="ctr"/>
            <a:r>
              <a:rPr lang="vi-VN" altLang="en-US" sz="2400" b="1" dirty="0">
                <a:solidFill>
                  <a:srgbClr val="0070C0"/>
                </a:solidFill>
                <a:latin typeface="Times New Roman" panose="02020603050405020304" pitchFamily="18" charset="0"/>
                <a:cs typeface="Times New Roman" panose="02020603050405020304" pitchFamily="18" charset="0"/>
              </a:rPr>
              <a:t>PHÒNG GD&amp;ĐT QUẬN</a:t>
            </a:r>
            <a:r>
              <a:rPr lang="en-US" sz="2400" b="1" dirty="0">
                <a:solidFill>
                  <a:srgbClr val="0070C0"/>
                </a:solidFill>
                <a:latin typeface="Times New Roman" panose="02020603050405020304" pitchFamily="18" charset="0"/>
                <a:cs typeface="Times New Roman" panose="02020603050405020304" pitchFamily="18" charset="0"/>
              </a:rPr>
              <a:t> LONG BIÊN</a:t>
            </a:r>
          </a:p>
          <a:p>
            <a:pPr algn="ctr"/>
            <a:r>
              <a:rPr lang="en-US" sz="2400" b="1" dirty="0">
                <a:solidFill>
                  <a:srgbClr val="0070C0"/>
                </a:solidFill>
                <a:latin typeface="Times New Roman" panose="02020603050405020304" pitchFamily="18" charset="0"/>
                <a:cs typeface="Times New Roman" panose="02020603050405020304" pitchFamily="18" charset="0"/>
              </a:rPr>
              <a:t>TRƯỜNG MẦM NON HOA ANH ĐÀO</a:t>
            </a:r>
          </a:p>
        </p:txBody>
      </p:sp>
      <p:sp>
        <p:nvSpPr>
          <p:cNvPr id="6" name="TextBox 5"/>
          <p:cNvSpPr txBox="1"/>
          <p:nvPr/>
        </p:nvSpPr>
        <p:spPr>
          <a:xfrm>
            <a:off x="5874327" y="1413164"/>
            <a:ext cx="184731" cy="369332"/>
          </a:xfrm>
          <a:prstGeom prst="rect">
            <a:avLst/>
          </a:prstGeom>
          <a:noFill/>
        </p:spPr>
        <p:txBody>
          <a:bodyPr wrap="none" rtlCol="0">
            <a:spAutoFit/>
          </a:bodyPr>
          <a:lstStyle/>
          <a:p>
            <a:endParaRPr lang="en-US" dirty="0"/>
          </a:p>
        </p:txBody>
      </p:sp>
      <p:sp>
        <p:nvSpPr>
          <p:cNvPr id="8" name="TextBox 7"/>
          <p:cNvSpPr txBox="1"/>
          <p:nvPr/>
        </p:nvSpPr>
        <p:spPr>
          <a:xfrm>
            <a:off x="2869565" y="1390650"/>
            <a:ext cx="7529830" cy="737235"/>
          </a:xfrm>
          <a:prstGeom prst="rect">
            <a:avLst/>
          </a:prstGeom>
          <a:noFill/>
        </p:spPr>
        <p:txBody>
          <a:bodyPr wrap="square" rtlCol="0">
            <a:spAutoFit/>
          </a:bodyPr>
          <a:lstStyle/>
          <a:p>
            <a:pPr algn="ctr">
              <a:lnSpc>
                <a:spcPct val="150000"/>
              </a:lnSpc>
            </a:pP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a:solidFill>
                  <a:srgbClr val="002060"/>
                </a:solidFill>
                <a:latin typeface="Times New Roman" panose="02020603050405020304" pitchFamily="18" charset="0"/>
                <a:cs typeface="Times New Roman" panose="02020603050405020304" pitchFamily="18" charset="0"/>
              </a:rPr>
              <a:t> </a:t>
            </a:r>
          </a:p>
        </p:txBody>
      </p:sp>
      <p:sp>
        <p:nvSpPr>
          <p:cNvPr id="9" name="TextBox 8"/>
          <p:cNvSpPr txBox="1"/>
          <p:nvPr/>
        </p:nvSpPr>
        <p:spPr>
          <a:xfrm>
            <a:off x="4740162" y="5514387"/>
            <a:ext cx="3421380" cy="798830"/>
          </a:xfrm>
          <a:prstGeom prst="rect">
            <a:avLst/>
          </a:prstGeom>
          <a:noFill/>
        </p:spPr>
        <p:txBody>
          <a:bodyPr wrap="none" rtlCol="0">
            <a:spAutoFit/>
          </a:bodyPr>
          <a:lstStyle/>
          <a:p>
            <a:endParaRPr lang="en-US" b="1" dirty="0" err="1">
              <a:solidFill>
                <a:srgbClr val="0070C0"/>
              </a:solidFill>
            </a:endParaRPr>
          </a:p>
          <a:p>
            <a:r>
              <a:rPr lang="en-US" sz="2800" b="1" dirty="0" err="1">
                <a:solidFill>
                  <a:srgbClr val="0070C0"/>
                </a:solidFill>
              </a:rPr>
              <a:t>Năm</a:t>
            </a:r>
            <a:r>
              <a:rPr lang="en-US" sz="2800" b="1" dirty="0">
                <a:solidFill>
                  <a:srgbClr val="0070C0"/>
                </a:solidFill>
              </a:rPr>
              <a:t> </a:t>
            </a:r>
            <a:r>
              <a:rPr lang="en-US" sz="2800" b="1" dirty="0" err="1">
                <a:solidFill>
                  <a:srgbClr val="0070C0"/>
                </a:solidFill>
              </a:rPr>
              <a:t>học</a:t>
            </a:r>
            <a:r>
              <a:rPr lang="en-US" sz="2800" b="1" dirty="0">
                <a:solidFill>
                  <a:srgbClr val="0070C0"/>
                </a:solidFill>
              </a:rPr>
              <a:t>: 2021</a:t>
            </a:r>
            <a:r>
              <a:rPr lang="vi-VN" altLang="en-US" sz="2800" b="1" dirty="0">
                <a:solidFill>
                  <a:srgbClr val="0070C0"/>
                </a:solidFill>
              </a:rPr>
              <a:t> </a:t>
            </a:r>
            <a:r>
              <a:rPr lang="en-US" sz="2800" b="1" dirty="0">
                <a:solidFill>
                  <a:srgbClr val="0070C0"/>
                </a:solidFill>
              </a:rPr>
              <a:t>-</a:t>
            </a:r>
            <a:r>
              <a:rPr lang="vi-VN" altLang="en-US" sz="2800" b="1" dirty="0">
                <a:solidFill>
                  <a:srgbClr val="0070C0"/>
                </a:solidFill>
              </a:rPr>
              <a:t> </a:t>
            </a:r>
            <a:r>
              <a:rPr lang="en-US" sz="2800" b="1" dirty="0">
                <a:solidFill>
                  <a:srgbClr val="0070C0"/>
                </a:solidFill>
              </a:rPr>
              <a:t>2022</a:t>
            </a:r>
          </a:p>
        </p:txBody>
      </p:sp>
      <p:sp>
        <p:nvSpPr>
          <p:cNvPr id="7" name="Rounded Rectangle 6"/>
          <p:cNvSpPr/>
          <p:nvPr/>
        </p:nvSpPr>
        <p:spPr>
          <a:xfrm>
            <a:off x="3272155" y="2795270"/>
            <a:ext cx="6725285" cy="256349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altLang="en-US" sz="2800" b="1" dirty="0">
                <a:solidFill>
                  <a:srgbClr val="FF0000"/>
                </a:solidFill>
                <a:latin typeface="Times New Roman" panose="02020603050405020304" pitchFamily="18" charset="0"/>
                <a:cs typeface="Times New Roman" panose="02020603050405020304" pitchFamily="18" charset="0"/>
                <a:sym typeface="+mn-ea"/>
              </a:rPr>
              <a:t>Lĩnh vực phát triển ngôn ngữ</a:t>
            </a:r>
            <a:endParaRPr lang="vi-VN" altLang="en-US" sz="2800" b="1" dirty="0">
              <a:solidFill>
                <a:srgbClr val="FF0000"/>
              </a:solidFill>
              <a:latin typeface="Times New Roman" panose="02020603050405020304" pitchFamily="18" charset="0"/>
              <a:cs typeface="Times New Roman" panose="02020603050405020304" pitchFamily="18" charset="0"/>
            </a:endParaRPr>
          </a:p>
          <a:p>
            <a:pPr algn="ctr">
              <a:lnSpc>
                <a:spcPct val="150000"/>
              </a:lnSpc>
            </a:pP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vi-VN" alt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a:solidFill>
                  <a:srgbClr val="FF0000"/>
                </a:solidFill>
                <a:latin typeface="Times New Roman" panose="02020603050405020304" pitchFamily="18" charset="0"/>
                <a:cs typeface="Times New Roman" panose="02020603050405020304" pitchFamily="18" charset="0"/>
                <a:sym typeface="+mn-ea"/>
              </a:rPr>
              <a:t>ĐỀ TÀI:</a:t>
            </a:r>
            <a:r>
              <a:rPr lang="vi-VN" altLang="en-US" sz="2800" b="1" dirty="0">
                <a:solidFill>
                  <a:srgbClr val="FF0000"/>
                </a:solidFill>
                <a:latin typeface="Times New Roman" panose="02020603050405020304" pitchFamily="18" charset="0"/>
                <a:cs typeface="Times New Roman" panose="02020603050405020304" pitchFamily="18" charset="0"/>
                <a:sym typeface="+mn-ea"/>
              </a:rPr>
              <a:t> Thơ “Mèo con đi học”</a:t>
            </a:r>
            <a:endParaRPr lang="vi-VN" altLang="en-US" sz="2800" b="1" dirty="0">
              <a:solidFill>
                <a:srgbClr val="FF0000"/>
              </a:solidFill>
              <a:latin typeface="Times New Roman" panose="02020603050405020304" pitchFamily="18" charset="0"/>
              <a:cs typeface="Times New Roman" panose="02020603050405020304" pitchFamily="18" charset="0"/>
            </a:endParaRPr>
          </a:p>
          <a:p>
            <a:pPr algn="ctr">
              <a:lnSpc>
                <a:spcPct val="150000"/>
              </a:lnSpc>
            </a:pPr>
            <a:r>
              <a:rPr lang="vi-VN" altLang="en-US" sz="2800" b="1" dirty="0">
                <a:solidFill>
                  <a:srgbClr val="FF0000"/>
                </a:solidFill>
                <a:latin typeface="Times New Roman" panose="02020603050405020304" pitchFamily="18" charset="0"/>
                <a:cs typeface="Times New Roman" panose="02020603050405020304" pitchFamily="18" charset="0"/>
                <a:sym typeface="+mn-ea"/>
              </a:rPr>
              <a:t>         Lứa tuổi: 4 - 5 tuổi</a:t>
            </a:r>
          </a:p>
          <a:p>
            <a:pPr algn="ctr">
              <a:lnSpc>
                <a:spcPct val="150000"/>
              </a:lnSpc>
            </a:pPr>
            <a:r>
              <a:rPr lang="en-US" sz="2800" b="1">
                <a:solidFill>
                  <a:srgbClr val="FF0000"/>
                </a:solidFill>
                <a:latin typeface="Times New Roman" panose="02020603050405020304" pitchFamily="18" charset="0"/>
                <a:cs typeface="Times New Roman" panose="02020603050405020304" pitchFamily="18" charset="0"/>
              </a:rPr>
              <a:t>    Giáo viên: Phùng Thị Phương Thảo</a:t>
            </a:r>
          </a:p>
        </p:txBody>
      </p:sp>
      <p:pic>
        <p:nvPicPr>
          <p:cNvPr id="12" name="Picture 11" descr="5a00d5a695df63813ace"/>
          <p:cNvPicPr>
            <a:picLocks noChangeAspect="1"/>
          </p:cNvPicPr>
          <p:nvPr/>
        </p:nvPicPr>
        <p:blipFill>
          <a:blip r:embed="rId5"/>
          <a:stretch>
            <a:fillRect/>
          </a:stretch>
        </p:blipFill>
        <p:spPr>
          <a:xfrm>
            <a:off x="209550" y="223520"/>
            <a:ext cx="1499235" cy="1926590"/>
          </a:xfrm>
          <a:prstGeom prst="rect">
            <a:avLst/>
          </a:prstGeom>
        </p:spPr>
      </p:pic>
      <p:pic>
        <p:nvPicPr>
          <p:cNvPr id="2" name="Xin chào">
            <a:hlinkClick r:id="" action="ppaction://media"/>
          </p:cNvPr>
          <p:cNvPicPr/>
          <p:nvPr>
            <a:audioFile r:link="rId2"/>
            <p:extLst>
              <p:ext uri="{DAA4B4D4-6D71-4841-9C94-3DE7FCFB9230}">
                <p14:media xmlns:p14="http://schemas.microsoft.com/office/powerpoint/2010/main" r:embed="rId1"/>
              </p:ext>
            </p:extLst>
          </p:nvPr>
        </p:nvPicPr>
        <p:blipFill>
          <a:blip r:embed="rId6"/>
          <a:stretch>
            <a:fillRect/>
          </a:stretch>
        </p:blipFill>
        <p:spPr>
          <a:xfrm>
            <a:off x="-723900" y="5784410"/>
            <a:ext cx="723900" cy="828675"/>
          </a:xfrm>
          <a:prstGeom prst="rect">
            <a:avLst/>
          </a:prstGeom>
        </p:spPr>
      </p:pic>
      <p:pic>
        <p:nvPicPr>
          <p:cNvPr id="11" name="Picture 10">
            <a:extLst>
              <a:ext uri="{FF2B5EF4-FFF2-40B4-BE49-F238E27FC236}">
                <a16:creationId xmlns:a16="http://schemas.microsoft.com/office/drawing/2014/main" id="{B9CFAF62-16B9-B94E-B79B-992B712F6284}"/>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5966692" y="1286399"/>
            <a:ext cx="1403973" cy="143106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4"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ox(in)">
                                      <p:cBhvr>
                                        <p:cTn id="10" dur="2000"/>
                                        <p:tgtEl>
                                          <p:spTgt spid="12"/>
                                        </p:tgtEl>
                                      </p:cBhvr>
                                    </p:animEffect>
                                  </p:childTnLst>
                                </p:cTn>
                              </p:par>
                            </p:childTnLst>
                          </p:cTn>
                        </p:par>
                        <p:par>
                          <p:cTn id="11" fill="hold">
                            <p:stCondLst>
                              <p:cond delay="2000"/>
                            </p:stCondLst>
                            <p:childTnLst>
                              <p:par>
                                <p:cTn id="12" presetID="6" presetClass="entr" presetSubtype="16"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par>
                          <p:cTn id="18" fill="hold">
                            <p:stCondLst>
                              <p:cond delay="4000"/>
                            </p:stCondLst>
                            <p:childTnLst>
                              <p:par>
                                <p:cTn id="19" presetID="1" presetClass="mediacall" presetSubtype="0" fill="hold" nodeType="afterEffect">
                                  <p:stCondLst>
                                    <p:cond delay="0"/>
                                  </p:stCondLst>
                                  <p:childTnLst>
                                    <p:cmd type="call" cmd="playFrom(0.0)">
                                      <p:cBhvr additive="base">
                                        <p:cTn id="20" dur="137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1" fill="hold" display="1">
                  <p:stCondLst>
                    <p:cond delay="indefinite"/>
                  </p:stCondLst>
                  <p:endCondLst>
                    <p:cond evt="onStopAudio" delay="0">
                      <p:tgtEl>
                        <p:sldTgt/>
                      </p:tgtEl>
                    </p:cond>
                  </p:endCondLst>
                </p:cTn>
                <p:tgtEl>
                  <p:spTgt spid="2"/>
                </p:tgtEl>
              </p:cMediaNode>
            </p:audio>
          </p:childTnLst>
        </p:cTn>
      </p:par>
    </p:tnLst>
    <p:bldLst>
      <p:bldP spid="5" grpId="0"/>
      <p:bldP spid="5" grpId="1"/>
      <p:bldP spid="9" grpId="0"/>
      <p:bldP spid="9" grpId="1"/>
      <p:bldP spid="7" grpId="0" bldLvl="0" animBg="1"/>
      <p:bldP spid="7"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10" name="Picture 9"/>
          <p:cNvPicPr/>
          <p:nvPr/>
        </p:nvPicPr>
        <p:blipFill>
          <a:blip r:embed="rId5" cstate="print">
            <a:extLst>
              <a:ext uri="{28A0092B-C50C-407E-A947-70E740481C1C}">
                <a14:useLocalDpi xmlns:a14="http://schemas.microsoft.com/office/drawing/2010/main" val="0"/>
              </a:ext>
            </a:extLst>
          </a:blip>
          <a:stretch>
            <a:fillRect/>
          </a:stretch>
        </p:blipFill>
        <p:spPr>
          <a:xfrm>
            <a:off x="10432415" y="0"/>
            <a:ext cx="1759585" cy="1555750"/>
          </a:xfrm>
          <a:prstGeom prst="rect">
            <a:avLst/>
          </a:prstGeom>
        </p:spPr>
      </p:pic>
      <p:sp>
        <p:nvSpPr>
          <p:cNvPr id="4" name="Text Box 3"/>
          <p:cNvSpPr txBox="1"/>
          <p:nvPr/>
        </p:nvSpPr>
        <p:spPr>
          <a:xfrm>
            <a:off x="2081530" y="2267585"/>
            <a:ext cx="8791575" cy="706755"/>
          </a:xfrm>
          <a:prstGeom prst="rect">
            <a:avLst/>
          </a:prstGeom>
          <a:noFill/>
        </p:spPr>
        <p:txBody>
          <a:bodyPr wrap="square" rtlCol="0">
            <a:spAutoFit/>
          </a:bodyPr>
          <a:lstStyle/>
          <a:p>
            <a:r>
              <a:rPr lang="en-US" sz="4000" b="1">
                <a:solidFill>
                  <a:srgbClr val="0070C0"/>
                </a:solidFill>
                <a:latin typeface="Times New Roman" panose="02020603050405020304" pitchFamily="18" charset="0"/>
                <a:cs typeface="Times New Roman" panose="02020603050405020304" pitchFamily="18" charset="0"/>
              </a:rPr>
              <a:t>Chúng mình vừa được nghe bài thơ gì?</a:t>
            </a:r>
          </a:p>
        </p:txBody>
      </p:sp>
      <p:pic>
        <p:nvPicPr>
          <p:cNvPr id="3" name="Nghe bài gì">
            <a:hlinkClick r:id="" action="ppaction://media"/>
          </p:cNvPr>
          <p:cNvPicPr/>
          <p:nvPr>
            <a:audioFile r:link="rId2"/>
            <p:extLst>
              <p:ext uri="{DAA4B4D4-6D71-4841-9C94-3DE7FCFB9230}">
                <p14:media xmlns:p14="http://schemas.microsoft.com/office/powerpoint/2010/main" r:embed="rId1"/>
              </p:ext>
            </p:extLst>
          </p:nvPr>
        </p:nvPicPr>
        <p:blipFill>
          <a:blip r:embed="rId6"/>
          <a:stretch>
            <a:fillRect/>
          </a:stretch>
        </p:blipFill>
        <p:spPr>
          <a:xfrm>
            <a:off x="243840" y="5636260"/>
            <a:ext cx="709295" cy="75311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354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1">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10" name="Picture 9"/>
          <p:cNvPicPr/>
          <p:nvPr/>
        </p:nvPicPr>
        <p:blipFill>
          <a:blip r:embed="rId5" cstate="print">
            <a:extLst>
              <a:ext uri="{28A0092B-C50C-407E-A947-70E740481C1C}">
                <a14:useLocalDpi xmlns:a14="http://schemas.microsoft.com/office/drawing/2010/main" val="0"/>
              </a:ext>
            </a:extLst>
          </a:blip>
          <a:stretch>
            <a:fillRect/>
          </a:stretch>
        </p:blipFill>
        <p:spPr>
          <a:xfrm>
            <a:off x="10432415" y="0"/>
            <a:ext cx="1759585" cy="1555750"/>
          </a:xfrm>
          <a:prstGeom prst="rect">
            <a:avLst/>
          </a:prstGeom>
        </p:spPr>
      </p:pic>
      <p:sp>
        <p:nvSpPr>
          <p:cNvPr id="4" name="Text Box 3"/>
          <p:cNvSpPr txBox="1"/>
          <p:nvPr/>
        </p:nvSpPr>
        <p:spPr>
          <a:xfrm>
            <a:off x="2081530" y="2267585"/>
            <a:ext cx="8791575" cy="706755"/>
          </a:xfrm>
          <a:prstGeom prst="rect">
            <a:avLst/>
          </a:prstGeom>
          <a:noFill/>
        </p:spPr>
        <p:txBody>
          <a:bodyPr wrap="square" rtlCol="0">
            <a:spAutoFit/>
          </a:bodyPr>
          <a:lstStyle/>
          <a:p>
            <a:r>
              <a:rPr lang="en-US" sz="4000" b="1">
                <a:solidFill>
                  <a:srgbClr val="0070C0"/>
                </a:solidFill>
                <a:latin typeface="Times New Roman" panose="02020603050405020304" pitchFamily="18" charset="0"/>
                <a:cs typeface="Times New Roman" panose="02020603050405020304" pitchFamily="18" charset="0"/>
              </a:rPr>
              <a:t>Trong bài thơ có những nhân vật nào?</a:t>
            </a:r>
          </a:p>
        </p:txBody>
      </p:sp>
      <p:pic>
        <p:nvPicPr>
          <p:cNvPr id="2" name="Nhân vật">
            <a:hlinkClick r:id="" action="ppaction://media"/>
          </p:cNvPr>
          <p:cNvPicPr/>
          <p:nvPr>
            <a:audioFile r:link="rId2"/>
            <p:extLst>
              <p:ext uri="{DAA4B4D4-6D71-4841-9C94-3DE7FCFB9230}">
                <p14:media xmlns:p14="http://schemas.microsoft.com/office/powerpoint/2010/main" r:embed="rId1"/>
              </p:ext>
            </p:extLst>
          </p:nvPr>
        </p:nvPicPr>
        <p:blipFill>
          <a:blip r:embed="rId6"/>
          <a:stretch>
            <a:fillRect/>
          </a:stretch>
        </p:blipFill>
        <p:spPr>
          <a:xfrm>
            <a:off x="170180" y="5786120"/>
            <a:ext cx="708025" cy="73850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439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1">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 Box 1"/>
          <p:cNvSpPr txBox="1"/>
          <p:nvPr/>
        </p:nvSpPr>
        <p:spPr>
          <a:xfrm>
            <a:off x="3818890" y="185420"/>
            <a:ext cx="5736590" cy="768350"/>
          </a:xfrm>
          <a:prstGeom prst="rect">
            <a:avLst/>
          </a:prstGeom>
          <a:noFill/>
        </p:spPr>
        <p:txBody>
          <a:bodyPr wrap="square" rtlCol="0">
            <a:spAutoFit/>
          </a:bodyPr>
          <a:lstStyle/>
          <a:p>
            <a:pPr algn="ctr"/>
            <a:r>
              <a:rPr lang="en-US" sz="4400" b="1">
                <a:solidFill>
                  <a:srgbClr val="0070C0"/>
                </a:solidFill>
                <a:latin typeface="Times New Roman" panose="02020603050405020304" pitchFamily="18" charset="0"/>
                <a:cs typeface="Times New Roman" panose="02020603050405020304" pitchFamily="18" charset="0"/>
              </a:rPr>
              <a:t>Mèo con</a:t>
            </a:r>
          </a:p>
        </p:txBody>
      </p:sp>
      <p:pic>
        <p:nvPicPr>
          <p:cNvPr id="10" name="Picture 9"/>
          <p:cNvPicPr/>
          <p:nvPr/>
        </p:nvPicPr>
        <p:blipFill>
          <a:blip r:embed="rId3" cstate="print">
            <a:extLst>
              <a:ext uri="{28A0092B-C50C-407E-A947-70E740481C1C}">
                <a14:useLocalDpi xmlns:a14="http://schemas.microsoft.com/office/drawing/2010/main" val="0"/>
              </a:ext>
            </a:extLst>
          </a:blip>
          <a:stretch>
            <a:fillRect/>
          </a:stretch>
        </p:blipFill>
        <p:spPr>
          <a:xfrm>
            <a:off x="10319385" y="185420"/>
            <a:ext cx="1759585" cy="1555750"/>
          </a:xfrm>
          <a:prstGeom prst="rect">
            <a:avLst/>
          </a:prstGeom>
        </p:spPr>
      </p:pic>
    </p:spTree>
  </p:cSld>
  <p:clrMapOvr>
    <a:masterClrMapping/>
  </p:clrMapOvr>
  <p:transition>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Box 2"/>
          <p:cNvSpPr txBox="1"/>
          <p:nvPr/>
        </p:nvSpPr>
        <p:spPr>
          <a:xfrm>
            <a:off x="4013835" y="110490"/>
            <a:ext cx="5346700" cy="768350"/>
          </a:xfrm>
          <a:prstGeom prst="rect">
            <a:avLst/>
          </a:prstGeom>
          <a:noFill/>
        </p:spPr>
        <p:txBody>
          <a:bodyPr wrap="square" rtlCol="0">
            <a:spAutoFit/>
          </a:bodyPr>
          <a:lstStyle/>
          <a:p>
            <a:pPr algn="ctr"/>
            <a:r>
              <a:rPr lang="en-US" sz="4400">
                <a:solidFill>
                  <a:srgbClr val="0070C0"/>
                </a:solidFill>
                <a:latin typeface="Times New Roman" panose="02020603050405020304" pitchFamily="18" charset="0"/>
                <a:cs typeface="Times New Roman" panose="02020603050405020304" pitchFamily="18" charset="0"/>
              </a:rPr>
              <a:t>Cừu con</a:t>
            </a:r>
          </a:p>
        </p:txBody>
      </p:sp>
      <p:pic>
        <p:nvPicPr>
          <p:cNvPr id="10" name="Picture 9"/>
          <p:cNvPicPr/>
          <p:nvPr/>
        </p:nvPicPr>
        <p:blipFill>
          <a:blip r:embed="rId3" cstate="print">
            <a:extLst>
              <a:ext uri="{28A0092B-C50C-407E-A947-70E740481C1C}">
                <a14:useLocalDpi xmlns:a14="http://schemas.microsoft.com/office/drawing/2010/main" val="0"/>
              </a:ext>
            </a:extLst>
          </a:blip>
          <a:stretch>
            <a:fillRect/>
          </a:stretch>
        </p:blipFill>
        <p:spPr>
          <a:xfrm>
            <a:off x="0" y="118745"/>
            <a:ext cx="1759585" cy="1555750"/>
          </a:xfrm>
          <a:prstGeom prst="rect">
            <a:avLst/>
          </a:prstGeom>
        </p:spPr>
      </p:pic>
    </p:spTree>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10" name="Picture 9"/>
          <p:cNvPicPr/>
          <p:nvPr/>
        </p:nvPicPr>
        <p:blipFill>
          <a:blip r:embed="rId5" cstate="print">
            <a:extLst>
              <a:ext uri="{28A0092B-C50C-407E-A947-70E740481C1C}">
                <a14:useLocalDpi xmlns:a14="http://schemas.microsoft.com/office/drawing/2010/main" val="0"/>
              </a:ext>
            </a:extLst>
          </a:blip>
          <a:stretch>
            <a:fillRect/>
          </a:stretch>
        </p:blipFill>
        <p:spPr>
          <a:xfrm>
            <a:off x="10432415" y="0"/>
            <a:ext cx="1759585" cy="1555750"/>
          </a:xfrm>
          <a:prstGeom prst="rect">
            <a:avLst/>
          </a:prstGeom>
        </p:spPr>
      </p:pic>
      <p:sp>
        <p:nvSpPr>
          <p:cNvPr id="2" name="Text Box 1"/>
          <p:cNvSpPr txBox="1"/>
          <p:nvPr/>
        </p:nvSpPr>
        <p:spPr>
          <a:xfrm>
            <a:off x="2426970" y="1713230"/>
            <a:ext cx="7892415" cy="1445260"/>
          </a:xfrm>
          <a:prstGeom prst="rect">
            <a:avLst/>
          </a:prstGeom>
          <a:noFill/>
        </p:spPr>
        <p:txBody>
          <a:bodyPr wrap="square" rtlCol="0">
            <a:spAutoFit/>
          </a:bodyPr>
          <a:lstStyle/>
          <a:p>
            <a:pPr algn="ctr"/>
            <a:r>
              <a:rPr lang="en-US" sz="4400" b="1">
                <a:solidFill>
                  <a:srgbClr val="0070C0"/>
                </a:solidFill>
                <a:latin typeface="Times New Roman" panose="02020603050405020304" pitchFamily="18" charset="0"/>
                <a:cs typeface="Times New Roman" panose="02020603050405020304" pitchFamily="18" charset="0"/>
              </a:rPr>
              <a:t>Vì sao mèo cảm thấy buồn bực?</a:t>
            </a:r>
          </a:p>
          <a:p>
            <a:pPr algn="ctr"/>
            <a:r>
              <a:rPr lang="en-US" sz="4400" b="1">
                <a:solidFill>
                  <a:srgbClr val="0070C0"/>
                </a:solidFill>
                <a:latin typeface="Times New Roman" panose="02020603050405020304" pitchFamily="18" charset="0"/>
                <a:cs typeface="Times New Roman" panose="02020603050405020304" pitchFamily="18" charset="0"/>
              </a:rPr>
              <a:t>Và mèo đã kiếm cớ gì?</a:t>
            </a:r>
          </a:p>
        </p:txBody>
      </p:sp>
      <p:pic>
        <p:nvPicPr>
          <p:cNvPr id="3" name="Vì sao mèo">
            <a:hlinkClick r:id="" action="ppaction://media"/>
          </p:cNvPr>
          <p:cNvPicPr/>
          <p:nvPr>
            <a:audioFile r:link="rId2"/>
            <p:extLst>
              <p:ext uri="{DAA4B4D4-6D71-4841-9C94-3DE7FCFB9230}">
                <p14:media xmlns:p14="http://schemas.microsoft.com/office/powerpoint/2010/main" r:embed="rId1"/>
              </p:ext>
            </p:extLst>
          </p:nvPr>
        </p:nvPicPr>
        <p:blipFill>
          <a:blip r:embed="rId6"/>
          <a:stretch>
            <a:fillRect/>
          </a:stretch>
        </p:blipFill>
        <p:spPr>
          <a:xfrm>
            <a:off x="229235" y="5665470"/>
            <a:ext cx="694055" cy="85852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678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1">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0" name="Picture 9"/>
          <p:cNvPicPr/>
          <p:nvPr/>
        </p:nvPicPr>
        <p:blipFill>
          <a:blip r:embed="rId3" cstate="print">
            <a:extLst>
              <a:ext uri="{28A0092B-C50C-407E-A947-70E740481C1C}">
                <a14:useLocalDpi xmlns:a14="http://schemas.microsoft.com/office/drawing/2010/main" val="0"/>
              </a:ext>
            </a:extLst>
          </a:blip>
          <a:stretch>
            <a:fillRect/>
          </a:stretch>
        </p:blipFill>
        <p:spPr>
          <a:xfrm>
            <a:off x="10432415" y="0"/>
            <a:ext cx="1759585" cy="1555750"/>
          </a:xfrm>
          <a:prstGeom prst="rect">
            <a:avLst/>
          </a:prstGeom>
        </p:spPr>
      </p:pic>
      <p:pic>
        <p:nvPicPr>
          <p:cNvPr id="2" name="Picture 1" descr="Capture"/>
          <p:cNvPicPr>
            <a:picLocks noChangeAspect="1"/>
          </p:cNvPicPr>
          <p:nvPr/>
        </p:nvPicPr>
        <p:blipFill>
          <a:blip r:embed="rId4"/>
          <a:stretch>
            <a:fillRect/>
          </a:stretch>
        </p:blipFill>
        <p:spPr>
          <a:xfrm>
            <a:off x="635" y="-635"/>
            <a:ext cx="12191365" cy="6858000"/>
          </a:xfrm>
          <a:prstGeom prst="rect">
            <a:avLst/>
          </a:prstGeom>
        </p:spPr>
      </p:pic>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0" y="118745"/>
            <a:ext cx="1759585" cy="1555750"/>
          </a:xfrm>
          <a:prstGeom prst="rect">
            <a:avLst/>
          </a:prstGeom>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0" name="Picture 9"/>
          <p:cNvPicPr/>
          <p:nvPr/>
        </p:nvPicPr>
        <p:blipFill>
          <a:blip r:embed="rId3" cstate="print">
            <a:extLst>
              <a:ext uri="{28A0092B-C50C-407E-A947-70E740481C1C}">
                <a14:useLocalDpi xmlns:a14="http://schemas.microsoft.com/office/drawing/2010/main" val="0"/>
              </a:ext>
            </a:extLst>
          </a:blip>
          <a:stretch>
            <a:fillRect/>
          </a:stretch>
        </p:blipFill>
        <p:spPr>
          <a:xfrm>
            <a:off x="0" y="118745"/>
            <a:ext cx="1759585" cy="1555750"/>
          </a:xfrm>
          <a:prstGeom prst="rect">
            <a:avLst/>
          </a:prstGeom>
        </p:spPr>
      </p:pic>
    </p:spTree>
  </p:cSld>
  <p:clrMapOvr>
    <a:masterClrMapping/>
  </p:clrMapOvr>
  <p:transition>
    <p:wedge/>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0" name="Picture 9"/>
          <p:cNvPicPr/>
          <p:nvPr/>
        </p:nvPicPr>
        <p:blipFill>
          <a:blip r:embed="rId3" cstate="print">
            <a:extLst>
              <a:ext uri="{28A0092B-C50C-407E-A947-70E740481C1C}">
                <a14:useLocalDpi xmlns:a14="http://schemas.microsoft.com/office/drawing/2010/main" val="0"/>
              </a:ext>
            </a:extLst>
          </a:blip>
          <a:stretch>
            <a:fillRect/>
          </a:stretch>
        </p:blipFill>
        <p:spPr>
          <a:xfrm>
            <a:off x="0" y="118745"/>
            <a:ext cx="1759585" cy="1555750"/>
          </a:xfrm>
          <a:prstGeom prst="rect">
            <a:avLst/>
          </a:prstGeom>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10" name="Picture 9"/>
          <p:cNvPicPr/>
          <p:nvPr/>
        </p:nvPicPr>
        <p:blipFill>
          <a:blip r:embed="rId5" cstate="print">
            <a:extLst>
              <a:ext uri="{28A0092B-C50C-407E-A947-70E740481C1C}">
                <a14:useLocalDpi xmlns:a14="http://schemas.microsoft.com/office/drawing/2010/main" val="0"/>
              </a:ext>
            </a:extLst>
          </a:blip>
          <a:stretch>
            <a:fillRect/>
          </a:stretch>
        </p:blipFill>
        <p:spPr>
          <a:xfrm>
            <a:off x="10432415" y="0"/>
            <a:ext cx="1759585" cy="1555750"/>
          </a:xfrm>
          <a:prstGeom prst="rect">
            <a:avLst/>
          </a:prstGeom>
        </p:spPr>
      </p:pic>
      <p:sp>
        <p:nvSpPr>
          <p:cNvPr id="2" name="Text Box 1"/>
          <p:cNvSpPr txBox="1"/>
          <p:nvPr/>
        </p:nvSpPr>
        <p:spPr>
          <a:xfrm>
            <a:off x="2500630" y="1788795"/>
            <a:ext cx="7503795" cy="1445260"/>
          </a:xfrm>
          <a:prstGeom prst="rect">
            <a:avLst/>
          </a:prstGeom>
          <a:noFill/>
        </p:spPr>
        <p:txBody>
          <a:bodyPr wrap="square" rtlCol="0">
            <a:spAutoFit/>
          </a:bodyPr>
          <a:lstStyle/>
          <a:p>
            <a:pPr algn="ctr"/>
            <a:r>
              <a:rPr lang="en-US" sz="4400" b="1">
                <a:solidFill>
                  <a:srgbClr val="0070C0"/>
                </a:solidFill>
                <a:latin typeface="Times New Roman" panose="02020603050405020304" pitchFamily="18" charset="0"/>
                <a:cs typeface="Times New Roman" panose="02020603050405020304" pitchFamily="18" charset="0"/>
              </a:rPr>
              <a:t>Cừu đã làm gì để mèo đồng ý đi học?</a:t>
            </a:r>
          </a:p>
        </p:txBody>
      </p:sp>
      <p:pic>
        <p:nvPicPr>
          <p:cNvPr id="3" name="Cừu">
            <a:hlinkClick r:id="" action="ppaction://media"/>
          </p:cNvPr>
          <p:cNvPicPr/>
          <p:nvPr>
            <a:audioFile r:link="rId2"/>
            <p:extLst>
              <p:ext uri="{DAA4B4D4-6D71-4841-9C94-3DE7FCFB9230}">
                <p14:media xmlns:p14="http://schemas.microsoft.com/office/powerpoint/2010/main" r:embed="rId1"/>
              </p:ext>
            </p:extLst>
          </p:nvPr>
        </p:nvPicPr>
        <p:blipFill>
          <a:blip r:embed="rId6"/>
          <a:stretch>
            <a:fillRect/>
          </a:stretch>
        </p:blipFill>
        <p:spPr>
          <a:xfrm>
            <a:off x="184785" y="5860415"/>
            <a:ext cx="873760" cy="69405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483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1">
                  <p:stCondLst>
                    <p:cond delay="indefinite"/>
                  </p:stCondLst>
                  <p:endCondLst>
                    <p:cond evt="onStopAudio" delay="0">
                      <p:tgtEl>
                        <p:sldTgt/>
                      </p:tgtEl>
                    </p:cond>
                  </p:endCondLst>
                </p:cTn>
                <p:tgtEl>
                  <p:spTgt spid="3"/>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0" name="Picture 9"/>
          <p:cNvPicPr/>
          <p:nvPr/>
        </p:nvPicPr>
        <p:blipFill>
          <a:blip r:embed="rId3" cstate="print">
            <a:extLst>
              <a:ext uri="{28A0092B-C50C-407E-A947-70E740481C1C}">
                <a14:useLocalDpi xmlns:a14="http://schemas.microsoft.com/office/drawing/2010/main" val="0"/>
              </a:ext>
            </a:extLst>
          </a:blip>
          <a:stretch>
            <a:fillRect/>
          </a:stretch>
        </p:blipFill>
        <p:spPr>
          <a:xfrm>
            <a:off x="0" y="118745"/>
            <a:ext cx="1759585" cy="1555750"/>
          </a:xfrm>
          <a:prstGeom prst="rect">
            <a:avLst/>
          </a:prstGeom>
        </p:spPr>
      </p:pic>
    </p:spTree>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91141" name="Rectangle 5"/>
          <p:cNvSpPr/>
          <p:nvPr/>
        </p:nvSpPr>
        <p:spPr>
          <a:xfrm>
            <a:off x="1905000" y="1760855"/>
            <a:ext cx="8153400" cy="1691640"/>
          </a:xfrm>
          <a:prstGeom prst="rect">
            <a:avLst/>
          </a:prstGeom>
          <a:noFill/>
          <a:ln w="9525">
            <a:noFill/>
          </a:ln>
        </p:spPr>
        <p:txBody>
          <a:bodyPr anchor="ctr" anchorCtr="0">
            <a:spAutoFit/>
          </a:bodyPr>
          <a:lstStyle/>
          <a:p>
            <a:r>
              <a:rPr sz="2400" b="1" dirty="0">
                <a:solidFill>
                  <a:srgbClr val="FF3300"/>
                </a:solidFill>
                <a:latin typeface="Arial" panose="020B0604020202020204" pitchFamily="34" charset="0"/>
              </a:rPr>
              <a:t>1. Kiến thức</a:t>
            </a:r>
            <a:r>
              <a:rPr sz="2400" dirty="0">
                <a:latin typeface="Arial" panose="020B0604020202020204" pitchFamily="34" charset="0"/>
              </a:rPr>
              <a:t>:</a:t>
            </a:r>
          </a:p>
          <a:p>
            <a:r>
              <a:rPr dirty="0">
                <a:latin typeface="Arial" panose="020B0604020202020204" pitchFamily="34" charset="0"/>
              </a:rPr>
              <a:t>   </a:t>
            </a:r>
            <a:r>
              <a:rPr sz="2000" b="1" dirty="0">
                <a:solidFill>
                  <a:srgbClr val="0000FF"/>
                </a:solidFill>
                <a:latin typeface="Arial" panose="020B0604020202020204" pitchFamily="34" charset="0"/>
              </a:rPr>
              <a:t>- Trẻ nhớ tên bài thơ “</a:t>
            </a:r>
            <a:r>
              <a:rPr lang="vi-VN" sz="2000" b="1" dirty="0">
                <a:solidFill>
                  <a:srgbClr val="0000FF"/>
                </a:solidFill>
                <a:latin typeface="Arial" panose="020B0604020202020204" pitchFamily="34" charset="0"/>
              </a:rPr>
              <a:t>Mèo con đi học</a:t>
            </a:r>
            <a:r>
              <a:rPr sz="2000" b="1" dirty="0">
                <a:solidFill>
                  <a:srgbClr val="0000FF"/>
                </a:solidFill>
                <a:latin typeface="Arial" panose="020B0604020202020204" pitchFamily="34" charset="0"/>
              </a:rPr>
              <a:t>” -  Tác giả : </a:t>
            </a:r>
            <a:r>
              <a:rPr lang="en-US" sz="2000" b="1" dirty="0">
                <a:solidFill>
                  <a:srgbClr val="0000FF"/>
                </a:solidFill>
                <a:latin typeface="Arial" panose="020B0604020202020204" pitchFamily="34" charset="0"/>
              </a:rPr>
              <a:t>Vô-rôn-cô</a:t>
            </a:r>
            <a:r>
              <a:rPr lang="vi-VN" sz="2000" b="1" dirty="0">
                <a:solidFill>
                  <a:srgbClr val="0000FF"/>
                </a:solidFill>
                <a:latin typeface="Arial" panose="020B0604020202020204" pitchFamily="34" charset="0"/>
              </a:rPr>
              <a:t>.</a:t>
            </a:r>
          </a:p>
          <a:p>
            <a:r>
              <a:rPr sz="2000" b="1" dirty="0">
                <a:solidFill>
                  <a:srgbClr val="0000FF"/>
                </a:solidFill>
                <a:latin typeface="Arial" panose="020B0604020202020204" pitchFamily="34" charset="0"/>
              </a:rPr>
              <a:t>  - </a:t>
            </a:r>
            <a:r>
              <a:rPr lang="vi-VN" sz="2000" b="1" dirty="0">
                <a:solidFill>
                  <a:srgbClr val="0000FF"/>
                </a:solidFill>
                <a:latin typeface="Arial" panose="020B0604020202020204" pitchFamily="34" charset="0"/>
              </a:rPr>
              <a:t>Trẻ hiểu</a:t>
            </a:r>
            <a:r>
              <a:rPr sz="2000" b="1" dirty="0">
                <a:solidFill>
                  <a:srgbClr val="0000FF"/>
                </a:solidFill>
                <a:latin typeface="Arial" panose="020B0604020202020204" pitchFamily="34" charset="0"/>
              </a:rPr>
              <a:t> nội dung bài thơ: Bài thơ nói về</a:t>
            </a:r>
            <a:r>
              <a:rPr lang="vi-VN" sz="2000" b="1" dirty="0">
                <a:solidFill>
                  <a:srgbClr val="0000FF"/>
                </a:solidFill>
                <a:latin typeface="Arial" panose="020B0604020202020204" pitchFamily="34" charset="0"/>
              </a:rPr>
              <a:t> chú mèo </a:t>
            </a:r>
            <a:r>
              <a:rPr lang="en-US" altLang="vi-VN" sz="2000" b="1" dirty="0">
                <a:solidFill>
                  <a:srgbClr val="0000FF"/>
                </a:solidFill>
                <a:latin typeface="Arial" panose="020B0604020202020204" pitchFamily="34" charset="0"/>
              </a:rPr>
              <a:t>lười đi học</a:t>
            </a:r>
            <a:r>
              <a:rPr lang="vi-VN" altLang="en-US" sz="2000" b="1" dirty="0">
                <a:solidFill>
                  <a:srgbClr val="0000FF"/>
                </a:solidFill>
                <a:latin typeface="Arial" panose="020B0604020202020204" pitchFamily="34" charset="0"/>
              </a:rPr>
              <a:t> </a:t>
            </a:r>
            <a:r>
              <a:rPr lang="en-US" altLang="vi-VN" sz="2000" b="1" dirty="0">
                <a:solidFill>
                  <a:srgbClr val="0000FF"/>
                </a:solidFill>
                <a:latin typeface="Arial" panose="020B0604020202020204" pitchFamily="34" charset="0"/>
              </a:rPr>
              <a:t>nhưng nhờ có cừu</a:t>
            </a:r>
            <a:r>
              <a:rPr lang="vi-VN" altLang="en-US" sz="2000" b="1" dirty="0">
                <a:solidFill>
                  <a:srgbClr val="0000FF"/>
                </a:solidFill>
                <a:latin typeface="Arial" panose="020B0604020202020204" pitchFamily="34" charset="0"/>
              </a:rPr>
              <a:t> giúp đỡ</a:t>
            </a:r>
            <a:r>
              <a:rPr lang="en-US" altLang="vi-VN" sz="2000" b="1" dirty="0">
                <a:solidFill>
                  <a:srgbClr val="0000FF"/>
                </a:solidFill>
                <a:latin typeface="Arial" panose="020B0604020202020204" pitchFamily="34" charset="0"/>
              </a:rPr>
              <a:t> nên chú mèo đã đi học.</a:t>
            </a:r>
            <a:r>
              <a:rPr sz="2000" b="1" dirty="0">
                <a:solidFill>
                  <a:srgbClr val="0000FF"/>
                </a:solidFill>
                <a:latin typeface="Arial" panose="020B0604020202020204" pitchFamily="34" charset="0"/>
              </a:rPr>
              <a:t>  </a:t>
            </a:r>
          </a:p>
          <a:p>
            <a:pPr eaLnBrk="0" hangingPunct="0"/>
            <a:r>
              <a:rPr sz="2000" b="1" dirty="0">
                <a:solidFill>
                  <a:srgbClr val="0000FF"/>
                </a:solidFill>
                <a:latin typeface="Arial" panose="020B0604020202020204" pitchFamily="34" charset="0"/>
              </a:rPr>
              <a:t>   </a:t>
            </a:r>
          </a:p>
        </p:txBody>
      </p:sp>
      <p:sp>
        <p:nvSpPr>
          <p:cNvPr id="91142" name="Rectangle 6"/>
          <p:cNvSpPr/>
          <p:nvPr/>
        </p:nvSpPr>
        <p:spPr>
          <a:xfrm>
            <a:off x="2013585" y="3242628"/>
            <a:ext cx="7172325" cy="1076325"/>
          </a:xfrm>
          <a:prstGeom prst="rect">
            <a:avLst/>
          </a:prstGeom>
          <a:noFill/>
          <a:ln w="9525">
            <a:noFill/>
          </a:ln>
        </p:spPr>
        <p:txBody>
          <a:bodyPr wrap="none" anchor="ctr" anchorCtr="0">
            <a:spAutoFit/>
          </a:bodyPr>
          <a:lstStyle/>
          <a:p>
            <a:pPr algn="l"/>
            <a:r>
              <a:rPr sz="2400" b="1" dirty="0">
                <a:solidFill>
                  <a:srgbClr val="FF3300"/>
                </a:solidFill>
                <a:latin typeface="Arial" panose="020B0604020202020204" pitchFamily="34" charset="0"/>
              </a:rPr>
              <a:t>2. Kỹ năng</a:t>
            </a:r>
            <a:endParaRPr sz="2400" dirty="0">
              <a:solidFill>
                <a:srgbClr val="FF3300"/>
              </a:solidFill>
              <a:latin typeface="Arial" panose="020B0604020202020204" pitchFamily="34" charset="0"/>
            </a:endParaRPr>
          </a:p>
          <a:p>
            <a:pPr algn="l"/>
            <a:r>
              <a:rPr dirty="0">
                <a:latin typeface="Arial" panose="020B0604020202020204" pitchFamily="34" charset="0"/>
              </a:rPr>
              <a:t>  </a:t>
            </a:r>
            <a:r>
              <a:rPr sz="2000" b="1" dirty="0">
                <a:solidFill>
                  <a:srgbClr val="0000FF"/>
                </a:solidFill>
                <a:latin typeface="Arial" panose="020B0604020202020204" pitchFamily="34" charset="0"/>
              </a:rPr>
              <a:t>- </a:t>
            </a:r>
            <a:r>
              <a:rPr lang="vi-VN" sz="2000" b="1" dirty="0">
                <a:solidFill>
                  <a:srgbClr val="0000FF"/>
                </a:solidFill>
                <a:latin typeface="Arial" panose="020B0604020202020204" pitchFamily="34" charset="0"/>
              </a:rPr>
              <a:t>Trẻ đọc thơ to, rõ ràng, mạch lạc.</a:t>
            </a:r>
            <a:endParaRPr sz="2000" b="1" dirty="0">
              <a:solidFill>
                <a:srgbClr val="0000FF"/>
              </a:solidFill>
              <a:latin typeface="Arial" panose="020B0604020202020204" pitchFamily="34" charset="0"/>
            </a:endParaRPr>
          </a:p>
          <a:p>
            <a:pPr algn="l"/>
            <a:r>
              <a:rPr lang="en-US" sz="2000" b="1" dirty="0">
                <a:solidFill>
                  <a:srgbClr val="0000FF"/>
                </a:solidFill>
                <a:latin typeface="Arial" panose="020B0604020202020204" pitchFamily="34" charset="0"/>
              </a:rPr>
              <a:t>  - </a:t>
            </a:r>
            <a:r>
              <a:rPr sz="2000" b="1" dirty="0">
                <a:solidFill>
                  <a:srgbClr val="0000FF"/>
                </a:solidFill>
                <a:latin typeface="Arial" panose="020B0604020202020204" pitchFamily="34" charset="0"/>
              </a:rPr>
              <a:t>Rèn trẻ trả lời c</a:t>
            </a:r>
            <a:r>
              <a:rPr lang="en-US" sz="2000" b="1" dirty="0">
                <a:solidFill>
                  <a:srgbClr val="0000FF"/>
                </a:solidFill>
                <a:latin typeface="Arial" panose="020B0604020202020204" pitchFamily="34" charset="0"/>
              </a:rPr>
              <a:t>â</a:t>
            </a:r>
            <a:r>
              <a:rPr sz="2000" b="1" dirty="0">
                <a:solidFill>
                  <a:srgbClr val="0000FF"/>
                </a:solidFill>
                <a:latin typeface="Arial" panose="020B0604020202020204" pitchFamily="34" charset="0"/>
              </a:rPr>
              <a:t>u hỏi của c</a:t>
            </a:r>
            <a:r>
              <a:rPr lang="en-US" sz="2000" b="1" dirty="0">
                <a:solidFill>
                  <a:srgbClr val="0000FF"/>
                </a:solidFill>
                <a:latin typeface="Arial" panose="020B0604020202020204" pitchFamily="34" charset="0"/>
              </a:rPr>
              <a:t>ô</a:t>
            </a:r>
            <a:r>
              <a:rPr sz="2000" b="1" dirty="0">
                <a:solidFill>
                  <a:srgbClr val="0000FF"/>
                </a:solidFill>
                <a:latin typeface="Arial" panose="020B0604020202020204" pitchFamily="34" charset="0"/>
              </a:rPr>
              <a:t> r</a:t>
            </a:r>
            <a:r>
              <a:rPr lang="en-US" sz="2000" b="1" dirty="0">
                <a:solidFill>
                  <a:srgbClr val="0000FF"/>
                </a:solidFill>
                <a:latin typeface="Arial" panose="020B0604020202020204" pitchFamily="34" charset="0"/>
              </a:rPr>
              <a:t>õ</a:t>
            </a:r>
            <a:r>
              <a:rPr sz="2000" b="1" dirty="0">
                <a:solidFill>
                  <a:srgbClr val="0000FF"/>
                </a:solidFill>
                <a:latin typeface="Arial" panose="020B0604020202020204" pitchFamily="34" charset="0"/>
              </a:rPr>
              <a:t> ràng, mạch lạc, đủ câu</a:t>
            </a:r>
            <a:r>
              <a:rPr lang="en-US" sz="2000" b="1" dirty="0">
                <a:solidFill>
                  <a:srgbClr val="0000FF"/>
                </a:solidFill>
                <a:latin typeface="Arial" panose="020B0604020202020204" pitchFamily="34" charset="0"/>
              </a:rPr>
              <a:t>.</a:t>
            </a:r>
          </a:p>
        </p:txBody>
      </p:sp>
      <p:sp>
        <p:nvSpPr>
          <p:cNvPr id="91143" name="Rectangle 7"/>
          <p:cNvSpPr/>
          <p:nvPr/>
        </p:nvSpPr>
        <p:spPr>
          <a:xfrm>
            <a:off x="2013585" y="4482466"/>
            <a:ext cx="7949565" cy="1198880"/>
          </a:xfrm>
          <a:prstGeom prst="rect">
            <a:avLst/>
          </a:prstGeom>
          <a:noFill/>
          <a:ln w="9525">
            <a:noFill/>
          </a:ln>
        </p:spPr>
        <p:txBody>
          <a:bodyPr wrap="none" anchor="ctr" anchorCtr="0">
            <a:spAutoFit/>
          </a:bodyPr>
          <a:lstStyle/>
          <a:p>
            <a:pPr algn="l"/>
            <a:r>
              <a:rPr sz="2400" b="1" dirty="0">
                <a:solidFill>
                  <a:srgbClr val="FF3300"/>
                </a:solidFill>
                <a:latin typeface="Arial" panose="020B0604020202020204" pitchFamily="34" charset="0"/>
              </a:rPr>
              <a:t>3. Thái độ:</a:t>
            </a:r>
            <a:endParaRPr sz="2400" dirty="0">
              <a:solidFill>
                <a:srgbClr val="FF3300"/>
              </a:solidFill>
              <a:latin typeface="Arial" panose="020B0604020202020204" pitchFamily="34" charset="0"/>
            </a:endParaRPr>
          </a:p>
          <a:p>
            <a:pPr algn="l"/>
            <a:r>
              <a:rPr sz="2400" dirty="0">
                <a:latin typeface="Arial" panose="020B0604020202020204" pitchFamily="34" charset="0"/>
              </a:rPr>
              <a:t>   </a:t>
            </a:r>
            <a:r>
              <a:rPr sz="2000" b="1" dirty="0">
                <a:solidFill>
                  <a:srgbClr val="0000FF"/>
                </a:solidFill>
                <a:latin typeface="Arial" panose="020B0604020202020204" pitchFamily="34" charset="0"/>
              </a:rPr>
              <a:t>- </a:t>
            </a:r>
            <a:r>
              <a:rPr lang="en-US" sz="2000" b="1" dirty="0">
                <a:solidFill>
                  <a:srgbClr val="0000FF"/>
                </a:solidFill>
                <a:latin typeface="Arial" panose="020B0604020202020204" pitchFamily="34" charset="0"/>
              </a:rPr>
              <a:t>Giáo dục trẻ: t</a:t>
            </a:r>
            <a:r>
              <a:rPr sz="2000" b="1" dirty="0">
                <a:solidFill>
                  <a:srgbClr val="0000FF"/>
                </a:solidFill>
                <a:latin typeface="Arial" panose="020B0604020202020204" pitchFamily="34" charset="0"/>
              </a:rPr>
              <a:t>rẻ</a:t>
            </a:r>
            <a:r>
              <a:rPr lang="vi-VN" sz="2000" b="1" dirty="0">
                <a:solidFill>
                  <a:srgbClr val="0000FF"/>
                </a:solidFill>
                <a:latin typeface="Arial" panose="020B0604020202020204" pitchFamily="34" charset="0"/>
              </a:rPr>
              <a:t> </a:t>
            </a:r>
            <a:r>
              <a:rPr lang="en-US" altLang="vi-VN" sz="2000" b="1" dirty="0">
                <a:solidFill>
                  <a:srgbClr val="0000FF"/>
                </a:solidFill>
                <a:latin typeface="Arial" panose="020B0604020202020204" pitchFamily="34" charset="0"/>
              </a:rPr>
              <a:t>chăm chỉ đi học để luôn làm bố mẹ vui lòng</a:t>
            </a:r>
            <a:r>
              <a:rPr lang="en-US" sz="2000" b="1" dirty="0">
                <a:solidFill>
                  <a:srgbClr val="0000FF"/>
                </a:solidFill>
                <a:latin typeface="Arial" panose="020B0604020202020204" pitchFamily="34" charset="0"/>
              </a:rPr>
              <a:t>.</a:t>
            </a:r>
          </a:p>
          <a:p>
            <a:pPr algn="l"/>
            <a:r>
              <a:rPr lang="en-US" sz="1600" b="1" dirty="0">
                <a:solidFill>
                  <a:srgbClr val="0000FF"/>
                </a:solidFill>
                <a:latin typeface="Arial" panose="020B0604020202020204" pitchFamily="34" charset="0"/>
              </a:rPr>
              <a:t>    </a:t>
            </a:r>
            <a:r>
              <a:rPr lang="en-US" sz="2400" dirty="0">
                <a:solidFill>
                  <a:srgbClr val="0000FF"/>
                </a:solidFill>
                <a:latin typeface="Times New Roman" panose="02020603050405020304" pitchFamily="18" charset="0"/>
                <a:cs typeface="Times New Roman" panose="02020603050405020304" pitchFamily="18" charset="0"/>
              </a:rPr>
              <a:t>-</a:t>
            </a:r>
            <a:r>
              <a:rPr lang="en-US" sz="2400" b="1" dirty="0">
                <a:solidFill>
                  <a:srgbClr val="0000FF"/>
                </a:solidFill>
                <a:latin typeface="Times New Roman" panose="02020603050405020304" pitchFamily="18" charset="0"/>
                <a:cs typeface="Times New Roman" panose="02020603050405020304" pitchFamily="18" charset="0"/>
              </a:rPr>
              <a:t> </a:t>
            </a:r>
            <a:r>
              <a:rPr lang="en-US" sz="2200" b="1" dirty="0">
                <a:solidFill>
                  <a:srgbClr val="0000FF"/>
                </a:solidFill>
                <a:latin typeface="Times New Roman" panose="02020603050405020304" pitchFamily="18" charset="0"/>
                <a:cs typeface="Times New Roman" panose="02020603050405020304" pitchFamily="18" charset="0"/>
              </a:rPr>
              <a:t>Trẻ tích cực, hứng thú trong các hoạt động.</a:t>
            </a:r>
          </a:p>
        </p:txBody>
      </p:sp>
      <p:sp>
        <p:nvSpPr>
          <p:cNvPr id="3077" name="WordArt 8"/>
          <p:cNvSpPr>
            <a:spLocks noTextEdit="1"/>
          </p:cNvSpPr>
          <p:nvPr/>
        </p:nvSpPr>
        <p:spPr>
          <a:xfrm>
            <a:off x="4191000" y="439420"/>
            <a:ext cx="4267200" cy="914400"/>
          </a:xfrm>
          <a:prstGeom prst="rect">
            <a:avLst/>
          </a:prstGeom>
        </p:spPr>
        <p:txBody>
          <a:bodyPr wrap="none" fromWordArt="1">
            <a:prstTxWarp prst="textPlain">
              <a:avLst>
                <a:gd name="adj" fmla="val 50000"/>
              </a:avLst>
            </a:prstTxWarp>
            <a:normAutofit/>
          </a:bodyPr>
          <a:lstStyle/>
          <a:p>
            <a:pPr algn="ctr" eaLnBrk="0" hangingPunct="0"/>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Arial" panose="020B0604020202020204" pitchFamily="34" charset="0"/>
                <a:ea typeface="Arial" panose="020B0604020202020204" pitchFamily="34" charset="0"/>
              </a:rPr>
              <a:t>Mục tiêu bài dạy</a:t>
            </a:r>
          </a:p>
        </p:txBody>
      </p:sp>
      <p:pic>
        <p:nvPicPr>
          <p:cNvPr id="10" name="Picture 9"/>
          <p:cNvPicPr/>
          <p:nvPr/>
        </p:nvPicPr>
        <p:blipFill>
          <a:blip r:embed="rId4" cstate="print">
            <a:extLst>
              <a:ext uri="{28A0092B-C50C-407E-A947-70E740481C1C}">
                <a14:useLocalDpi xmlns:a14="http://schemas.microsoft.com/office/drawing/2010/main" val="0"/>
              </a:ext>
            </a:extLst>
          </a:blip>
          <a:stretch>
            <a:fillRect/>
          </a:stretch>
        </p:blipFill>
        <p:spPr>
          <a:xfrm>
            <a:off x="0" y="118745"/>
            <a:ext cx="1759585" cy="1555750"/>
          </a:xfrm>
          <a:prstGeom prst="rect">
            <a:avLst/>
          </a:prstGeom>
        </p:spPr>
      </p:pic>
    </p:spTree>
  </p:cSld>
  <p:clrMapOvr>
    <a:masterClrMapping/>
  </p:clrMapOvr>
  <p:transition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blinds(horizontal)">
                                      <p:cBhvr>
                                        <p:cTn id="7" dur="1000"/>
                                        <p:tgtEl>
                                          <p:spTgt spid="307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1141"/>
                                        </p:tgtEl>
                                        <p:attrNameLst>
                                          <p:attrName>style.visibility</p:attrName>
                                        </p:attrNameLst>
                                      </p:cBhvr>
                                      <p:to>
                                        <p:strVal val="visible"/>
                                      </p:to>
                                    </p:set>
                                    <p:animEffect transition="in" filter="checkerboard(across)">
                                      <p:cBhvr>
                                        <p:cTn id="12" dur="2000"/>
                                        <p:tgtEl>
                                          <p:spTgt spid="9114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1142"/>
                                        </p:tgtEl>
                                        <p:attrNameLst>
                                          <p:attrName>style.visibility</p:attrName>
                                        </p:attrNameLst>
                                      </p:cBhvr>
                                      <p:to>
                                        <p:strVal val="visible"/>
                                      </p:to>
                                    </p:set>
                                    <p:anim calcmode="lin" valueType="num">
                                      <p:cBhvr>
                                        <p:cTn id="17" dur="2000" fill="hold"/>
                                        <p:tgtEl>
                                          <p:spTgt spid="91142"/>
                                        </p:tgtEl>
                                        <p:attrNameLst>
                                          <p:attrName>ppt_w</p:attrName>
                                        </p:attrNameLst>
                                      </p:cBhvr>
                                      <p:tavLst>
                                        <p:tav tm="0">
                                          <p:val>
                                            <p:fltVal val="0"/>
                                          </p:val>
                                        </p:tav>
                                        <p:tav tm="100000">
                                          <p:val>
                                            <p:strVal val="#ppt_w"/>
                                          </p:val>
                                        </p:tav>
                                      </p:tavLst>
                                    </p:anim>
                                    <p:anim calcmode="lin" valueType="num">
                                      <p:cBhvr>
                                        <p:cTn id="18" dur="2000" fill="hold"/>
                                        <p:tgtEl>
                                          <p:spTgt spid="91142"/>
                                        </p:tgtEl>
                                        <p:attrNameLst>
                                          <p:attrName>ppt_h</p:attrName>
                                        </p:attrNameLst>
                                      </p:cBhvr>
                                      <p:tavLst>
                                        <p:tav tm="0">
                                          <p:val>
                                            <p:fltVal val="0"/>
                                          </p:val>
                                        </p:tav>
                                        <p:tav tm="100000">
                                          <p:val>
                                            <p:strVal val="#ppt_h"/>
                                          </p:val>
                                        </p:tav>
                                      </p:tavLst>
                                    </p:anim>
                                    <p:animEffect transition="in" filter="fade">
                                      <p:cBhvr>
                                        <p:cTn id="19" dur="2000"/>
                                        <p:tgtEl>
                                          <p:spTgt spid="9114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91143"/>
                                        </p:tgtEl>
                                        <p:attrNameLst>
                                          <p:attrName>style.visibility</p:attrName>
                                        </p:attrNameLst>
                                      </p:cBhvr>
                                      <p:to>
                                        <p:strVal val="visible"/>
                                      </p:to>
                                    </p:set>
                                    <p:anim calcmode="lin" valueType="num">
                                      <p:cBhvr>
                                        <p:cTn id="24" dur="2000" fill="hold"/>
                                        <p:tgtEl>
                                          <p:spTgt spid="91143"/>
                                        </p:tgtEl>
                                        <p:attrNameLst>
                                          <p:attrName>ppt_w</p:attrName>
                                        </p:attrNameLst>
                                      </p:cBhvr>
                                      <p:tavLst>
                                        <p:tav tm="0">
                                          <p:val>
                                            <p:fltVal val="0"/>
                                          </p:val>
                                        </p:tav>
                                        <p:tav tm="100000">
                                          <p:val>
                                            <p:strVal val="#ppt_w"/>
                                          </p:val>
                                        </p:tav>
                                      </p:tavLst>
                                    </p:anim>
                                    <p:anim calcmode="lin" valueType="num">
                                      <p:cBhvr>
                                        <p:cTn id="25" dur="2000" fill="hold"/>
                                        <p:tgtEl>
                                          <p:spTgt spid="91143"/>
                                        </p:tgtEl>
                                        <p:attrNameLst>
                                          <p:attrName>ppt_h</p:attrName>
                                        </p:attrNameLst>
                                      </p:cBhvr>
                                      <p:tavLst>
                                        <p:tav tm="0">
                                          <p:val>
                                            <p:fltVal val="0"/>
                                          </p:val>
                                        </p:tav>
                                        <p:tav tm="100000">
                                          <p:val>
                                            <p:strVal val="#ppt_h"/>
                                          </p:val>
                                        </p:tav>
                                      </p:tavLst>
                                    </p:anim>
                                    <p:animEffect transition="in" filter="fade">
                                      <p:cBhvr>
                                        <p:cTn id="26" dur="2000"/>
                                        <p:tgtEl>
                                          <p:spTgt spid="91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1" grpId="0"/>
      <p:bldP spid="91142" grpId="0"/>
      <p:bldP spid="9114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0" name="Picture 9"/>
          <p:cNvPicPr/>
          <p:nvPr/>
        </p:nvPicPr>
        <p:blipFill>
          <a:blip r:embed="rId3" cstate="print">
            <a:extLst>
              <a:ext uri="{28A0092B-C50C-407E-A947-70E740481C1C}">
                <a14:useLocalDpi xmlns:a14="http://schemas.microsoft.com/office/drawing/2010/main" val="0"/>
              </a:ext>
            </a:extLst>
          </a:blip>
          <a:stretch>
            <a:fillRect/>
          </a:stretch>
        </p:blipFill>
        <p:spPr>
          <a:xfrm>
            <a:off x="0" y="118745"/>
            <a:ext cx="1759585" cy="1555750"/>
          </a:xfrm>
          <a:prstGeom prst="rect">
            <a:avLst/>
          </a:prstGeom>
        </p:spPr>
      </p:pic>
    </p:spTree>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0" name="Picture 9"/>
          <p:cNvPicPr/>
          <p:nvPr/>
        </p:nvPicPr>
        <p:blipFill>
          <a:blip r:embed="rId3" cstate="print">
            <a:extLst>
              <a:ext uri="{28A0092B-C50C-407E-A947-70E740481C1C}">
                <a14:useLocalDpi xmlns:a14="http://schemas.microsoft.com/office/drawing/2010/main" val="0"/>
              </a:ext>
            </a:extLst>
          </a:blip>
          <a:stretch>
            <a:fillRect/>
          </a:stretch>
        </p:blipFill>
        <p:spPr>
          <a:xfrm>
            <a:off x="0" y="118745"/>
            <a:ext cx="1759585" cy="155575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 name="Text Box 2"/>
          <p:cNvSpPr txBox="1"/>
          <p:nvPr/>
        </p:nvSpPr>
        <p:spPr>
          <a:xfrm>
            <a:off x="1543050" y="2177415"/>
            <a:ext cx="9794875" cy="1106805"/>
          </a:xfrm>
          <a:prstGeom prst="rect">
            <a:avLst/>
          </a:prstGeom>
          <a:noFill/>
        </p:spPr>
        <p:txBody>
          <a:bodyPr wrap="square" rtlCol="0">
            <a:spAutoFit/>
          </a:bodyPr>
          <a:lstStyle/>
          <a:p>
            <a:pPr algn="ctr">
              <a:lnSpc>
                <a:spcPct val="150000"/>
              </a:lnSpc>
            </a:pPr>
            <a:r>
              <a:rPr lang="en-US" sz="4400" b="1">
                <a:solidFill>
                  <a:srgbClr val="0070C0"/>
                </a:solidFill>
                <a:effectLst>
                  <a:reflection blurRad="6350" stA="53000" endA="300" endPos="35500" dir="5400000" sy="-90000" algn="bl" rotWithShape="0"/>
                </a:effectLst>
                <a:latin typeface="Times New Roman" panose="02020603050405020304" pitchFamily="18" charset="0"/>
                <a:ea typeface="Arial" panose="020B0604020202020204" pitchFamily="34" charset="0"/>
                <a:cs typeface="Times New Roman" panose="02020603050405020304" pitchFamily="18" charset="0"/>
                <a:sym typeface="+mn-ea"/>
              </a:rPr>
              <a:t>Con thích nhất nhân vật nào?</a:t>
            </a:r>
          </a:p>
        </p:txBody>
      </p:sp>
      <p:pic>
        <p:nvPicPr>
          <p:cNvPr id="10" name="Picture 9"/>
          <p:cNvPicPr/>
          <p:nvPr/>
        </p:nvPicPr>
        <p:blipFill>
          <a:blip r:embed="rId5" cstate="print">
            <a:extLst>
              <a:ext uri="{28A0092B-C50C-407E-A947-70E740481C1C}">
                <a14:useLocalDpi xmlns:a14="http://schemas.microsoft.com/office/drawing/2010/main" val="0"/>
              </a:ext>
            </a:extLst>
          </a:blip>
          <a:stretch>
            <a:fillRect/>
          </a:stretch>
        </p:blipFill>
        <p:spPr>
          <a:xfrm>
            <a:off x="10432415" y="0"/>
            <a:ext cx="1759585" cy="1555750"/>
          </a:xfrm>
          <a:prstGeom prst="rect">
            <a:avLst/>
          </a:prstGeom>
        </p:spPr>
      </p:pic>
      <p:pic>
        <p:nvPicPr>
          <p:cNvPr id="2" name="Thích nhân vật">
            <a:hlinkClick r:id="" action="ppaction://media"/>
          </p:cNvPr>
          <p:cNvPicPr/>
          <p:nvPr>
            <a:audioFile r:link="rId2"/>
            <p:extLst>
              <p:ext uri="{DAA4B4D4-6D71-4841-9C94-3DE7FCFB9230}">
                <p14:media xmlns:p14="http://schemas.microsoft.com/office/powerpoint/2010/main" r:embed="rId1"/>
              </p:ext>
            </p:extLst>
          </p:nvPr>
        </p:nvPicPr>
        <p:blipFill>
          <a:blip r:embed="rId6"/>
          <a:stretch>
            <a:fillRect/>
          </a:stretch>
        </p:blipFill>
        <p:spPr>
          <a:xfrm>
            <a:off x="288925" y="5740400"/>
            <a:ext cx="709295" cy="84391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399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1">
                  <p:stCondLst>
                    <p:cond delay="indefinite"/>
                  </p:stCondLst>
                  <p:endCondLst>
                    <p:cond evt="onStopAudio" delay="0">
                      <p:tgtEl>
                        <p:sldTgt/>
                      </p:tgtEl>
                    </p:cond>
                  </p:endCondLst>
                </p:cTn>
                <p:tgtEl>
                  <p:spTgt spid="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 name="Text Box 2"/>
          <p:cNvSpPr txBox="1"/>
          <p:nvPr/>
        </p:nvSpPr>
        <p:spPr>
          <a:xfrm>
            <a:off x="1198245" y="514985"/>
            <a:ext cx="9794875" cy="4154170"/>
          </a:xfrm>
          <a:prstGeom prst="rect">
            <a:avLst/>
          </a:prstGeom>
          <a:noFill/>
        </p:spPr>
        <p:txBody>
          <a:bodyPr wrap="square" rtlCol="0">
            <a:spAutoFit/>
          </a:bodyPr>
          <a:lstStyle/>
          <a:p>
            <a:pPr algn="ctr">
              <a:lnSpc>
                <a:spcPct val="150000"/>
              </a:lnSpc>
            </a:pPr>
            <a:r>
              <a:rPr lang="en-US" sz="4400" b="1">
                <a:solidFill>
                  <a:srgbClr val="FF0000"/>
                </a:solidFill>
                <a:effectLst>
                  <a:reflection blurRad="6350" stA="53000" endA="300" endPos="35500" dir="5400000" sy="-90000" algn="bl" rotWithShape="0"/>
                </a:effectLst>
                <a:latin typeface="Times New Roman" panose="02020603050405020304" pitchFamily="18" charset="0"/>
                <a:ea typeface="Arial" panose="020B0604020202020204" pitchFamily="34" charset="0"/>
                <a:cs typeface="Times New Roman" panose="02020603050405020304" pitchFamily="18" charset="0"/>
                <a:sym typeface="+mn-ea"/>
              </a:rPr>
              <a:t>Giáo dục</a:t>
            </a:r>
            <a:r>
              <a:rPr lang="vi-VN" altLang="en-US" sz="4400" b="1">
                <a:solidFill>
                  <a:srgbClr val="FF0000"/>
                </a:solidFill>
                <a:effectLst>
                  <a:reflection blurRad="6350" stA="53000" endA="300" endPos="35500" dir="5400000" sy="-90000" algn="bl" rotWithShape="0"/>
                </a:effectLst>
                <a:latin typeface="Times New Roman" panose="02020603050405020304" pitchFamily="18" charset="0"/>
                <a:ea typeface="Arial" panose="020B0604020202020204" pitchFamily="34" charset="0"/>
                <a:cs typeface="Times New Roman" panose="02020603050405020304" pitchFamily="18" charset="0"/>
                <a:sym typeface="+mn-ea"/>
              </a:rPr>
              <a:t>:</a:t>
            </a:r>
          </a:p>
          <a:p>
            <a:pPr algn="ctr">
              <a:lnSpc>
                <a:spcPct val="150000"/>
              </a:lnSpc>
            </a:pPr>
            <a:r>
              <a:rPr lang="en-US" altLang="vi-VN" sz="4400" b="1">
                <a:solidFill>
                  <a:srgbClr val="0070C0"/>
                </a:solidFill>
                <a:effectLst>
                  <a:reflection blurRad="6350" stA="53000" endA="300" endPos="35500" dir="5400000" sy="-90000" algn="bl" rotWithShape="0"/>
                </a:effectLst>
                <a:latin typeface="Times New Roman" panose="02020603050405020304" pitchFamily="18" charset="0"/>
                <a:ea typeface="Arial" panose="020B0604020202020204" pitchFamily="34" charset="0"/>
                <a:cs typeface="Times New Roman" panose="02020603050405020304" pitchFamily="18" charset="0"/>
                <a:sym typeface="+mn-ea"/>
              </a:rPr>
              <a:t>Chúng mình không được giống mèo con nhé, phải chăm chỉ đi học để bố mẹ vui lòng.</a:t>
            </a:r>
          </a:p>
        </p:txBody>
      </p:sp>
      <p:pic>
        <p:nvPicPr>
          <p:cNvPr id="10" name="Picture 9"/>
          <p:cNvPicPr/>
          <p:nvPr/>
        </p:nvPicPr>
        <p:blipFill>
          <a:blip r:embed="rId5" cstate="print">
            <a:extLst>
              <a:ext uri="{28A0092B-C50C-407E-A947-70E740481C1C}">
                <a14:useLocalDpi xmlns:a14="http://schemas.microsoft.com/office/drawing/2010/main" val="0"/>
              </a:ext>
            </a:extLst>
          </a:blip>
          <a:stretch>
            <a:fillRect/>
          </a:stretch>
        </p:blipFill>
        <p:spPr>
          <a:xfrm>
            <a:off x="10432415" y="0"/>
            <a:ext cx="1759585" cy="1555750"/>
          </a:xfrm>
          <a:prstGeom prst="rect">
            <a:avLst/>
          </a:prstGeom>
        </p:spPr>
      </p:pic>
      <p:pic>
        <p:nvPicPr>
          <p:cNvPr id="2" name="Ngõ 129 Phố Mai Phúc 21">
            <a:hlinkClick r:id="" action="ppaction://media"/>
          </p:cNvPr>
          <p:cNvPicPr/>
          <p:nvPr>
            <a:audioFile r:link="rId2"/>
            <p:extLst>
              <p:ext uri="{DAA4B4D4-6D71-4841-9C94-3DE7FCFB9230}">
                <p14:media xmlns:p14="http://schemas.microsoft.com/office/powerpoint/2010/main" r:embed="rId1"/>
              </p:ext>
            </p:extLst>
          </p:nvPr>
        </p:nvPicPr>
        <p:blipFill>
          <a:blip r:embed="rId6"/>
          <a:stretch>
            <a:fillRect/>
          </a:stretch>
        </p:blipFill>
        <p:spPr>
          <a:xfrm>
            <a:off x="199390" y="5995035"/>
            <a:ext cx="753110" cy="67881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2795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1">
                  <p:stCondLst>
                    <p:cond delay="indefinite"/>
                  </p:stCondLst>
                  <p:endCondLst>
                    <p:cond evt="onStopAudio" delay="0">
                      <p:tgtEl>
                        <p:sldTgt/>
                      </p:tgtEl>
                    </p:cond>
                  </p:endCondLst>
                </p:cTn>
                <p:tgtEl>
                  <p:spTgt spid="2"/>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7650" name="WordArt 4"/>
          <p:cNvSpPr>
            <a:spLocks noTextEdit="1"/>
          </p:cNvSpPr>
          <p:nvPr/>
        </p:nvSpPr>
        <p:spPr>
          <a:xfrm>
            <a:off x="2971800" y="299085"/>
            <a:ext cx="5410200" cy="1143000"/>
          </a:xfrm>
          <a:prstGeom prst="rect">
            <a:avLst/>
          </a:prstGeom>
        </p:spPr>
        <p:txBody>
          <a:bodyPr wrap="none" fromWordArt="1">
            <a:prstTxWarp prst="textPlain">
              <a:avLst>
                <a:gd name="adj" fmla="val 50000"/>
              </a:avLst>
            </a:prstTxWarp>
            <a:normAutofit/>
          </a:bodyPr>
          <a:lstStyle/>
          <a:p>
            <a:pPr algn="ctr" eaLnBrk="0" hangingPunct="0"/>
            <a:r>
              <a:rPr lang="en-US" sz="3600" b="1">
                <a:solidFill>
                  <a:srgbClr val="0070C0"/>
                </a:solidFill>
                <a:latin typeface="Times New Roman" panose="02020603050405020304" pitchFamily="18" charset="0"/>
                <a:cs typeface="Times New Roman" panose="02020603050405020304" pitchFamily="18" charset="0"/>
                <a:sym typeface="+mn-ea"/>
              </a:rPr>
              <a:t>Hoạt động 3:</a:t>
            </a:r>
            <a:r>
              <a:rPr lang="vi-VN" alt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Arial" panose="020B0604020202020204" pitchFamily="34" charset="0"/>
                <a:ea typeface="Arial" panose="020B0604020202020204" pitchFamily="34" charset="0"/>
              </a:rPr>
              <a:t> </a:t>
            </a: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Arial" panose="020B0604020202020204" pitchFamily="34" charset="0"/>
                <a:ea typeface="Arial" panose="020B0604020202020204" pitchFamily="34" charset="0"/>
              </a:rPr>
              <a:t>Dạy trẻ đọc thơ</a:t>
            </a:r>
          </a:p>
        </p:txBody>
      </p:sp>
      <p:sp>
        <p:nvSpPr>
          <p:cNvPr id="53257" name="Text Box 9"/>
          <p:cNvSpPr txBox="1"/>
          <p:nvPr/>
        </p:nvSpPr>
        <p:spPr>
          <a:xfrm>
            <a:off x="1976120" y="1756410"/>
            <a:ext cx="8239125" cy="4246245"/>
          </a:xfrm>
          <a:prstGeom prst="rect">
            <a:avLst/>
          </a:prstGeom>
          <a:noFill/>
          <a:ln w="9525">
            <a:noFill/>
          </a:ln>
        </p:spPr>
        <p:txBody>
          <a:bodyPr wrap="square">
            <a:spAutoFit/>
          </a:bodyPr>
          <a:lstStyle/>
          <a:p>
            <a:pPr algn="l">
              <a:lnSpc>
                <a:spcPct val="150000"/>
              </a:lnSpc>
            </a:pPr>
            <a:r>
              <a:rPr sz="2400" b="1" dirty="0">
                <a:solidFill>
                  <a:srgbClr val="990000"/>
                </a:solidFill>
                <a:latin typeface="Arial" panose="020B0604020202020204" pitchFamily="34" charset="0"/>
              </a:rPr>
              <a:t>-</a:t>
            </a:r>
            <a:r>
              <a:rPr lang="vi-VN" sz="2400" b="1" dirty="0">
                <a:solidFill>
                  <a:srgbClr val="990000"/>
                </a:solidFill>
                <a:latin typeface="Arial" panose="020B0604020202020204" pitchFamily="34" charset="0"/>
              </a:rPr>
              <a:t> </a:t>
            </a:r>
            <a:r>
              <a:rPr sz="2400" b="1" dirty="0">
                <a:solidFill>
                  <a:srgbClr val="990000"/>
                </a:solidFill>
                <a:latin typeface="Arial" panose="020B0604020202020204" pitchFamily="34" charset="0"/>
              </a:rPr>
              <a:t>Dạy trẻ đọc thơ theo cô cả bài 2 lần.</a:t>
            </a:r>
          </a:p>
          <a:p>
            <a:pPr algn="l">
              <a:lnSpc>
                <a:spcPct val="150000"/>
              </a:lnSpc>
            </a:pPr>
            <a:r>
              <a:rPr sz="2400" b="1" dirty="0">
                <a:solidFill>
                  <a:srgbClr val="990000"/>
                </a:solidFill>
                <a:latin typeface="Arial" panose="020B0604020202020204" pitchFamily="34" charset="0"/>
              </a:rPr>
              <a:t>- Giới thiệu cách đọc: Đọc nhẹ nhàng, chậm rãi</a:t>
            </a:r>
            <a:r>
              <a:rPr lang="vi-VN" sz="2400" b="1" dirty="0">
                <a:solidFill>
                  <a:srgbClr val="990000"/>
                </a:solidFill>
                <a:latin typeface="Arial" panose="020B0604020202020204" pitchFamily="34" charset="0"/>
              </a:rPr>
              <a:t>.</a:t>
            </a:r>
            <a:endParaRPr sz="2400" b="1" dirty="0">
              <a:solidFill>
                <a:srgbClr val="990000"/>
              </a:solidFill>
              <a:latin typeface="Arial" panose="020B0604020202020204" pitchFamily="34" charset="0"/>
            </a:endParaRPr>
          </a:p>
          <a:p>
            <a:pPr algn="l">
              <a:lnSpc>
                <a:spcPct val="150000"/>
              </a:lnSpc>
            </a:pPr>
            <a:r>
              <a:rPr sz="2400" b="1" dirty="0">
                <a:solidFill>
                  <a:srgbClr val="990000"/>
                </a:solidFill>
                <a:latin typeface="Arial" panose="020B0604020202020204" pitchFamily="34" charset="0"/>
              </a:rPr>
              <a:t>- Đọc lại 1 lần diễn cảm</a:t>
            </a:r>
          </a:p>
          <a:p>
            <a:pPr algn="l">
              <a:lnSpc>
                <a:spcPct val="150000"/>
              </a:lnSpc>
            </a:pPr>
            <a:r>
              <a:rPr sz="2400" b="1" dirty="0">
                <a:solidFill>
                  <a:srgbClr val="990000"/>
                </a:solidFill>
                <a:latin typeface="Arial" panose="020B0604020202020204" pitchFamily="34" charset="0"/>
              </a:rPr>
              <a:t>-</a:t>
            </a:r>
            <a:r>
              <a:rPr lang="vi-VN" sz="2400" b="1" dirty="0">
                <a:solidFill>
                  <a:srgbClr val="990000"/>
                </a:solidFill>
                <a:latin typeface="Arial" panose="020B0604020202020204" pitchFamily="34" charset="0"/>
              </a:rPr>
              <a:t> </a:t>
            </a:r>
            <a:r>
              <a:rPr sz="2400" b="1" dirty="0">
                <a:solidFill>
                  <a:srgbClr val="990000"/>
                </a:solidFill>
                <a:latin typeface="Arial" panose="020B0604020202020204" pitchFamily="34" charset="0"/>
              </a:rPr>
              <a:t>Tiếp tục cho lớp đọc lại 2 lần </a:t>
            </a:r>
          </a:p>
          <a:p>
            <a:pPr algn="l">
              <a:lnSpc>
                <a:spcPct val="150000"/>
              </a:lnSpc>
            </a:pPr>
            <a:r>
              <a:rPr sz="2400" b="1" dirty="0">
                <a:solidFill>
                  <a:srgbClr val="990000"/>
                </a:solidFill>
                <a:latin typeface="Arial" panose="020B0604020202020204" pitchFamily="34" charset="0"/>
              </a:rPr>
              <a:t>-</a:t>
            </a:r>
            <a:r>
              <a:rPr lang="vi-VN" sz="2400" b="1" dirty="0">
                <a:solidFill>
                  <a:srgbClr val="990000"/>
                </a:solidFill>
                <a:latin typeface="Arial" panose="020B0604020202020204" pitchFamily="34" charset="0"/>
              </a:rPr>
              <a:t> </a:t>
            </a:r>
            <a:r>
              <a:rPr sz="2400" b="1" dirty="0">
                <a:solidFill>
                  <a:srgbClr val="990000"/>
                </a:solidFill>
                <a:latin typeface="Arial" panose="020B0604020202020204" pitchFamily="34" charset="0"/>
              </a:rPr>
              <a:t>Tổ đọc thơ (thay nhau đọc mỗi tổ 1 lần)</a:t>
            </a:r>
          </a:p>
          <a:p>
            <a:pPr algn="l">
              <a:lnSpc>
                <a:spcPct val="150000"/>
              </a:lnSpc>
            </a:pPr>
            <a:r>
              <a:rPr sz="2400" b="1" dirty="0">
                <a:solidFill>
                  <a:srgbClr val="990000"/>
                </a:solidFill>
                <a:latin typeface="Arial" panose="020B0604020202020204" pitchFamily="34" charset="0"/>
              </a:rPr>
              <a:t>- Đọc thơ theo nhóm</a:t>
            </a:r>
          </a:p>
          <a:p>
            <a:pPr algn="l">
              <a:lnSpc>
                <a:spcPct val="150000"/>
              </a:lnSpc>
            </a:pPr>
            <a:r>
              <a:rPr lang="vi-VN" sz="2400" b="1" dirty="0">
                <a:solidFill>
                  <a:srgbClr val="990000"/>
                </a:solidFill>
                <a:latin typeface="Arial" panose="020B0604020202020204" pitchFamily="34" charset="0"/>
              </a:rPr>
              <a:t>- Đọc thơ theo cá nhân</a:t>
            </a:r>
            <a:endParaRPr sz="2400" b="1" dirty="0">
              <a:solidFill>
                <a:srgbClr val="990000"/>
              </a:solidFill>
              <a:latin typeface="Arial" panose="020B0604020202020204" pitchFamily="34" charset="0"/>
            </a:endParaRPr>
          </a:p>
          <a:p>
            <a:pPr algn="l"/>
            <a:r>
              <a:rPr b="1" dirty="0">
                <a:latin typeface="Arial" panose="020B0604020202020204" pitchFamily="34" charset="0"/>
              </a:rPr>
              <a:t> </a:t>
            </a:r>
          </a:p>
        </p:txBody>
      </p:sp>
      <p:pic>
        <p:nvPicPr>
          <p:cNvPr id="10" name="Picture 9"/>
          <p:cNvPicPr/>
          <p:nvPr/>
        </p:nvPicPr>
        <p:blipFill>
          <a:blip r:embed="rId4" cstate="print">
            <a:extLst>
              <a:ext uri="{28A0092B-C50C-407E-A947-70E740481C1C}">
                <a14:useLocalDpi xmlns:a14="http://schemas.microsoft.com/office/drawing/2010/main" val="0"/>
              </a:ext>
            </a:extLst>
          </a:blip>
          <a:stretch>
            <a:fillRect/>
          </a:stretch>
        </p:blipFill>
        <p:spPr>
          <a:xfrm>
            <a:off x="10400030" y="78105"/>
            <a:ext cx="1759585" cy="15557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2000" fill="hold">
                                          <p:stCondLst>
                                            <p:cond delay="0"/>
                                          </p:stCondLst>
                                        </p:cTn>
                                        <p:tgtEl>
                                          <p:spTgt spid="27650"/>
                                        </p:tgtEl>
                                        <p:attrNameLst>
                                          <p:attrName>style.visibility</p:attrName>
                                        </p:attrNameLst>
                                      </p:cBhvr>
                                      <p:to>
                                        <p:strVal val="visible"/>
                                      </p:to>
                                    </p:set>
                                    <p:animScale>
                                      <p:cBhvr>
                                        <p:cTn id="7" dur="2000" decel="50000" fill="hold">
                                          <p:stCondLst>
                                            <p:cond delay="0"/>
                                          </p:stCondLst>
                                        </p:cTn>
                                        <p:tgtEl>
                                          <p:spTgt spid="276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cBhvr>
                                        <p:cTn id="8" dur="2000" decel="50000" fill="hold">
                                          <p:stCondLst>
                                            <p:cond delay="0"/>
                                          </p:stCondLst>
                                        </p:cTn>
                                        <p:tgtEl>
                                          <p:spTgt spid="27650"/>
                                        </p:tgtEl>
                                        <p:attrNameLst>
                                          <p:attrName>ppt_x</p:attrName>
                                          <p:attrName>ppt_y</p:attrName>
                                        </p:attrNameLst>
                                      </p:cBhvr>
                                    </p:animMotion>
                                    <p:animEffect transition="in" filter="fade">
                                      <p:cBhvr>
                                        <p:cTn id="9" dur="2000"/>
                                        <p:tgtEl>
                                          <p:spTgt spid="27650"/>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3000" fill="hold">
                                          <p:stCondLst>
                                            <p:cond delay="0"/>
                                          </p:stCondLst>
                                        </p:cTn>
                                        <p:tgtEl>
                                          <p:spTgt spid="53257"/>
                                        </p:tgtEl>
                                        <p:attrNameLst>
                                          <p:attrName>style.visibility</p:attrName>
                                        </p:attrNameLst>
                                      </p:cBhvr>
                                      <p:to>
                                        <p:strVal val="visible"/>
                                      </p:to>
                                    </p:set>
                                    <p:animEffect transition="in" filter="wedge">
                                      <p:cBhvr>
                                        <p:cTn id="14" dur="3000"/>
                                        <p:tgtEl>
                                          <p:spTgt spid="53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 name="Text Box 2"/>
          <p:cNvSpPr txBox="1"/>
          <p:nvPr/>
        </p:nvSpPr>
        <p:spPr>
          <a:xfrm>
            <a:off x="1228090" y="448945"/>
            <a:ext cx="10244455" cy="6554470"/>
          </a:xfrm>
          <a:prstGeom prst="rect">
            <a:avLst/>
          </a:prstGeom>
          <a:noFill/>
        </p:spPr>
        <p:txBody>
          <a:bodyPr wrap="square" rtlCol="0">
            <a:spAutoFit/>
          </a:bodyPr>
          <a:lstStyle/>
          <a:p>
            <a:pPr algn="ctr">
              <a:lnSpc>
                <a:spcPct val="150000"/>
              </a:lnSpc>
            </a:pPr>
            <a:r>
              <a:rPr lang="en-US" sz="4400" b="1">
                <a:solidFill>
                  <a:srgbClr val="0070C0"/>
                </a:solidFill>
                <a:latin typeface="Times New Roman" panose="02020603050405020304" pitchFamily="18" charset="0"/>
                <a:cs typeface="Times New Roman" panose="02020603050405020304" pitchFamily="18" charset="0"/>
                <a:sym typeface="+mn-ea"/>
              </a:rPr>
              <a:t>Hoạt động 4:</a:t>
            </a:r>
            <a:r>
              <a:rPr lang="en-US" sz="44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Arial" panose="020B0604020202020204" pitchFamily="34" charset="0"/>
                <a:ea typeface="Arial" panose="020B0604020202020204" pitchFamily="34" charset="0"/>
                <a:sym typeface="+mn-ea"/>
              </a:rPr>
              <a:t> Trò chơi “Ai nhanh hơn”</a:t>
            </a:r>
            <a:endParaRPr lang="en-US" altLang="vi-VN" sz="4400" b="1">
              <a:solidFill>
                <a:srgbClr val="FF0000"/>
              </a:solidFill>
              <a:effectLst>
                <a:reflection blurRad="6350" stA="53000" endA="300" endPos="35500" dir="5400000" sy="-90000" algn="bl" rotWithShape="0"/>
              </a:effectLst>
              <a:latin typeface="Times New Roman" panose="02020603050405020304" pitchFamily="18" charset="0"/>
              <a:ea typeface="Arial" panose="020B0604020202020204" pitchFamily="34" charset="0"/>
              <a:cs typeface="Times New Roman" panose="02020603050405020304" pitchFamily="18" charset="0"/>
              <a:sym typeface="+mn-ea"/>
            </a:endParaRPr>
          </a:p>
          <a:p>
            <a:pPr algn="ctr">
              <a:lnSpc>
                <a:spcPct val="150000"/>
              </a:lnSpc>
            </a:pPr>
            <a:r>
              <a:rPr lang="en-US" sz="2400" b="1">
                <a:latin typeface="Times New Roman" panose="02020603050405020304" pitchFamily="18" charset="0"/>
                <a:cs typeface="Times New Roman" panose="02020603050405020304" pitchFamily="18" charset="0"/>
                <a:sym typeface="+mn-ea"/>
              </a:rPr>
              <a:t>- Cách chơi : Trong cùng một thời gian 2 đội sẽ có nhiệm vụ chuyển thật nhanh từng bức tranh lên cho bạn đội trưởng, bạn đội trưởng sẽ có trách nhiệm gắn tranh lên bảng sao cho đúng với thứ tự của nội dung bài thơ. Đội nào nhanh, gắn đúng thứ t</a:t>
            </a:r>
            <a:r>
              <a:rPr lang="vi-VN" altLang="en-US" sz="2400" b="1">
                <a:latin typeface="Times New Roman" panose="02020603050405020304" pitchFamily="18" charset="0"/>
                <a:cs typeface="Times New Roman" panose="02020603050405020304" pitchFamily="18" charset="0"/>
                <a:sym typeface="+mn-ea"/>
              </a:rPr>
              <a:t>ự</a:t>
            </a:r>
            <a:r>
              <a:rPr lang="en-US" sz="2400" b="1">
                <a:latin typeface="Times New Roman" panose="02020603050405020304" pitchFamily="18" charset="0"/>
                <a:cs typeface="Times New Roman" panose="02020603050405020304" pitchFamily="18" charset="0"/>
                <a:sym typeface="+mn-ea"/>
              </a:rPr>
              <a:t> tranh theo nội dung bài thơ và đọc đúng, diễn cảm bài thơ đó thì sẽ giành chiến thắng.</a:t>
            </a:r>
            <a:endParaRPr lang="en-US" sz="2400" b="1">
              <a:latin typeface="Times New Roman" panose="02020603050405020304" pitchFamily="18" charset="0"/>
              <a:cs typeface="Times New Roman" panose="02020603050405020304" pitchFamily="18" charset="0"/>
            </a:endParaRPr>
          </a:p>
          <a:p>
            <a:pPr algn="ctr">
              <a:lnSpc>
                <a:spcPct val="150000"/>
              </a:lnSpc>
            </a:pPr>
            <a:r>
              <a:rPr lang="en-US" sz="2400" b="1">
                <a:latin typeface="Times New Roman" panose="02020603050405020304" pitchFamily="18" charset="0"/>
                <a:cs typeface="Times New Roman" panose="02020603050405020304" pitchFamily="18" charset="0"/>
                <a:sym typeface="+mn-ea"/>
              </a:rPr>
              <a:t>- Luật chơi: Thời gian giành cho trò chơi là một bản nhạc, nếu hết thời gian đội nào chưa gắn xong sẽ bị thua cuộc và đội thắng cuộc sẽ dành được một phần quà.</a:t>
            </a:r>
            <a:endParaRPr lang="en-US" sz="2400" b="1">
              <a:latin typeface="Times New Roman" panose="02020603050405020304" pitchFamily="18" charset="0"/>
              <a:cs typeface="Times New Roman" panose="02020603050405020304" pitchFamily="18" charset="0"/>
            </a:endParaRPr>
          </a:p>
          <a:p>
            <a:pPr algn="ctr">
              <a:lnSpc>
                <a:spcPct val="150000"/>
              </a:lnSpc>
            </a:pPr>
            <a:r>
              <a:rPr lang="en-US" altLang="vi-VN" sz="4400" b="1">
                <a:solidFill>
                  <a:srgbClr val="FF0000"/>
                </a:solidFill>
                <a:effectLst>
                  <a:reflection blurRad="6350" stA="53000" endA="300" endPos="35500" dir="5400000" sy="-90000" algn="bl" rotWithShape="0"/>
                </a:effectLst>
                <a:latin typeface="Times New Roman" panose="02020603050405020304" pitchFamily="18" charset="0"/>
                <a:ea typeface="Arial" panose="020B0604020202020204" pitchFamily="34" charset="0"/>
                <a:cs typeface="Times New Roman" panose="02020603050405020304" pitchFamily="18" charset="0"/>
                <a:sym typeface="+mn-ea"/>
              </a:rPr>
              <a:t> </a:t>
            </a:r>
          </a:p>
        </p:txBody>
      </p:sp>
      <p:pic>
        <p:nvPicPr>
          <p:cNvPr id="10" name="Picture 9"/>
          <p:cNvPicPr/>
          <p:nvPr/>
        </p:nvPicPr>
        <p:blipFill>
          <a:blip r:embed="rId5" cstate="print">
            <a:extLst>
              <a:ext uri="{28A0092B-C50C-407E-A947-70E740481C1C}">
                <a14:useLocalDpi xmlns:a14="http://schemas.microsoft.com/office/drawing/2010/main" val="0"/>
              </a:ext>
            </a:extLst>
          </a:blip>
          <a:stretch>
            <a:fillRect/>
          </a:stretch>
        </p:blipFill>
        <p:spPr>
          <a:xfrm>
            <a:off x="10432415" y="0"/>
            <a:ext cx="1759585" cy="1555750"/>
          </a:xfrm>
          <a:prstGeom prst="rect">
            <a:avLst/>
          </a:prstGeom>
        </p:spPr>
      </p:pic>
      <p:pic>
        <p:nvPicPr>
          <p:cNvPr id="2" name="Trò chơi Ai nhanh hơn">
            <a:hlinkClick r:id="" action="ppaction://media"/>
          </p:cNvPr>
          <p:cNvPicPr/>
          <p:nvPr>
            <a:audioFile r:link="rId2"/>
            <p:extLst>
              <p:ext uri="{DAA4B4D4-6D71-4841-9C94-3DE7FCFB9230}">
                <p14:media xmlns:p14="http://schemas.microsoft.com/office/powerpoint/2010/main" r:embed="rId1"/>
              </p:ext>
            </p:extLst>
          </p:nvPr>
        </p:nvPicPr>
        <p:blipFill>
          <a:blip r:embed="rId6"/>
          <a:stretch>
            <a:fillRect/>
          </a:stretch>
        </p:blipFill>
        <p:spPr>
          <a:xfrm>
            <a:off x="264160" y="5306060"/>
            <a:ext cx="963930" cy="67945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934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1">
                  <p:stCondLst>
                    <p:cond delay="indefinite"/>
                  </p:stCondLst>
                  <p:endCondLst>
                    <p:cond evt="onStopAudio" delay="0">
                      <p:tgtEl>
                        <p:sldTgt/>
                      </p:tgtEl>
                    </p:cond>
                  </p:endCondLst>
                </p:cTn>
                <p:tgtEl>
                  <p:spTgt spid="2"/>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ext Box 1"/>
          <p:cNvSpPr txBox="1"/>
          <p:nvPr/>
        </p:nvSpPr>
        <p:spPr>
          <a:xfrm>
            <a:off x="3249930" y="1129030"/>
            <a:ext cx="6589395" cy="1938020"/>
          </a:xfrm>
          <a:prstGeom prst="rect">
            <a:avLst/>
          </a:prstGeom>
          <a:noFill/>
        </p:spPr>
        <p:txBody>
          <a:bodyPr wrap="square" rtlCol="0">
            <a:spAutoFit/>
          </a:bodyPr>
          <a:lstStyle/>
          <a:p>
            <a:pPr algn="ctr"/>
            <a:r>
              <a:rPr lang="en-US" altLang="vi-VN" sz="6000" b="1">
                <a:solidFill>
                  <a:srgbClr val="FF0000"/>
                </a:solidFill>
                <a:effectLst>
                  <a:reflection blurRad="6350" stA="53000" endA="300" endPos="35500" dir="5400000" sy="-90000" algn="bl" rotWithShape="0"/>
                </a:effectLst>
                <a:latin typeface="Times New Roman" panose="02020603050405020304" pitchFamily="18" charset="0"/>
                <a:ea typeface="Arial" panose="020B0604020202020204" pitchFamily="34" charset="0"/>
                <a:cs typeface="Times New Roman" panose="02020603050405020304" pitchFamily="18" charset="0"/>
                <a:sym typeface="+mn-ea"/>
              </a:rPr>
              <a:t>Trò chơi</a:t>
            </a:r>
          </a:p>
          <a:p>
            <a:pPr algn="ctr"/>
            <a:r>
              <a:rPr lang="en-US" altLang="vi-VN" sz="6000" b="1">
                <a:solidFill>
                  <a:srgbClr val="FF0000"/>
                </a:solidFill>
                <a:effectLst>
                  <a:reflection blurRad="6350" stA="53000" endA="300" endPos="35500" dir="5400000" sy="-90000" algn="bl" rotWithShape="0"/>
                </a:effectLst>
                <a:latin typeface="Times New Roman" panose="02020603050405020304" pitchFamily="18" charset="0"/>
                <a:ea typeface="Arial" panose="020B0604020202020204" pitchFamily="34" charset="0"/>
                <a:cs typeface="Times New Roman" panose="02020603050405020304" pitchFamily="18" charset="0"/>
                <a:sym typeface="+mn-ea"/>
              </a:rPr>
              <a:t> “Ai nhanh hơn”</a:t>
            </a:r>
            <a:endParaRPr lang="en-US" sz="6000"/>
          </a:p>
        </p:txBody>
      </p:sp>
      <p:pic>
        <p:nvPicPr>
          <p:cNvPr id="3" name="Vui-Den-Truong-Nhom-Hoa-Tay">
            <a:hlinkClick r:id="" action="ppaction://media"/>
          </p:cNvPr>
          <p:cNvPicPr/>
          <p:nvPr>
            <a:audioFile r:link="rId2"/>
            <p:extLst>
              <p:ext uri="{DAA4B4D4-6D71-4841-9C94-3DE7FCFB9230}">
                <p14:media xmlns:p14="http://schemas.microsoft.com/office/powerpoint/2010/main" r:embed="rId1"/>
              </p:ext>
            </p:extLst>
          </p:nvPr>
        </p:nvPicPr>
        <p:blipFill>
          <a:blip r:embed="rId5"/>
          <a:stretch>
            <a:fillRect/>
          </a:stretch>
        </p:blipFill>
        <p:spPr>
          <a:xfrm>
            <a:off x="5741035" y="3178810"/>
            <a:ext cx="918210" cy="1082675"/>
          </a:xfrm>
          <a:prstGeom prst="rect">
            <a:avLst/>
          </a:prstGeom>
        </p:spPr>
      </p:pic>
      <p:pic>
        <p:nvPicPr>
          <p:cNvPr id="10" name="Picture 9"/>
          <p:cNvPicPr/>
          <p:nvPr/>
        </p:nvPicPr>
        <p:blipFill>
          <a:blip r:embed="rId6" cstate="print">
            <a:extLst>
              <a:ext uri="{28A0092B-C50C-407E-A947-70E740481C1C}">
                <a14:useLocalDpi xmlns:a14="http://schemas.microsoft.com/office/drawing/2010/main" val="0"/>
              </a:ext>
            </a:extLst>
          </a:blip>
          <a:stretch>
            <a:fillRect/>
          </a:stretch>
        </p:blipFill>
        <p:spPr>
          <a:xfrm>
            <a:off x="0" y="118745"/>
            <a:ext cx="1759585" cy="1555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20422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1">
                  <p:stCondLst>
                    <p:cond delay="indefinite"/>
                  </p:stCondLst>
                  <p:endCondLst>
                    <p:cond evt="onStopAudio" delay="0">
                      <p:tgtEl>
                        <p:sldTgt/>
                      </p:tgtEl>
                    </p:cond>
                  </p:endCondLst>
                </p:cTn>
                <p:tgtEl>
                  <p:spTgt spid="3"/>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0" name="Picture 9"/>
          <p:cNvPicPr/>
          <p:nvPr/>
        </p:nvPicPr>
        <p:blipFill>
          <a:blip r:embed="rId4" cstate="print">
            <a:extLst>
              <a:ext uri="{28A0092B-C50C-407E-A947-70E740481C1C}">
                <a14:useLocalDpi xmlns:a14="http://schemas.microsoft.com/office/drawing/2010/main" val="0"/>
              </a:ext>
            </a:extLst>
          </a:blip>
          <a:stretch>
            <a:fillRect/>
          </a:stretch>
        </p:blipFill>
        <p:spPr>
          <a:xfrm>
            <a:off x="245110" y="379730"/>
            <a:ext cx="1759585" cy="1555750"/>
          </a:xfrm>
          <a:prstGeom prst="rect">
            <a:avLst/>
          </a:prstGeom>
        </p:spPr>
      </p:pic>
      <p:sp>
        <p:nvSpPr>
          <p:cNvPr id="2" name="Text Box 1"/>
          <p:cNvSpPr txBox="1"/>
          <p:nvPr/>
        </p:nvSpPr>
        <p:spPr>
          <a:xfrm>
            <a:off x="1842770" y="2027555"/>
            <a:ext cx="8102600" cy="2306955"/>
          </a:xfrm>
          <a:prstGeom prst="rect">
            <a:avLst/>
          </a:prstGeom>
          <a:noFill/>
        </p:spPr>
        <p:txBody>
          <a:bodyPr wrap="square" rtlCol="0">
            <a:spAutoFit/>
          </a:bodyPr>
          <a:lstStyle/>
          <a:p>
            <a:pPr algn="ctr"/>
            <a:r>
              <a:rPr lang="en-US" sz="4800" b="1">
                <a:solidFill>
                  <a:srgbClr val="FF0000"/>
                </a:solidFill>
                <a:latin typeface="Times New Roman" panose="02020603050405020304" pitchFamily="18" charset="0"/>
                <a:cs typeface="Times New Roman" panose="02020603050405020304" pitchFamily="18" charset="0"/>
              </a:rPr>
              <a:t>Phần 3: Kết thúc</a:t>
            </a:r>
          </a:p>
          <a:p>
            <a:pPr algn="ctr"/>
            <a:r>
              <a:rPr lang="en-US" sz="4800" b="1">
                <a:solidFill>
                  <a:srgbClr val="FF0000"/>
                </a:solidFill>
                <a:latin typeface="Times New Roman" panose="02020603050405020304" pitchFamily="18" charset="0"/>
                <a:cs typeface="Times New Roman" panose="02020603050405020304" pitchFamily="18" charset="0"/>
              </a:rPr>
              <a:t>- Cô nhận xét, khen ngợi trẻ</a:t>
            </a:r>
          </a:p>
          <a:p>
            <a:pPr algn="l"/>
            <a:r>
              <a:rPr lang="en-US" sz="4800" b="1">
                <a:solidFill>
                  <a:srgbClr val="FF0000"/>
                </a:solidFill>
                <a:latin typeface="Times New Roman" panose="02020603050405020304" pitchFamily="18" charset="0"/>
                <a:cs typeface="Times New Roman" panose="02020603050405020304" pitchFamily="18" charset="0"/>
              </a:rPr>
              <a:t>  - Chuyển hoạt động</a:t>
            </a:r>
          </a:p>
        </p:txBody>
      </p:sp>
    </p:spTree>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570605"/>
            <a:ext cx="10515600" cy="1325563"/>
          </a:xfrm>
        </p:spPr>
        <p:txBody>
          <a:bodyPr>
            <a:normAutofit fontScale="90000"/>
          </a:bodyPr>
          <a:lstStyle/>
          <a:p>
            <a:pPr algn="ctr">
              <a:lnSpc>
                <a:spcPct val="110000"/>
              </a:lnSpc>
            </a:pPr>
            <a:r>
              <a:rPr lang="en-US" sz="5335" b="1">
                <a:solidFill>
                  <a:srgbClr val="00B050"/>
                </a:solidFill>
                <a:latin typeface="Times New Roman" panose="02020603050405020304" pitchFamily="18" charset="0"/>
                <a:cs typeface="Times New Roman" panose="02020603050405020304" pitchFamily="18" charset="0"/>
              </a:rPr>
              <a:t>Giờ học đến đây là hết rồi</a:t>
            </a:r>
            <a:br>
              <a:rPr lang="en-US" sz="5335" b="1">
                <a:solidFill>
                  <a:srgbClr val="00B050"/>
                </a:solidFill>
                <a:latin typeface="Times New Roman" panose="02020603050405020304" pitchFamily="18" charset="0"/>
                <a:cs typeface="Times New Roman" panose="02020603050405020304" pitchFamily="18" charset="0"/>
              </a:rPr>
            </a:br>
            <a:r>
              <a:rPr lang="en-US" sz="5335" b="1">
                <a:solidFill>
                  <a:srgbClr val="00B050"/>
                </a:solidFill>
                <a:latin typeface="Times New Roman" panose="02020603050405020304" pitchFamily="18" charset="0"/>
                <a:cs typeface="Times New Roman" panose="02020603050405020304" pitchFamily="18" charset="0"/>
              </a:rPr>
              <a:t>Chúc các bé chăm ngoan học giỏi</a:t>
            </a:r>
          </a:p>
        </p:txBody>
      </p:sp>
      <p:pic>
        <p:nvPicPr>
          <p:cNvPr id="10" name="Picture 9"/>
          <p:cNvPicPr/>
          <p:nvPr/>
        </p:nvPicPr>
        <p:blipFill>
          <a:blip r:embed="rId5" cstate="print">
            <a:extLst>
              <a:ext uri="{28A0092B-C50C-407E-A947-70E740481C1C}">
                <a14:useLocalDpi xmlns:a14="http://schemas.microsoft.com/office/drawing/2010/main" val="0"/>
              </a:ext>
            </a:extLst>
          </a:blip>
          <a:stretch>
            <a:fillRect/>
          </a:stretch>
        </p:blipFill>
        <p:spPr>
          <a:xfrm>
            <a:off x="240030" y="163195"/>
            <a:ext cx="1759585" cy="1555750"/>
          </a:xfrm>
          <a:prstGeom prst="rect">
            <a:avLst/>
          </a:prstGeom>
        </p:spPr>
      </p:pic>
      <p:pic>
        <p:nvPicPr>
          <p:cNvPr id="3" name="Kết thúc">
            <a:hlinkClick r:id="" action="ppaction://media"/>
          </p:cNvPr>
          <p:cNvPicPr/>
          <p:nvPr>
            <a:audioFile r:link="rId2"/>
            <p:extLst>
              <p:ext uri="{DAA4B4D4-6D71-4841-9C94-3DE7FCFB9230}">
                <p14:media xmlns:p14="http://schemas.microsoft.com/office/powerpoint/2010/main" r:embed="rId1"/>
              </p:ext>
            </p:extLst>
          </p:nvPr>
        </p:nvPicPr>
        <p:blipFill>
          <a:blip r:embed="rId6"/>
          <a:stretch>
            <a:fillRect/>
          </a:stretch>
        </p:blipFill>
        <p:spPr>
          <a:xfrm>
            <a:off x="379730" y="4721225"/>
            <a:ext cx="933450" cy="709295"/>
          </a:xfrm>
          <a:prstGeom prst="rect">
            <a:avLst/>
          </a:prstGeom>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062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1">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 Box 1"/>
          <p:cNvSpPr txBox="1"/>
          <p:nvPr/>
        </p:nvSpPr>
        <p:spPr>
          <a:xfrm>
            <a:off x="1363980" y="636270"/>
            <a:ext cx="9869170" cy="5231130"/>
          </a:xfrm>
          <a:prstGeom prst="rect">
            <a:avLst/>
          </a:prstGeom>
          <a:noFill/>
        </p:spPr>
        <p:txBody>
          <a:bodyPr wrap="square" rtlCol="0">
            <a:spAutoFit/>
          </a:bodyPr>
          <a:lstStyle/>
          <a:p>
            <a:pPr algn="ctr"/>
            <a:r>
              <a:rPr lang="vi-VN" altLang="en-US" sz="54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Arial" panose="020B0604020202020204" pitchFamily="34" charset="0"/>
                <a:ea typeface="Arial" panose="020B0604020202020204" pitchFamily="34" charset="0"/>
                <a:sym typeface="+mn-ea"/>
              </a:rPr>
              <a:t>Chuẩn bị</a:t>
            </a:r>
            <a:endParaRPr lang="en-US" sz="5400" b="1">
              <a:solidFill>
                <a:srgbClr val="FF0000"/>
              </a:solidFill>
              <a:latin typeface="Times New Roman" panose="02020603050405020304" pitchFamily="18" charset="0"/>
              <a:cs typeface="Times New Roman" panose="02020603050405020304" pitchFamily="18" charset="0"/>
            </a:endParaRPr>
          </a:p>
          <a:p>
            <a:r>
              <a:rPr lang="en-US" sz="4000" b="1">
                <a:solidFill>
                  <a:srgbClr val="FF0000"/>
                </a:solidFill>
                <a:latin typeface="Times New Roman" panose="02020603050405020304" pitchFamily="18" charset="0"/>
                <a:cs typeface="Times New Roman" panose="02020603050405020304" pitchFamily="18" charset="0"/>
              </a:rPr>
              <a:t>- Đồ dùng của cô: Giáo án điện tử, một số hình ảnh minh họa bài thơ theo từng đoạn.</a:t>
            </a:r>
          </a:p>
          <a:p>
            <a:r>
              <a:rPr lang="en-US" sz="4000" b="1">
                <a:solidFill>
                  <a:srgbClr val="FF0000"/>
                </a:solidFill>
                <a:latin typeface="Times New Roman" panose="02020603050405020304" pitchFamily="18" charset="0"/>
                <a:cs typeface="Times New Roman" panose="02020603050405020304" pitchFamily="18" charset="0"/>
              </a:rPr>
              <a:t>- Tranh cho trẻ chơi trò chơi</a:t>
            </a:r>
          </a:p>
          <a:p>
            <a:r>
              <a:rPr lang="en-US" sz="4000" b="1">
                <a:solidFill>
                  <a:srgbClr val="FF0000"/>
                </a:solidFill>
                <a:latin typeface="Times New Roman" panose="02020603050405020304" pitchFamily="18" charset="0"/>
                <a:cs typeface="Times New Roman" panose="02020603050405020304" pitchFamily="18" charset="0"/>
              </a:rPr>
              <a:t>- </a:t>
            </a:r>
            <a:r>
              <a:rPr lang="en-US" sz="4000" b="1">
                <a:solidFill>
                  <a:srgbClr val="FF0000"/>
                </a:solidFill>
                <a:latin typeface="Times New Roman" panose="02020603050405020304" pitchFamily="18" charset="0"/>
                <a:cs typeface="Times New Roman" panose="02020603050405020304" pitchFamily="18" charset="0"/>
                <a:sym typeface="+mn-ea"/>
              </a:rPr>
              <a:t>Trong lớp học rộng rãi, thoáng mát.</a:t>
            </a:r>
          </a:p>
          <a:p>
            <a:r>
              <a:rPr lang="en-US" sz="4000" b="1">
                <a:solidFill>
                  <a:srgbClr val="FF0000"/>
                </a:solidFill>
                <a:latin typeface="Times New Roman" panose="02020603050405020304" pitchFamily="18" charset="0"/>
                <a:cs typeface="Times New Roman" panose="02020603050405020304" pitchFamily="18" charset="0"/>
                <a:sym typeface="+mn-ea"/>
              </a:rPr>
              <a:t>- Đội hình dạy trẻ: Trẻ ngồi hình chữ U</a:t>
            </a:r>
            <a:endParaRPr lang="en-US" sz="4000" b="1">
              <a:solidFill>
                <a:srgbClr val="FF0000"/>
              </a:solidFill>
              <a:latin typeface="Times New Roman" panose="02020603050405020304" pitchFamily="18" charset="0"/>
              <a:cs typeface="Times New Roman" panose="02020603050405020304" pitchFamily="18" charset="0"/>
            </a:endParaRPr>
          </a:p>
          <a:p>
            <a:endParaRPr lang="en-US" sz="4000" b="1">
              <a:solidFill>
                <a:srgbClr val="FF0000"/>
              </a:solidFill>
              <a:latin typeface="Times New Roman" panose="02020603050405020304" pitchFamily="18" charset="0"/>
              <a:cs typeface="Times New Roman" panose="02020603050405020304" pitchFamily="18" charset="0"/>
            </a:endParaRPr>
          </a:p>
          <a:p>
            <a:endParaRPr lang="en-US" sz="4000" b="1">
              <a:solidFill>
                <a:srgbClr val="FF0000"/>
              </a:solidFill>
              <a:latin typeface="Times New Roman" panose="02020603050405020304" pitchFamily="18" charset="0"/>
              <a:cs typeface="Times New Roman" panose="02020603050405020304" pitchFamily="18" charset="0"/>
            </a:endParaRPr>
          </a:p>
        </p:txBody>
      </p:sp>
      <p:pic>
        <p:nvPicPr>
          <p:cNvPr id="10" name="Picture 9"/>
          <p:cNvPicPr/>
          <p:nvPr/>
        </p:nvPicPr>
        <p:blipFill>
          <a:blip r:embed="rId3" cstate="print">
            <a:extLst>
              <a:ext uri="{28A0092B-C50C-407E-A947-70E740481C1C}">
                <a14:useLocalDpi xmlns:a14="http://schemas.microsoft.com/office/drawing/2010/main" val="0"/>
              </a:ext>
            </a:extLst>
          </a:blip>
          <a:stretch>
            <a:fillRect/>
          </a:stretch>
        </p:blipFill>
        <p:spPr>
          <a:xfrm>
            <a:off x="10432415" y="178435"/>
            <a:ext cx="1759585" cy="1555750"/>
          </a:xfrm>
          <a:prstGeom prst="rect">
            <a:avLst/>
          </a:prstGeom>
        </p:spPr>
      </p:pic>
    </p:spTree>
  </p:cSld>
  <p:clrMapOvr>
    <a:masterClrMapping/>
  </p:clrMapOvr>
  <p:transition>
    <p:wedg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 name="Text Box 2"/>
          <p:cNvSpPr txBox="1"/>
          <p:nvPr/>
        </p:nvSpPr>
        <p:spPr>
          <a:xfrm>
            <a:off x="941705" y="1159510"/>
            <a:ext cx="10575290" cy="5015865"/>
          </a:xfrm>
          <a:prstGeom prst="rect">
            <a:avLst/>
          </a:prstGeom>
          <a:noFill/>
        </p:spPr>
        <p:txBody>
          <a:bodyPr wrap="square" rtlCol="0" anchor="t">
            <a:spAutoFit/>
          </a:bodyPr>
          <a:lstStyle/>
          <a:p>
            <a:r>
              <a:rPr lang="en-US" sz="4000" b="1">
                <a:solidFill>
                  <a:srgbClr val="FF0000"/>
                </a:solidFill>
                <a:effectLst>
                  <a:reflection blurRad="6350" stA="53000" endA="300" endPos="35500" dir="5400000" sy="-90000" algn="bl" rotWithShape="0"/>
                </a:effectLst>
                <a:latin typeface="Times New Roman" panose="02020603050405020304" pitchFamily="18" charset="0"/>
                <a:ea typeface="Arial" panose="020B0604020202020204" pitchFamily="34" charset="0"/>
                <a:cs typeface="Times New Roman" panose="02020603050405020304" pitchFamily="18" charset="0"/>
                <a:sym typeface="+mn-ea"/>
              </a:rPr>
              <a:t>Phần 1: Gây hứng thú trò chuyện vào bà</a:t>
            </a:r>
            <a:r>
              <a:rPr lang="vi-VN" altLang="en-US" sz="4000" b="1">
                <a:solidFill>
                  <a:srgbClr val="FF0000"/>
                </a:solidFill>
                <a:effectLst>
                  <a:reflection blurRad="6350" stA="53000" endA="300" endPos="35500" dir="5400000" sy="-90000" algn="bl" rotWithShape="0"/>
                </a:effectLst>
                <a:latin typeface="Times New Roman" panose="02020603050405020304" pitchFamily="18" charset="0"/>
                <a:ea typeface="Arial" panose="020B0604020202020204" pitchFamily="34" charset="0"/>
                <a:cs typeface="Times New Roman" panose="02020603050405020304" pitchFamily="18" charset="0"/>
                <a:sym typeface="+mn-ea"/>
              </a:rPr>
              <a:t>i</a:t>
            </a:r>
          </a:p>
          <a:p>
            <a:endParaRPr lang="vi-VN" altLang="en-US" sz="4000" b="1">
              <a:solidFill>
                <a:srgbClr val="FF0000"/>
              </a:solidFill>
              <a:effectLst>
                <a:reflection blurRad="6350" stA="53000" endA="300" endPos="35500" dir="5400000" sy="-90000" algn="bl" rotWithShape="0"/>
              </a:effectLst>
              <a:latin typeface="Times New Roman" panose="02020603050405020304" pitchFamily="18" charset="0"/>
              <a:ea typeface="Arial" panose="020B0604020202020204" pitchFamily="34" charset="0"/>
              <a:cs typeface="Times New Roman" panose="02020603050405020304" pitchFamily="18" charset="0"/>
              <a:sym typeface="+mn-ea"/>
            </a:endParaRPr>
          </a:p>
          <a:p>
            <a:pPr algn="ctr">
              <a:lnSpc>
                <a:spcPct val="100000"/>
              </a:lnSpc>
            </a:pPr>
            <a:r>
              <a:rPr lang="vi-VN" altLang="en-US" sz="4000" b="1">
                <a:solidFill>
                  <a:srgbClr val="FF0000"/>
                </a:solidFill>
                <a:effectLst>
                  <a:reflection blurRad="6350" stA="53000" endA="300" endPos="35500" dir="5400000" sy="-90000" algn="bl" rotWithShape="0"/>
                </a:effectLst>
                <a:latin typeface="Times New Roman" panose="02020603050405020304" pitchFamily="18" charset="0"/>
                <a:ea typeface="Arial" panose="020B0604020202020204" pitchFamily="34" charset="0"/>
                <a:cs typeface="Times New Roman" panose="02020603050405020304" pitchFamily="18" charset="0"/>
                <a:sym typeface="+mn-ea"/>
              </a:rPr>
              <a:t> </a:t>
            </a:r>
            <a:r>
              <a:rPr lang="vi-VN" altLang="en-US" sz="4000" b="1">
                <a:solidFill>
                  <a:srgbClr val="0070C0"/>
                </a:solidFill>
                <a:effectLst>
                  <a:reflection blurRad="6350" stA="53000" endA="300" endPos="35500" dir="5400000" sy="-90000" algn="bl" rotWithShape="0"/>
                </a:effectLst>
                <a:latin typeface="Times New Roman" panose="02020603050405020304" pitchFamily="18" charset="0"/>
                <a:ea typeface="Arial" panose="020B0604020202020204" pitchFamily="34" charset="0"/>
                <a:cs typeface="Times New Roman" panose="02020603050405020304" pitchFamily="18" charset="0"/>
                <a:sym typeface="+mn-ea"/>
              </a:rPr>
              <a:t>Cô đọc câu đố :</a:t>
            </a:r>
          </a:p>
          <a:p>
            <a:pPr algn="ctr">
              <a:lnSpc>
                <a:spcPct val="100000"/>
              </a:lnSpc>
            </a:pPr>
            <a:r>
              <a:rPr lang="vi-VN" altLang="en-US" sz="4000" b="1">
                <a:solidFill>
                  <a:srgbClr val="0070C0"/>
                </a:solidFill>
                <a:effectLst>
                  <a:reflection blurRad="6350" stA="53000" endA="300" endPos="35500" dir="5400000" sy="-90000" algn="bl" rotWithShape="0"/>
                </a:effectLst>
                <a:latin typeface="Times New Roman" panose="02020603050405020304" pitchFamily="18" charset="0"/>
                <a:ea typeface="Arial" panose="020B0604020202020204" pitchFamily="34" charset="0"/>
                <a:cs typeface="Times New Roman" panose="02020603050405020304" pitchFamily="18" charset="0"/>
                <a:sym typeface="+mn-ea"/>
              </a:rPr>
              <a:t>"Con gì tai thính</a:t>
            </a:r>
          </a:p>
          <a:p>
            <a:pPr algn="ctr">
              <a:lnSpc>
                <a:spcPct val="100000"/>
              </a:lnSpc>
            </a:pPr>
            <a:r>
              <a:rPr lang="vi-VN" altLang="en-US" sz="4000" b="1">
                <a:solidFill>
                  <a:srgbClr val="0070C0"/>
                </a:solidFill>
                <a:effectLst>
                  <a:reflection blurRad="6350" stA="53000" endA="300" endPos="35500" dir="5400000" sy="-90000" algn="bl" rotWithShape="0"/>
                </a:effectLst>
                <a:latin typeface="Times New Roman" panose="02020603050405020304" pitchFamily="18" charset="0"/>
                <a:ea typeface="Arial" panose="020B0604020202020204" pitchFamily="34" charset="0"/>
                <a:cs typeface="Times New Roman" panose="02020603050405020304" pitchFamily="18" charset="0"/>
                <a:sym typeface="+mn-ea"/>
              </a:rPr>
              <a:t>Lông mượt, mắt tinh</a:t>
            </a:r>
          </a:p>
          <a:p>
            <a:pPr algn="ctr">
              <a:lnSpc>
                <a:spcPct val="100000"/>
              </a:lnSpc>
            </a:pPr>
            <a:r>
              <a:rPr lang="vi-VN" altLang="en-US" sz="4000" b="1">
                <a:solidFill>
                  <a:srgbClr val="0070C0"/>
                </a:solidFill>
                <a:effectLst>
                  <a:reflection blurRad="6350" stA="53000" endA="300" endPos="35500" dir="5400000" sy="-90000" algn="bl" rotWithShape="0"/>
                </a:effectLst>
                <a:latin typeface="Times New Roman" panose="02020603050405020304" pitchFamily="18" charset="0"/>
                <a:ea typeface="Arial" panose="020B0604020202020204" pitchFamily="34" charset="0"/>
                <a:cs typeface="Times New Roman" panose="02020603050405020304" pitchFamily="18" charset="0"/>
                <a:sym typeface="+mn-ea"/>
              </a:rPr>
              <a:t>Ngày ngủ đêm rình</a:t>
            </a:r>
          </a:p>
          <a:p>
            <a:pPr algn="ctr">
              <a:lnSpc>
                <a:spcPct val="100000"/>
              </a:lnSpc>
            </a:pPr>
            <a:r>
              <a:rPr lang="vi-VN" altLang="en-US" sz="4000" b="1">
                <a:solidFill>
                  <a:srgbClr val="0070C0"/>
                </a:solidFill>
                <a:effectLst>
                  <a:reflection blurRad="6350" stA="53000" endA="300" endPos="35500" dir="5400000" sy="-90000" algn="bl" rotWithShape="0"/>
                </a:effectLst>
                <a:latin typeface="Times New Roman" panose="02020603050405020304" pitchFamily="18" charset="0"/>
                <a:ea typeface="Arial" panose="020B0604020202020204" pitchFamily="34" charset="0"/>
                <a:cs typeface="Times New Roman" panose="02020603050405020304" pitchFamily="18" charset="0"/>
                <a:sym typeface="+mn-ea"/>
              </a:rPr>
              <a:t>Chuột kinh, chuột sợ"</a:t>
            </a:r>
          </a:p>
          <a:p>
            <a:pPr algn="ctr">
              <a:lnSpc>
                <a:spcPct val="100000"/>
              </a:lnSpc>
            </a:pPr>
            <a:r>
              <a:rPr lang="vi-VN" altLang="en-US" sz="4000" b="1">
                <a:solidFill>
                  <a:srgbClr val="0070C0"/>
                </a:solidFill>
                <a:effectLst>
                  <a:reflection blurRad="6350" stA="53000" endA="300" endPos="35500" dir="5400000" sy="-90000" algn="bl" rotWithShape="0"/>
                </a:effectLst>
                <a:latin typeface="Times New Roman" panose="02020603050405020304" pitchFamily="18" charset="0"/>
                <a:ea typeface="Arial" panose="020B0604020202020204" pitchFamily="34" charset="0"/>
                <a:cs typeface="Times New Roman" panose="02020603050405020304" pitchFamily="18" charset="0"/>
                <a:sym typeface="+mn-ea"/>
              </a:rPr>
              <a:t>Là con gì?</a:t>
            </a:r>
          </a:p>
        </p:txBody>
      </p:sp>
      <p:pic>
        <p:nvPicPr>
          <p:cNvPr id="10" name="Picture 9"/>
          <p:cNvPicPr/>
          <p:nvPr/>
        </p:nvPicPr>
        <p:blipFill>
          <a:blip r:embed="rId5" cstate="print">
            <a:extLst>
              <a:ext uri="{28A0092B-C50C-407E-A947-70E740481C1C}">
                <a14:useLocalDpi xmlns:a14="http://schemas.microsoft.com/office/drawing/2010/main" val="0"/>
              </a:ext>
            </a:extLst>
          </a:blip>
          <a:stretch>
            <a:fillRect/>
          </a:stretch>
        </p:blipFill>
        <p:spPr>
          <a:xfrm>
            <a:off x="0" y="0"/>
            <a:ext cx="1759585" cy="1555750"/>
          </a:xfrm>
          <a:prstGeom prst="rect">
            <a:avLst/>
          </a:prstGeom>
        </p:spPr>
      </p:pic>
      <p:pic>
        <p:nvPicPr>
          <p:cNvPr id="4" name="Câu đố">
            <a:hlinkClick r:id="" action="ppaction://media"/>
          </p:cNvPr>
          <p:cNvPicPr/>
          <p:nvPr>
            <a:audioFile r:link="rId2"/>
            <p:extLst>
              <p:ext uri="{DAA4B4D4-6D71-4841-9C94-3DE7FCFB9230}">
                <p14:media xmlns:p14="http://schemas.microsoft.com/office/powerpoint/2010/main" r:embed="rId1"/>
              </p:ext>
            </p:extLst>
          </p:nvPr>
        </p:nvPicPr>
        <p:blipFill>
          <a:blip r:embed="rId6"/>
          <a:stretch>
            <a:fillRect/>
          </a:stretch>
        </p:blipFill>
        <p:spPr>
          <a:xfrm>
            <a:off x="1113790" y="5780405"/>
            <a:ext cx="798830" cy="768985"/>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circle(in)">
                                      <p:cBhvr>
                                        <p:cTn id="21" dur="2000"/>
                                        <p:tgtEl>
                                          <p:spTgt spid="3">
                                            <p:txEl>
                                              <p:pRg st="5" end="5"/>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circle(in)">
                                      <p:cBhvr>
                                        <p:cTn id="24" dur="2000"/>
                                        <p:tgtEl>
                                          <p:spTgt spid="3">
                                            <p:txEl>
                                              <p:pRg st="6" end="6"/>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circle(in)">
                                      <p:cBhvr>
                                        <p:cTn id="27" dur="2000"/>
                                        <p:tgtEl>
                                          <p:spTgt spid="3">
                                            <p:txEl>
                                              <p:pRg st="7" end="7"/>
                                            </p:txEl>
                                          </p:spTgt>
                                        </p:tgtEl>
                                      </p:cBhvr>
                                    </p:animEffect>
                                  </p:childTnLst>
                                </p:cTn>
                              </p:par>
                            </p:childTnLst>
                          </p:cTn>
                        </p:par>
                        <p:par>
                          <p:cTn id="28" fill="hold">
                            <p:stCondLst>
                              <p:cond delay="2000"/>
                            </p:stCondLst>
                            <p:childTnLst>
                              <p:par>
                                <p:cTn id="29" presetID="1" presetClass="mediacall" presetSubtype="0" fill="hold" nodeType="afterEffect">
                                  <p:stCondLst>
                                    <p:cond delay="0"/>
                                  </p:stCondLst>
                                  <p:childTnLst>
                                    <p:cmd type="call" cmd="playFrom(0.0)">
                                      <p:cBhvr additive="base">
                                        <p:cTn id="30" dur="1292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1" fill="hold" display="1">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00px-Golden_tabby_and_white_kitten_n01"/>
          <p:cNvPicPr>
            <a:picLocks noChangeAspect="1"/>
          </p:cNvPicPr>
          <p:nvPr/>
        </p:nvPicPr>
        <p:blipFill>
          <a:blip r:embed="rId4"/>
          <a:stretch>
            <a:fillRect/>
          </a:stretch>
        </p:blipFill>
        <p:spPr>
          <a:xfrm>
            <a:off x="1610995" y="-635"/>
            <a:ext cx="8941435" cy="6042660"/>
          </a:xfrm>
          <a:prstGeom prst="rect">
            <a:avLst/>
          </a:prstGeom>
        </p:spPr>
      </p:pic>
      <p:sp>
        <p:nvSpPr>
          <p:cNvPr id="3" name="Text Box 2"/>
          <p:cNvSpPr txBox="1"/>
          <p:nvPr/>
        </p:nvSpPr>
        <p:spPr>
          <a:xfrm>
            <a:off x="3654425" y="6042025"/>
            <a:ext cx="4507865" cy="829945"/>
          </a:xfrm>
          <a:prstGeom prst="rect">
            <a:avLst/>
          </a:prstGeom>
          <a:noFill/>
        </p:spPr>
        <p:txBody>
          <a:bodyPr wrap="square" rtlCol="0">
            <a:spAutoFit/>
          </a:bodyPr>
          <a:lstStyle/>
          <a:p>
            <a:pPr algn="ctr"/>
            <a:r>
              <a:rPr lang="vi-VN" altLang="en-US" sz="4800" b="1">
                <a:solidFill>
                  <a:srgbClr val="FF0000"/>
                </a:solidFill>
                <a:latin typeface="Times New Roman" panose="02020603050405020304" pitchFamily="18" charset="0"/>
                <a:cs typeface="Times New Roman" panose="02020603050405020304" pitchFamily="18" charset="0"/>
              </a:rPr>
              <a:t>Con mèo</a:t>
            </a:r>
          </a:p>
        </p:txBody>
      </p:sp>
      <p:pic>
        <p:nvPicPr>
          <p:cNvPr id="10" name="Picture 9"/>
          <p:cNvPicPr/>
          <p:nvPr/>
        </p:nvPicPr>
        <p:blipFill>
          <a:blip r:embed="rId5" cstate="print">
            <a:extLst>
              <a:ext uri="{28A0092B-C50C-407E-A947-70E740481C1C}">
                <a14:useLocalDpi xmlns:a14="http://schemas.microsoft.com/office/drawing/2010/main" val="0"/>
              </a:ext>
            </a:extLst>
          </a:blip>
          <a:stretch>
            <a:fillRect/>
          </a:stretch>
        </p:blipFill>
        <p:spPr>
          <a:xfrm>
            <a:off x="0" y="0"/>
            <a:ext cx="1759585" cy="1555750"/>
          </a:xfrm>
          <a:prstGeom prst="rect">
            <a:avLst/>
          </a:prstGeom>
        </p:spPr>
      </p:pic>
      <p:pic>
        <p:nvPicPr>
          <p:cNvPr id="4" name="Dẫn dắt trẻ vào bài">
            <a:hlinkClick r:id="" action="ppaction://media"/>
          </p:cNvPr>
          <p:cNvPicPr/>
          <p:nvPr>
            <a:audioFile r:link="rId2"/>
            <p:extLst>
              <p:ext uri="{DAA4B4D4-6D71-4841-9C94-3DE7FCFB9230}">
                <p14:media xmlns:p14="http://schemas.microsoft.com/office/powerpoint/2010/main" r:embed="rId1"/>
              </p:ext>
            </p:extLst>
          </p:nvPr>
        </p:nvPicPr>
        <p:blipFill>
          <a:blip r:embed="rId6"/>
          <a:stretch>
            <a:fillRect/>
          </a:stretch>
        </p:blipFill>
        <p:spPr>
          <a:xfrm>
            <a:off x="421005" y="5378450"/>
            <a:ext cx="768350" cy="663575"/>
          </a:xfrm>
          <a:prstGeom prst="rect">
            <a:avLst/>
          </a:prstGeom>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par>
                          <p:cTn id="13" fill="hold">
                            <p:stCondLst>
                              <p:cond delay="500"/>
                            </p:stCondLst>
                            <p:childTnLst>
                              <p:par>
                                <p:cTn id="14" presetID="1" presetClass="mediacall" presetSubtype="0" fill="hold" nodeType="afterEffect">
                                  <p:stCondLst>
                                    <p:cond delay="0"/>
                                  </p:stCondLst>
                                  <p:childTnLst>
                                    <p:cmd type="call" cmd="playFrom(0.0)">
                                      <p:cBhvr additive="base">
                                        <p:cTn id="15" dur="3181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6" fill="hold" display="1">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Box 2"/>
          <p:cNvSpPr txBox="1"/>
          <p:nvPr/>
        </p:nvSpPr>
        <p:spPr>
          <a:xfrm>
            <a:off x="1198245" y="514985"/>
            <a:ext cx="10349230" cy="4154170"/>
          </a:xfrm>
          <a:prstGeom prst="rect">
            <a:avLst/>
          </a:prstGeom>
          <a:noFill/>
        </p:spPr>
        <p:txBody>
          <a:bodyPr wrap="square" rtlCol="0">
            <a:spAutoFit/>
          </a:bodyPr>
          <a:lstStyle/>
          <a:p>
            <a:pPr algn="ctr">
              <a:lnSpc>
                <a:spcPct val="150000"/>
              </a:lnSpc>
            </a:pPr>
            <a:r>
              <a:rPr lang="en-US" sz="4400" b="1">
                <a:solidFill>
                  <a:srgbClr val="FF0000"/>
                </a:solidFill>
                <a:effectLst>
                  <a:reflection blurRad="6350" stA="53000" endA="300" endPos="35500" dir="5400000" sy="-90000" algn="bl" rotWithShape="0"/>
                </a:effectLst>
                <a:latin typeface="Times New Roman" panose="02020603050405020304" pitchFamily="18" charset="0"/>
                <a:ea typeface="Arial" panose="020B0604020202020204" pitchFamily="34" charset="0"/>
                <a:cs typeface="Times New Roman" panose="02020603050405020304" pitchFamily="18" charset="0"/>
                <a:sym typeface="+mn-ea"/>
              </a:rPr>
              <a:t>Phần 2</a:t>
            </a:r>
            <a:r>
              <a:rPr lang="vi-VN" altLang="en-US" sz="4400" b="1">
                <a:solidFill>
                  <a:srgbClr val="FF0000"/>
                </a:solidFill>
                <a:effectLst>
                  <a:reflection blurRad="6350" stA="53000" endA="300" endPos="35500" dir="5400000" sy="-90000" algn="bl" rotWithShape="0"/>
                </a:effectLst>
                <a:latin typeface="Times New Roman" panose="02020603050405020304" pitchFamily="18" charset="0"/>
                <a:ea typeface="Arial" panose="020B0604020202020204" pitchFamily="34" charset="0"/>
                <a:cs typeface="Times New Roman" panose="02020603050405020304" pitchFamily="18" charset="0"/>
                <a:sym typeface="+mn-ea"/>
              </a:rPr>
              <a:t>: </a:t>
            </a:r>
            <a:r>
              <a:rPr lang="en-US" altLang="vi-VN" sz="4400" b="1">
                <a:solidFill>
                  <a:srgbClr val="FF0000"/>
                </a:solidFill>
                <a:effectLst>
                  <a:reflection blurRad="6350" stA="53000" endA="300" endPos="35500" dir="5400000" sy="-90000" algn="bl" rotWithShape="0"/>
                </a:effectLst>
                <a:latin typeface="Times New Roman" panose="02020603050405020304" pitchFamily="18" charset="0"/>
                <a:ea typeface="Arial" panose="020B0604020202020204" pitchFamily="34" charset="0"/>
                <a:cs typeface="Times New Roman" panose="02020603050405020304" pitchFamily="18" charset="0"/>
                <a:sym typeface="+mn-ea"/>
              </a:rPr>
              <a:t>Phương pháp, hình thức tổ chức</a:t>
            </a:r>
          </a:p>
          <a:p>
            <a:pPr algn="l">
              <a:lnSpc>
                <a:spcPct val="150000"/>
              </a:lnSpc>
            </a:pPr>
            <a:r>
              <a:rPr lang="en-US" altLang="vi-VN" sz="4400" b="1">
                <a:solidFill>
                  <a:srgbClr val="0070C0"/>
                </a:solidFill>
                <a:effectLst>
                  <a:reflection blurRad="6350" stA="53000" endA="300" endPos="35500" dir="5400000" sy="-90000" algn="bl" rotWithShape="0"/>
                </a:effectLst>
                <a:latin typeface="Times New Roman" panose="02020603050405020304" pitchFamily="18" charset="0"/>
                <a:ea typeface="Arial" panose="020B0604020202020204" pitchFamily="34" charset="0"/>
                <a:cs typeface="Times New Roman" panose="02020603050405020304" pitchFamily="18" charset="0"/>
                <a:sym typeface="+mn-ea"/>
              </a:rPr>
              <a:t>*Hoạt động 1: </a:t>
            </a:r>
            <a:r>
              <a:rPr lang="en-US" sz="44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Arial" panose="020B0604020202020204" pitchFamily="34" charset="0"/>
                <a:ea typeface="Arial" panose="020B0604020202020204" pitchFamily="34" charset="0"/>
                <a:sym typeface="+mn-ea"/>
              </a:rPr>
              <a:t>Cô đọc thơ cho trẻ</a:t>
            </a:r>
            <a:endParaRPr lang="en-US" altLang="vi-VN" sz="4400" b="1">
              <a:solidFill>
                <a:srgbClr val="0070C0"/>
              </a:solidFill>
              <a:effectLst>
                <a:reflection blurRad="6350" stA="53000" endA="300" endPos="35500" dir="5400000" sy="-90000" algn="bl" rotWithShape="0"/>
              </a:effectLst>
              <a:latin typeface="Times New Roman" panose="02020603050405020304" pitchFamily="18" charset="0"/>
              <a:ea typeface="Arial" panose="020B0604020202020204" pitchFamily="34" charset="0"/>
              <a:cs typeface="Times New Roman" panose="02020603050405020304" pitchFamily="18" charset="0"/>
              <a:sym typeface="+mn-ea"/>
            </a:endParaRPr>
          </a:p>
          <a:p>
            <a:pPr algn="l">
              <a:lnSpc>
                <a:spcPct val="150000"/>
              </a:lnSpc>
            </a:pPr>
            <a:r>
              <a:rPr lang="en-US" altLang="vi-VN" sz="4400" b="1">
                <a:solidFill>
                  <a:srgbClr val="0070C0"/>
                </a:solidFill>
                <a:effectLst>
                  <a:reflection blurRad="6350" stA="53000" endA="300" endPos="35500" dir="5400000" sy="-90000" algn="bl" rotWithShape="0"/>
                </a:effectLst>
                <a:latin typeface="Times New Roman" panose="02020603050405020304" pitchFamily="18" charset="0"/>
                <a:ea typeface="Arial" panose="020B0604020202020204" pitchFamily="34" charset="0"/>
                <a:cs typeface="Times New Roman" panose="02020603050405020304" pitchFamily="18" charset="0"/>
                <a:sym typeface="+mn-ea"/>
              </a:rPr>
              <a:t> - Lần 1: </a:t>
            </a:r>
            <a:r>
              <a:rPr lang="vi-VN" altLang="en-US" sz="4400" b="1">
                <a:solidFill>
                  <a:srgbClr val="0070C0"/>
                </a:solidFill>
                <a:effectLst>
                  <a:reflection blurRad="6350" stA="53000" endA="300" endPos="35500" dir="5400000" sy="-90000" algn="bl" rotWithShape="0"/>
                </a:effectLst>
                <a:latin typeface="Times New Roman" panose="02020603050405020304" pitchFamily="18" charset="0"/>
                <a:ea typeface="Arial" panose="020B0604020202020204" pitchFamily="34" charset="0"/>
                <a:cs typeface="Times New Roman" panose="02020603050405020304" pitchFamily="18" charset="0"/>
                <a:sym typeface="+mn-ea"/>
              </a:rPr>
              <a:t>Cô đọc thơ di</a:t>
            </a:r>
            <a:r>
              <a:rPr lang="en-US" altLang="vi-VN" sz="4400" b="1">
                <a:solidFill>
                  <a:srgbClr val="0070C0"/>
                </a:solidFill>
                <a:effectLst>
                  <a:reflection blurRad="6350" stA="53000" endA="300" endPos="35500" dir="5400000" sy="-90000" algn="bl" rotWithShape="0"/>
                </a:effectLst>
                <a:latin typeface="Times New Roman" panose="02020603050405020304" pitchFamily="18" charset="0"/>
                <a:ea typeface="Arial" panose="020B0604020202020204" pitchFamily="34" charset="0"/>
                <a:cs typeface="Times New Roman" panose="02020603050405020304" pitchFamily="18" charset="0"/>
                <a:sym typeface="+mn-ea"/>
              </a:rPr>
              <a:t>ễn cảm </a:t>
            </a:r>
            <a:r>
              <a:rPr lang="vi-VN" altLang="en-US" sz="4400" b="1">
                <a:solidFill>
                  <a:srgbClr val="0070C0"/>
                </a:solidFill>
                <a:effectLst>
                  <a:reflection blurRad="6350" stA="53000" endA="300" endPos="35500" dir="5400000" sy="-90000" algn="bl" rotWithShape="0"/>
                </a:effectLst>
                <a:latin typeface="Times New Roman" panose="02020603050405020304" pitchFamily="18" charset="0"/>
                <a:ea typeface="Arial" panose="020B0604020202020204" pitchFamily="34" charset="0"/>
                <a:cs typeface="Times New Roman" panose="02020603050405020304" pitchFamily="18" charset="0"/>
                <a:sym typeface="+mn-ea"/>
              </a:rPr>
              <a:t>kết hợp </a:t>
            </a:r>
            <a:r>
              <a:rPr lang="en-US" altLang="vi-VN" sz="4400" b="1">
                <a:solidFill>
                  <a:srgbClr val="0070C0"/>
                </a:solidFill>
                <a:effectLst>
                  <a:reflection blurRad="6350" stA="53000" endA="300" endPos="35500" dir="5400000" sy="-90000" algn="bl" rotWithShape="0"/>
                </a:effectLst>
                <a:latin typeface="Times New Roman" panose="02020603050405020304" pitchFamily="18" charset="0"/>
                <a:ea typeface="Arial" panose="020B0604020202020204" pitchFamily="34" charset="0"/>
                <a:cs typeface="Times New Roman" panose="02020603050405020304" pitchFamily="18" charset="0"/>
                <a:sym typeface="+mn-ea"/>
              </a:rPr>
              <a:t>              </a:t>
            </a:r>
            <a:r>
              <a:rPr lang="vi-VN" altLang="en-US" sz="4400" b="1">
                <a:solidFill>
                  <a:srgbClr val="0070C0"/>
                </a:solidFill>
                <a:effectLst>
                  <a:reflection blurRad="6350" stA="53000" endA="300" endPos="35500" dir="5400000" sy="-90000" algn="bl" rotWithShape="0"/>
                </a:effectLst>
                <a:latin typeface="Times New Roman" panose="02020603050405020304" pitchFamily="18" charset="0"/>
                <a:ea typeface="Arial" panose="020B0604020202020204" pitchFamily="34" charset="0"/>
                <a:cs typeface="Times New Roman" panose="02020603050405020304" pitchFamily="18" charset="0"/>
                <a:sym typeface="+mn-ea"/>
              </a:rPr>
              <a:t>cử chỉ, điệu bộ</a:t>
            </a:r>
          </a:p>
        </p:txBody>
      </p:sp>
      <p:pic>
        <p:nvPicPr>
          <p:cNvPr id="10" name="Picture 9"/>
          <p:cNvPicPr/>
          <p:nvPr/>
        </p:nvPicPr>
        <p:blipFill>
          <a:blip r:embed="rId3" cstate="print">
            <a:extLst>
              <a:ext uri="{28A0092B-C50C-407E-A947-70E740481C1C}">
                <a14:useLocalDpi xmlns:a14="http://schemas.microsoft.com/office/drawing/2010/main" val="0"/>
              </a:ext>
            </a:extLst>
          </a:blip>
          <a:stretch>
            <a:fillRect/>
          </a:stretch>
        </p:blipFill>
        <p:spPr>
          <a:xfrm>
            <a:off x="10432415" y="0"/>
            <a:ext cx="1759585" cy="1555750"/>
          </a:xfrm>
          <a:prstGeom prst="rect">
            <a:avLst/>
          </a:prstGeom>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10" name="Picture 9"/>
          <p:cNvPicPr/>
          <p:nvPr/>
        </p:nvPicPr>
        <p:blipFill>
          <a:blip r:embed="rId5" cstate="print">
            <a:extLst>
              <a:ext uri="{28A0092B-C50C-407E-A947-70E740481C1C}">
                <a14:useLocalDpi xmlns:a14="http://schemas.microsoft.com/office/drawing/2010/main" val="0"/>
              </a:ext>
            </a:extLst>
          </a:blip>
          <a:stretch>
            <a:fillRect/>
          </a:stretch>
        </p:blipFill>
        <p:spPr>
          <a:xfrm>
            <a:off x="10432415" y="118745"/>
            <a:ext cx="1759585" cy="1555750"/>
          </a:xfrm>
          <a:prstGeom prst="rect">
            <a:avLst/>
          </a:prstGeom>
        </p:spPr>
      </p:pic>
      <p:pic>
        <p:nvPicPr>
          <p:cNvPr id="2" name="Bài thơ Mèo con đi học">
            <a:hlinkClick r:id="" action="ppaction://media"/>
          </p:cNvPr>
          <p:cNvPicPr/>
          <p:nvPr>
            <a:audioFile r:link="rId2"/>
            <p:extLst>
              <p:ext uri="{DAA4B4D4-6D71-4841-9C94-3DE7FCFB9230}">
                <p14:media xmlns:p14="http://schemas.microsoft.com/office/powerpoint/2010/main" r:embed="rId1"/>
              </p:ext>
            </p:extLst>
          </p:nvPr>
        </p:nvPicPr>
        <p:blipFill>
          <a:blip r:embed="rId6"/>
          <a:stretch>
            <a:fillRect/>
          </a:stretch>
        </p:blipFill>
        <p:spPr>
          <a:xfrm>
            <a:off x="588645" y="5380990"/>
            <a:ext cx="799465" cy="7385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3179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1">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 name="Text Box 2"/>
          <p:cNvSpPr txBox="1"/>
          <p:nvPr/>
        </p:nvSpPr>
        <p:spPr>
          <a:xfrm>
            <a:off x="1572895" y="1758315"/>
            <a:ext cx="9046210" cy="1445260"/>
          </a:xfrm>
          <a:prstGeom prst="rect">
            <a:avLst/>
          </a:prstGeom>
          <a:noFill/>
        </p:spPr>
        <p:txBody>
          <a:bodyPr wrap="square" rtlCol="0">
            <a:spAutoFit/>
          </a:bodyPr>
          <a:lstStyle/>
          <a:p>
            <a:pPr algn="ctr"/>
            <a:r>
              <a:rPr lang="vi-VN" altLang="en-US" sz="4400" b="1">
                <a:solidFill>
                  <a:srgbClr val="FF0000"/>
                </a:solidFill>
                <a:effectLst>
                  <a:reflection blurRad="6350" stA="53000" endA="300" endPos="35500" dir="5400000" sy="-90000" algn="bl" rotWithShape="0"/>
                </a:effectLst>
                <a:latin typeface="Times New Roman" panose="02020603050405020304" pitchFamily="18" charset="0"/>
                <a:ea typeface="Arial" panose="020B0604020202020204" pitchFamily="34" charset="0"/>
                <a:cs typeface="Times New Roman" panose="02020603050405020304" pitchFamily="18" charset="0"/>
                <a:sym typeface="+mn-ea"/>
              </a:rPr>
              <a:t> </a:t>
            </a:r>
            <a:r>
              <a:rPr lang="en-US" altLang="vi-VN" sz="4400" b="1">
                <a:solidFill>
                  <a:srgbClr val="0070C0"/>
                </a:solidFill>
                <a:effectLst>
                  <a:reflection blurRad="6350" stA="53000" endA="300" endPos="35500" dir="5400000" sy="-90000" algn="bl" rotWithShape="0"/>
                </a:effectLst>
                <a:latin typeface="Times New Roman" panose="02020603050405020304" pitchFamily="18" charset="0"/>
                <a:ea typeface="Arial" panose="020B0604020202020204" pitchFamily="34" charset="0"/>
                <a:cs typeface="Times New Roman" panose="02020603050405020304" pitchFamily="18" charset="0"/>
                <a:sym typeface="+mn-ea"/>
              </a:rPr>
              <a:t>- Lần 2: </a:t>
            </a:r>
            <a:r>
              <a:rPr lang="vi-VN" altLang="en-US" sz="4400" b="1">
                <a:solidFill>
                  <a:srgbClr val="0070C0"/>
                </a:solidFill>
                <a:effectLst>
                  <a:reflection blurRad="6350" stA="53000" endA="300" endPos="35500" dir="5400000" sy="-90000" algn="bl" rotWithShape="0"/>
                </a:effectLst>
                <a:latin typeface="Times New Roman" panose="02020603050405020304" pitchFamily="18" charset="0"/>
                <a:ea typeface="Arial" panose="020B0604020202020204" pitchFamily="34" charset="0"/>
                <a:cs typeface="Times New Roman" panose="02020603050405020304" pitchFamily="18" charset="0"/>
                <a:sym typeface="+mn-ea"/>
              </a:rPr>
              <a:t>Cô đọc thơ lần 2, kết hợp tranh minh họa </a:t>
            </a:r>
          </a:p>
        </p:txBody>
      </p:sp>
      <p:pic>
        <p:nvPicPr>
          <p:cNvPr id="10" name="Picture 9"/>
          <p:cNvPicPr/>
          <p:nvPr/>
        </p:nvPicPr>
        <p:blipFill>
          <a:blip r:embed="rId5" cstate="print">
            <a:extLst>
              <a:ext uri="{28A0092B-C50C-407E-A947-70E740481C1C}">
                <a14:useLocalDpi xmlns:a14="http://schemas.microsoft.com/office/drawing/2010/main" val="0"/>
              </a:ext>
            </a:extLst>
          </a:blip>
          <a:stretch>
            <a:fillRect/>
          </a:stretch>
        </p:blipFill>
        <p:spPr>
          <a:xfrm>
            <a:off x="10432415" y="0"/>
            <a:ext cx="1759585" cy="1555750"/>
          </a:xfrm>
          <a:prstGeom prst="rect">
            <a:avLst/>
          </a:prstGeom>
        </p:spPr>
      </p:pic>
      <p:pic>
        <p:nvPicPr>
          <p:cNvPr id="2" name="Bài thơ Mèo con đi học">
            <a:hlinkClick r:id="" action="ppaction://media"/>
          </p:cNvPr>
          <p:cNvPicPr/>
          <p:nvPr>
            <a:audioFile r:link="rId2"/>
            <p:extLst>
              <p:ext uri="{DAA4B4D4-6D71-4841-9C94-3DE7FCFB9230}">
                <p14:media xmlns:p14="http://schemas.microsoft.com/office/powerpoint/2010/main" r:embed="rId1"/>
              </p:ext>
            </p:extLst>
          </p:nvPr>
        </p:nvPicPr>
        <p:blipFill>
          <a:blip r:embed="rId6"/>
          <a:stretch>
            <a:fillRect/>
          </a:stretch>
        </p:blipFill>
        <p:spPr>
          <a:xfrm>
            <a:off x="288925" y="5455920"/>
            <a:ext cx="948055" cy="978535"/>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1" presetClass="mediacall" presetSubtype="0" fill="hold" nodeType="afterEffect">
                                  <p:stCondLst>
                                    <p:cond delay="0"/>
                                  </p:stCondLst>
                                  <p:childTnLst>
                                    <p:cmd type="call" cmd="playFrom(0.0)">
                                      <p:cBhvr additive="base">
                                        <p:cTn id="12" dur="3179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1">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pic>
        <p:nvPicPr>
          <p:cNvPr id="19467" name="Picture 13" descr="sun14[1]"/>
          <p:cNvPicPr>
            <a:picLocks noChangeAspect="1"/>
          </p:cNvPicPr>
          <p:nvPr/>
        </p:nvPicPr>
        <p:blipFill>
          <a:blip r:embed="rId6"/>
          <a:stretch>
            <a:fillRect/>
          </a:stretch>
        </p:blipFill>
        <p:spPr>
          <a:xfrm>
            <a:off x="1524000" y="0"/>
            <a:ext cx="1428750" cy="1238250"/>
          </a:xfrm>
          <a:prstGeom prst="rect">
            <a:avLst/>
          </a:prstGeom>
          <a:noFill/>
          <a:ln w="9525">
            <a:noFill/>
          </a:ln>
        </p:spPr>
      </p:pic>
      <p:pic>
        <p:nvPicPr>
          <p:cNvPr id="19468" name="Picture 14" descr="tomato[1]"/>
          <p:cNvPicPr>
            <a:picLocks noChangeAspect="1"/>
          </p:cNvPicPr>
          <p:nvPr/>
        </p:nvPicPr>
        <p:blipFill>
          <a:blip r:embed="rId7"/>
          <a:stretch>
            <a:fillRect/>
          </a:stretch>
        </p:blipFill>
        <p:spPr>
          <a:xfrm>
            <a:off x="1524000" y="5403850"/>
            <a:ext cx="2057400" cy="1454150"/>
          </a:xfrm>
          <a:prstGeom prst="rect">
            <a:avLst/>
          </a:prstGeom>
          <a:noFill/>
          <a:ln w="9525">
            <a:noFill/>
          </a:ln>
        </p:spPr>
      </p:pic>
      <p:pic>
        <p:nvPicPr>
          <p:cNvPr id="80941" name="Hoa cuc vang1.wma">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8"/>
          <a:stretch>
            <a:fillRect/>
          </a:stretch>
        </p:blipFill>
        <p:spPr>
          <a:xfrm>
            <a:off x="10134600" y="1905000"/>
            <a:ext cx="304800" cy="304800"/>
          </a:xfrm>
          <a:prstGeom prst="rect">
            <a:avLst/>
          </a:prstGeom>
          <a:noFill/>
          <a:ln w="9525">
            <a:noFill/>
          </a:ln>
        </p:spPr>
      </p:pic>
      <p:sp>
        <p:nvSpPr>
          <p:cNvPr id="19500" name="WordArt 46"/>
          <p:cNvSpPr>
            <a:spLocks noTextEdit="1"/>
          </p:cNvSpPr>
          <p:nvPr/>
        </p:nvSpPr>
        <p:spPr>
          <a:xfrm>
            <a:off x="3522345" y="1238250"/>
            <a:ext cx="5943600" cy="2667000"/>
          </a:xfrm>
          <a:prstGeom prst="rect">
            <a:avLst/>
          </a:prstGeom>
        </p:spPr>
        <p:txBody>
          <a:bodyPr wrap="none" fromWordArt="1">
            <a:prstTxWarp prst="textCurveDown">
              <a:avLst>
                <a:gd name="adj" fmla="val 43477"/>
              </a:avLst>
            </a:prstTxWarp>
            <a:normAutofit/>
          </a:bodyPr>
          <a:lstStyle/>
          <a:p>
            <a:pPr algn="ctr" eaLnBrk="0" hangingPunct="0"/>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Times New Roman" panose="02020603050405020304" pitchFamily="18" charset="0"/>
                <a:ea typeface="Times New Roman" panose="02020603050405020304" pitchFamily="18" charset="0"/>
              </a:rPr>
              <a:t>Đàm thoại trích dẫn</a:t>
            </a:r>
          </a:p>
          <a:p>
            <a:pPr algn="ctr" eaLnBrk="0" hangingPunct="0"/>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Times New Roman" panose="02020603050405020304" pitchFamily="18" charset="0"/>
                <a:ea typeface="Times New Roman" panose="02020603050405020304" pitchFamily="18" charset="0"/>
              </a:rPr>
              <a:t>giúp trẻ hiểu nội dung bài thơ </a:t>
            </a:r>
          </a:p>
        </p:txBody>
      </p:sp>
      <p:sp>
        <p:nvSpPr>
          <p:cNvPr id="19501" name="WordArt 47"/>
          <p:cNvSpPr>
            <a:spLocks noTextEdit="1"/>
          </p:cNvSpPr>
          <p:nvPr/>
        </p:nvSpPr>
        <p:spPr>
          <a:xfrm>
            <a:off x="8458200" y="2819400"/>
            <a:ext cx="1524000" cy="457200"/>
          </a:xfrm>
          <a:prstGeom prst="rect">
            <a:avLst/>
          </a:prstGeom>
        </p:spPr>
        <p:txBody>
          <a:bodyPr wrap="none" fromWordArt="1">
            <a:prstTxWarp prst="textPlain">
              <a:avLst>
                <a:gd name="adj" fmla="val 50000"/>
              </a:avLst>
            </a:prstTxWarp>
            <a:normAutofit fontScale="75000" lnSpcReduction="10000"/>
          </a:bodyPr>
          <a:lstStyle/>
          <a:p>
            <a:pPr algn="ctr" eaLnBrk="0" hangingPunct="0"/>
            <a:r>
              <a:rPr lang="en-US" sz="3600">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Arial" panose="020B0604020202020204" pitchFamily="34" charset="0"/>
                <a:ea typeface="Arial" panose="020B0604020202020204" pitchFamily="34" charset="0"/>
              </a:rPr>
              <a:t> </a:t>
            </a:r>
          </a:p>
        </p:txBody>
      </p:sp>
      <p:pic>
        <p:nvPicPr>
          <p:cNvPr id="10" name="Picture 9"/>
          <p:cNvPicPr/>
          <p:nvPr/>
        </p:nvPicPr>
        <p:blipFill>
          <a:blip r:embed="rId9" cstate="print">
            <a:extLst>
              <a:ext uri="{28A0092B-C50C-407E-A947-70E740481C1C}">
                <a14:useLocalDpi xmlns:a14="http://schemas.microsoft.com/office/drawing/2010/main" val="0"/>
              </a:ext>
            </a:extLst>
          </a:blip>
          <a:stretch>
            <a:fillRect/>
          </a:stretch>
        </p:blipFill>
        <p:spPr>
          <a:xfrm>
            <a:off x="0" y="0"/>
            <a:ext cx="1759585" cy="1555750"/>
          </a:xfrm>
          <a:prstGeom prst="rect">
            <a:avLst/>
          </a:prstGeom>
        </p:spPr>
      </p:pic>
      <p:pic>
        <p:nvPicPr>
          <p:cNvPr id="2" name="Picture 1"/>
          <p:cNvPicPr/>
          <p:nvPr/>
        </p:nvPicPr>
        <p:blipFill>
          <a:blip r:embed="rId9" cstate="print">
            <a:extLst>
              <a:ext uri="{28A0092B-C50C-407E-A947-70E740481C1C}">
                <a14:useLocalDpi xmlns:a14="http://schemas.microsoft.com/office/drawing/2010/main" val="0"/>
              </a:ext>
            </a:extLst>
          </a:blip>
          <a:stretch>
            <a:fillRect/>
          </a:stretch>
        </p:blipFill>
        <p:spPr>
          <a:xfrm>
            <a:off x="10335260" y="148590"/>
            <a:ext cx="1759585" cy="1555750"/>
          </a:xfrm>
          <a:prstGeom prst="rect">
            <a:avLst/>
          </a:prstGeom>
        </p:spPr>
      </p:pic>
      <p:sp>
        <p:nvSpPr>
          <p:cNvPr id="3" name="Text Box 2"/>
          <p:cNvSpPr txBox="1"/>
          <p:nvPr/>
        </p:nvSpPr>
        <p:spPr>
          <a:xfrm>
            <a:off x="3288665" y="742315"/>
            <a:ext cx="6410960" cy="829945"/>
          </a:xfrm>
          <a:prstGeom prst="rect">
            <a:avLst/>
          </a:prstGeom>
          <a:noFill/>
        </p:spPr>
        <p:txBody>
          <a:bodyPr wrap="square" rtlCol="0">
            <a:spAutoFit/>
          </a:bodyPr>
          <a:lstStyle/>
          <a:p>
            <a:r>
              <a:rPr lang="en-US" sz="4800" b="1">
                <a:solidFill>
                  <a:srgbClr val="0070C0"/>
                </a:solidFill>
                <a:latin typeface="Times New Roman" panose="02020603050405020304" pitchFamily="18" charset="0"/>
                <a:cs typeface="Times New Roman" panose="02020603050405020304" pitchFamily="18" charset="0"/>
              </a:rPr>
              <a:t>Hoạt động 2: </a:t>
            </a:r>
          </a:p>
        </p:txBody>
      </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9500"/>
                                        </p:tgtEl>
                                        <p:attrNameLst>
                                          <p:attrName>style.visibility</p:attrName>
                                        </p:attrNameLst>
                                      </p:cBhvr>
                                      <p:to>
                                        <p:strVal val="visible"/>
                                      </p:to>
                                    </p:set>
                                    <p:anim calcmode="lin" valueType="num">
                                      <p:cBhvr>
                                        <p:cTn id="7" dur="3000" fill="hold"/>
                                        <p:tgtEl>
                                          <p:spTgt spid="19500"/>
                                        </p:tgtEl>
                                        <p:attrNameLst>
                                          <p:attrName>ppt_w</p:attrName>
                                        </p:attrNameLst>
                                      </p:cBhvr>
                                      <p:tavLst>
                                        <p:tav tm="0">
                                          <p:val>
                                            <p:strVal val="#ppt_w*0.70"/>
                                          </p:val>
                                        </p:tav>
                                        <p:tav tm="100000">
                                          <p:val>
                                            <p:strVal val="#ppt_w"/>
                                          </p:val>
                                        </p:tav>
                                      </p:tavLst>
                                    </p:anim>
                                    <p:anim calcmode="lin" valueType="num">
                                      <p:cBhvr>
                                        <p:cTn id="8" dur="3000" fill="hold"/>
                                        <p:tgtEl>
                                          <p:spTgt spid="19500"/>
                                        </p:tgtEl>
                                        <p:attrNameLst>
                                          <p:attrName>ppt_h</p:attrName>
                                        </p:attrNameLst>
                                      </p:cBhvr>
                                      <p:tavLst>
                                        <p:tav tm="0">
                                          <p:val>
                                            <p:strVal val="#ppt_h"/>
                                          </p:val>
                                        </p:tav>
                                        <p:tav tm="100000">
                                          <p:val>
                                            <p:strVal val="#ppt_h"/>
                                          </p:val>
                                        </p:tav>
                                      </p:tavLst>
                                    </p:anim>
                                    <p:animEffect transition="in" filter="fade">
                                      <p:cBhvr>
                                        <p:cTn id="9" dur="3000"/>
                                        <p:tgtEl>
                                          <p:spTgt spid="1950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9501"/>
                                        </p:tgtEl>
                                        <p:attrNameLst>
                                          <p:attrName>style.visibility</p:attrName>
                                        </p:attrNameLst>
                                      </p:cBhvr>
                                      <p:to>
                                        <p:strVal val="visible"/>
                                      </p:to>
                                    </p:set>
                                    <p:anim calcmode="lin" valueType="num">
                                      <p:cBhvr>
                                        <p:cTn id="14" dur="1000" fill="hold"/>
                                        <p:tgtEl>
                                          <p:spTgt spid="19501"/>
                                        </p:tgtEl>
                                        <p:attrNameLst>
                                          <p:attrName>ppt_w</p:attrName>
                                        </p:attrNameLst>
                                      </p:cBhvr>
                                      <p:tavLst>
                                        <p:tav tm="0">
                                          <p:val>
                                            <p:strVal val="#ppt_w*0.70"/>
                                          </p:val>
                                        </p:tav>
                                        <p:tav tm="100000">
                                          <p:val>
                                            <p:strVal val="#ppt_w"/>
                                          </p:val>
                                        </p:tav>
                                      </p:tavLst>
                                    </p:anim>
                                    <p:anim calcmode="lin" valueType="num">
                                      <p:cBhvr>
                                        <p:cTn id="15" dur="1000" fill="hold"/>
                                        <p:tgtEl>
                                          <p:spTgt spid="19501"/>
                                        </p:tgtEl>
                                        <p:attrNameLst>
                                          <p:attrName>ppt_h</p:attrName>
                                        </p:attrNameLst>
                                      </p:cBhvr>
                                      <p:tavLst>
                                        <p:tav tm="0">
                                          <p:val>
                                            <p:strVal val="#ppt_h"/>
                                          </p:val>
                                        </p:tav>
                                        <p:tav tm="100000">
                                          <p:val>
                                            <p:strVal val="#ppt_h"/>
                                          </p:val>
                                        </p:tav>
                                      </p:tavLst>
                                    </p:anim>
                                    <p:animEffect transition="in" filter="fade">
                                      <p:cBhvr>
                                        <p:cTn id="16" dur="1000"/>
                                        <p:tgtEl>
                                          <p:spTgt spid="1950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7" fill="hold" display="0">
                  <p:stCondLst>
                    <p:cond delay="indefinite"/>
                  </p:stCondLst>
                  <p:endCondLst>
                    <p:cond evt="onPrev" delay="0">
                      <p:tgtEl>
                        <p:sldTgt/>
                      </p:tgtEl>
                    </p:cond>
                    <p:cond evt="onStopAudio" delay="0">
                      <p:tgtEl>
                        <p:sldTgt/>
                      </p:tgtEl>
                    </p:cond>
                  </p:endCondLst>
                </p:cTn>
                <p:tgtEl>
                  <p:spTgt spid="80941"/>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685</Words>
  <Application>Microsoft Macintosh PowerPoint</Application>
  <PresentationFormat>Widescreen</PresentationFormat>
  <Paragraphs>75</Paragraphs>
  <Slides>28</Slides>
  <Notes>4</Notes>
  <HiddenSlides>0</HiddenSlides>
  <MMClips>15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Giờ học đến đây là hết rồi Chúc các bé chăm ngoan học giỏi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Thái Việt</cp:lastModifiedBy>
  <cp:revision>6</cp:revision>
  <dcterms:created xsi:type="dcterms:W3CDTF">2021-09-01T12:41:00Z</dcterms:created>
  <dcterms:modified xsi:type="dcterms:W3CDTF">2021-09-06T08:32:58Z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BC06F579C4CE4EF7BE901C035D068E76</vt:lpwstr>
  </property>
  <property fmtid="{D5CDD505-2E9C-101B-9397-08002B2CF9AE}" pid="3" name="KSOProductBuildVer">
    <vt:lpwstr>1033-11.2.0.10265</vt:lpwstr>
  </property>
</Properties>
</file>