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4" r:id="rId2"/>
    <p:sldId id="359" r:id="rId3"/>
    <p:sldId id="360" r:id="rId4"/>
    <p:sldId id="257" r:id="rId5"/>
    <p:sldId id="263" r:id="rId6"/>
    <p:sldId id="336" r:id="rId7"/>
    <p:sldId id="338" r:id="rId8"/>
    <p:sldId id="340" r:id="rId9"/>
    <p:sldId id="342" r:id="rId10"/>
    <p:sldId id="344" r:id="rId11"/>
    <p:sldId id="346" r:id="rId12"/>
    <p:sldId id="348" r:id="rId13"/>
    <p:sldId id="350" r:id="rId14"/>
    <p:sldId id="352" r:id="rId15"/>
    <p:sldId id="354" r:id="rId16"/>
    <p:sldId id="356" r:id="rId17"/>
    <p:sldId id="357" r:id="rId18"/>
    <p:sldId id="333" r:id="rId19"/>
    <p:sldId id="35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D01"/>
    <a:srgbClr val="F1F9FC"/>
    <a:srgbClr val="5C9AE6"/>
    <a:srgbClr val="3333FF"/>
    <a:srgbClr val="CC00CC"/>
    <a:srgbClr val="0BE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A6A8-7AD4-4D6B-B88F-BAB23AF2CA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95BB-EB58-4DA5-95B0-6403F751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DA371C-7C66-465E-87A2-23996603B223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1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95BB-EB58-4DA5-95B0-6403F75184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92EE-FC76-435D-9A08-6F616E352CC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52400"/>
            <a:ext cx="483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752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2590799"/>
            <a:ext cx="9601200" cy="1732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0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MGN 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endParaRPr lang="en-US" sz="30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0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0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en-US" sz="30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2484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 New Roman"/>
              </a:rPr>
              <a:t>Năm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học</a:t>
            </a:r>
            <a:r>
              <a:rPr lang="en-US" dirty="0" smtClean="0">
                <a:latin typeface="Time New Roman"/>
              </a:rPr>
              <a:t>: 2020 - 2021</a:t>
            </a:r>
            <a:endParaRPr lang="en-US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713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371600" y="28194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371600" y="2819400"/>
            <a:ext cx="42672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371600" y="28194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7589" name="Picture 5" descr="phcanh 9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86">
            <a:off x="7254875" y="4768850"/>
            <a:ext cx="1784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animated_animal%20rabbi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6" grpId="1" animBg="1"/>
      <p:bldP spid="67587" grpId="0" animBg="1"/>
      <p:bldP spid="67587" grpId="1" animBg="1"/>
      <p:bldP spid="67588" grpId="0" animBg="1"/>
      <p:bldP spid="675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14800" y="1524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57349" name="Picture 5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690">
            <a:off x="7329487" y="5395913"/>
            <a:ext cx="111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2829">
            <a:off x="7232650" y="158750"/>
            <a:ext cx="1219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953">
            <a:off x="46355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thumb_150_product478828c5199f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012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5508" y="733963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 New Roman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)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Ôn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luyện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củng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cố</a:t>
            </a:r>
            <a:endParaRPr lang="en-US" sz="36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786" y="2160351"/>
            <a:ext cx="7024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TC1: Ai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tài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nhất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: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Trẻ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lắc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xắc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xô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giành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trả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lời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câu</a:t>
            </a:r>
            <a:endParaRPr lang="en-US" sz="4000" dirty="0" smtClean="0">
              <a:solidFill>
                <a:srgbClr val="0070C0"/>
              </a:solidFill>
              <a:latin typeface="Time New Roman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hỏi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đưa</a:t>
            </a:r>
            <a:r>
              <a:rPr lang="en-US" sz="40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 New Roman"/>
              </a:rPr>
              <a:t>ra.</a:t>
            </a:r>
            <a:endParaRPr lang="en-US" sz="4000" dirty="0">
              <a:solidFill>
                <a:srgbClr val="0070C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819205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3 băng giấy BG đỏ, BG xanh, BG vàng thì BG nào ngắn nhất?</a:t>
            </a:r>
            <a:endParaRPr lang="en-US" altLang="en-US" sz="44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7770">
            <a:off x="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791210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914400" y="2822615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629400" y="3010382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709987" y="47244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152400" y="3787815"/>
            <a:ext cx="31242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3605212" y="5701496"/>
            <a:ext cx="1781175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6324600" y="3867933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57628907"/>
      </p:ext>
    </p:extLst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animBg="1"/>
      <p:bldP spid="18443" grpId="0" animBg="1"/>
      <p:bldP spid="18445" grpId="0" animBg="1"/>
      <p:bldP spid="18452" grpId="0" animBg="1"/>
      <p:bldP spid="18453" grpId="0" animBg="1"/>
      <p:bldP spid="18453" grpId="1" animBg="1"/>
      <p:bldP spid="184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3 băng giấy BG đỏ, BG xanh, BG vàng thì BG nào dài nhất?</a:t>
            </a:r>
            <a:endParaRPr lang="en-US" altLang="en-US" sz="44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7770">
            <a:off x="71438" y="142875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791210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895350" y="2914248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851650" y="3041308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983620" y="4856544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266700" y="3766916"/>
            <a:ext cx="30861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3886200" y="5694744"/>
            <a:ext cx="1689904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6477000" y="3803308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45617327"/>
      </p:ext>
    </p:extLst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9" grpId="0" animBg="1"/>
      <p:bldP spid="20490" grpId="0" animBg="1"/>
      <p:bldP spid="20491" grpId="0" animBg="1"/>
      <p:bldP spid="20492" grpId="0" animBg="1"/>
      <p:bldP spid="20492" grpId="1" animBg="1"/>
      <p:bldP spid="20493" grpId="0" animBg="1"/>
      <p:bldP spid="204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2451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 smtClean="0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  <a:endParaRPr lang="en-US" altLang="en-US" b="1" dirty="0">
              <a:solidFill>
                <a:schemeClr val="accent2"/>
              </a:solidFill>
              <a:latin typeface=".VnArial Narrow" panose="020B7200000000000000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3 băng giấy BG đỏ, BG xanh, BG vàng thì BG nào ngắn hơn?</a:t>
            </a:r>
            <a:endParaRPr lang="en-US" altLang="en-US" sz="44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7770">
            <a:off x="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791210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948158" y="2981446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6941520" y="3019546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152899" y="4830983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19918" y="3819646"/>
            <a:ext cx="3285282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4152899" y="5715000"/>
            <a:ext cx="16764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6629400" y="3805237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26474836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vi-VN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C2</a:t>
            </a:r>
            <a:r>
              <a:rPr lang="vi-VN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Nhanh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mắt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nhanh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tay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nhìn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gọi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tượng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giáo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viên</a:t>
            </a:r>
            <a:r>
              <a:rPr lang="en-US" altLang="en-US" dirty="0" smtClean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801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296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TC3: Cho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thi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đua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bật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xa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đếm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viên</a:t>
            </a:r>
            <a:endParaRPr lang="en-US" sz="3600" dirty="0" smtClean="0">
              <a:solidFill>
                <a:srgbClr val="FF0000"/>
              </a:solidFill>
              <a:latin typeface="Time New Roman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gạch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xác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độ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3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chơi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Ố BẠN. TÁC GIẢ- HỒNG NGỌ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381000"/>
            <a:ext cx="8382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0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7162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FF0000"/>
                </a:solidFill>
                <a:latin typeface="Time New Roman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latin typeface="Time New Roman"/>
              </a:rPr>
              <a:t>Kiến </a:t>
            </a: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thức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Trẻ nhận ra được đâu là chiều dài của một đối tượng và biết sắp xếp thứ tự chiều dài 3 đối tượng</a:t>
            </a:r>
          </a:p>
          <a:p>
            <a:pPr algn="just"/>
            <a:r>
              <a:rPr lang="vi-VN" sz="2800" b="1" dirty="0" smtClean="0">
                <a:solidFill>
                  <a:srgbClr val="FF0000"/>
                </a:solidFill>
                <a:latin typeface="Time New Roman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latin typeface="Time New Roman"/>
              </a:rPr>
              <a:t>Kỹ </a:t>
            </a: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năng: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- Sắp xếp thứ tự chiều dài 3 đối tượng theo chiều tăng hoặc giảm.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- Trả lời được câu hỏi của cô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- Phát triển ngôn ngữ, mở rộng vốn từ.</a:t>
            </a:r>
          </a:p>
          <a:p>
            <a:pPr algn="just"/>
            <a:r>
              <a:rPr lang="vi-VN" sz="2800" b="1" dirty="0" smtClean="0">
                <a:solidFill>
                  <a:srgbClr val="FF0000"/>
                </a:solidFill>
                <a:latin typeface="Time New Roman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latin typeface="Time New Roman"/>
              </a:rPr>
              <a:t>Thái </a:t>
            </a: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độ: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- Có thái độ tích cực tham gia giờ học, thích làm quen với các biểu tượng về toán</a:t>
            </a:r>
            <a:endParaRPr lang="vi-VN" sz="2800" b="1" i="0" dirty="0">
              <a:solidFill>
                <a:srgbClr val="0070C0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6992" y="15240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- BG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tử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, 3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băng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giấy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 New Roman"/>
              </a:rPr>
              <a:t>xanh</a:t>
            </a:r>
            <a:r>
              <a:rPr lang="en-US" sz="3600" b="1" dirty="0" smtClean="0">
                <a:solidFill>
                  <a:srgbClr val="0070C0"/>
                </a:solidFill>
                <a:latin typeface="Time New Roman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 New Roman"/>
              </a:rPr>
              <a:t>đỏ</a:t>
            </a:r>
            <a:r>
              <a:rPr lang="en-US" sz="3600" b="1" dirty="0" smtClean="0">
                <a:solidFill>
                  <a:srgbClr val="0070C0"/>
                </a:solidFill>
                <a:latin typeface="Time New Roman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vàng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chiều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 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.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-</a:t>
            </a:r>
            <a:r>
              <a:rPr lang="en-US" sz="36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 New Roman"/>
              </a:rPr>
              <a:t>trẻ1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rổ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: 3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băng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giấy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 New Roman"/>
              </a:rPr>
              <a:t>xanh</a:t>
            </a:r>
            <a:r>
              <a:rPr lang="en-US" sz="3600" b="1" dirty="0" smtClean="0">
                <a:solidFill>
                  <a:srgbClr val="0070C0"/>
                </a:solidFill>
                <a:latin typeface="Time New Roman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 New Roman"/>
              </a:rPr>
              <a:t>đỏ</a:t>
            </a:r>
            <a:r>
              <a:rPr lang="en-US" sz="3600" b="1" dirty="0" smtClean="0">
                <a:solidFill>
                  <a:srgbClr val="0070C0"/>
                </a:solidFill>
                <a:latin typeface="Time New Roman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vàng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chiều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 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.</a:t>
            </a:r>
            <a:endParaRPr lang="en-US" sz="3600" b="1" i="0" dirty="0">
              <a:solidFill>
                <a:srgbClr val="0070C0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727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66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5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75182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 New Roman"/>
              </a:rPr>
              <a:t>a) </a:t>
            </a:r>
            <a:r>
              <a:rPr lang="en-US" sz="2400" dirty="0" err="1" smtClean="0">
                <a:latin typeface="Time New Roman"/>
              </a:rPr>
              <a:t>Ôn</a:t>
            </a:r>
            <a:r>
              <a:rPr lang="en-US" sz="2400" dirty="0" smtClean="0">
                <a:latin typeface="Time New Roman"/>
              </a:rPr>
              <a:t> so </a:t>
            </a:r>
            <a:r>
              <a:rPr lang="en-US" sz="2400" dirty="0" err="1" smtClean="0">
                <a:latin typeface="Time New Roman"/>
              </a:rPr>
              <a:t>sánh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chiều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dài</a:t>
            </a:r>
            <a:r>
              <a:rPr lang="en-US" sz="2400" dirty="0" smtClean="0">
                <a:latin typeface="Time New Roman"/>
              </a:rPr>
              <a:t> 2 </a:t>
            </a:r>
            <a:r>
              <a:rPr lang="en-US" sz="2400" dirty="0" err="1" smtClean="0">
                <a:latin typeface="Time New Roman"/>
              </a:rPr>
              <a:t>đối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tượng</a:t>
            </a:r>
            <a:r>
              <a:rPr lang="en-US" sz="2400" dirty="0" smtClean="0">
                <a:latin typeface="Time New Roman"/>
              </a:rPr>
              <a:t>:</a:t>
            </a:r>
            <a:endParaRPr lang="en-US" sz="2400" dirty="0"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807" y="1398151"/>
            <a:ext cx="3905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 New Roman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 New Roman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Time New Roman"/>
              </a:rPr>
              <a:t>: Ai </a:t>
            </a:r>
            <a:r>
              <a:rPr lang="en-US" sz="2800" dirty="0" err="1" smtClean="0">
                <a:solidFill>
                  <a:srgbClr val="0070C0"/>
                </a:solidFill>
                <a:latin typeface="Time New Roman"/>
              </a:rPr>
              <a:t>nhanh</a:t>
            </a:r>
            <a:r>
              <a:rPr lang="en-US" sz="2800" dirty="0" smtClean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 New Roman"/>
              </a:rPr>
              <a:t>nhất</a:t>
            </a:r>
            <a:endParaRPr lang="en-US" sz="2800" dirty="0">
              <a:solidFill>
                <a:srgbClr val="0070C0"/>
              </a:solidFill>
              <a:latin typeface="Time New Rom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40593" y="3429000"/>
            <a:ext cx="2219960" cy="914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40828" y="5362904"/>
            <a:ext cx="3286760" cy="990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" y="1967299"/>
            <a:ext cx="880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 New Roman"/>
              </a:rPr>
              <a:t>Bé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nối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mũi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tên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ngắn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hình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tròn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đỏ</a:t>
            </a:r>
            <a:r>
              <a:rPr lang="en-US" dirty="0" smtClean="0">
                <a:latin typeface="Time New Roman"/>
              </a:rPr>
              <a:t>, </a:t>
            </a:r>
            <a:r>
              <a:rPr lang="en-US" dirty="0" err="1" smtClean="0">
                <a:latin typeface="Time New Roman"/>
              </a:rPr>
              <a:t>mũi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tên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dài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hình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tròn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vàng</a:t>
            </a:r>
            <a:endParaRPr lang="en-US" dirty="0">
              <a:latin typeface="Time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4772" y="314374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4772" y="5462752"/>
            <a:ext cx="914400" cy="914400"/>
          </a:xfrm>
          <a:prstGeom prst="ellipse">
            <a:avLst/>
          </a:prstGeom>
          <a:solidFill>
            <a:srgbClr val="CF2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26052" y="7056958"/>
            <a:ext cx="2776338" cy="180096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902390" y="6877337"/>
            <a:ext cx="1788714" cy="1808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6 0.4 L -0.00191 -0.4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0185 L -0.19149 -0.4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410200" y="7315200"/>
            <a:ext cx="1608083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2438400" y="2971800"/>
            <a:ext cx="16002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5273566" y="2208696"/>
            <a:ext cx="2041634" cy="612648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47800" y="1408386"/>
            <a:ext cx="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1484586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edefined Process 22"/>
          <p:cNvSpPr/>
          <p:nvPr/>
        </p:nvSpPr>
        <p:spPr>
          <a:xfrm>
            <a:off x="5273566" y="3733800"/>
            <a:ext cx="1203434" cy="578069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1464222" y="3867465"/>
            <a:ext cx="1883979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1464464" y="2365668"/>
            <a:ext cx="1181100" cy="4556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253799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Khoanh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tròn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vào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đối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tượng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có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độ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dài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ngắn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hơn</a:t>
            </a:r>
            <a:endParaRPr lang="en-US" dirty="0">
              <a:solidFill>
                <a:srgbClr val="00B05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39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9584 -0.1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1 -0.03658 L -0.03784 -0.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-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1914"/>
            <a:ext cx="83820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b) So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dài</a:t>
            </a:r>
            <a:r>
              <a:rPr lang="en-US" altLang="en-US" sz="36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tượng</a:t>
            </a:r>
            <a:endParaRPr lang="en-US" altLang="en-US" sz="3600" b="1" dirty="0" smtClean="0">
              <a:solidFill>
                <a:srgbClr val="FF0000"/>
              </a:solidFill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264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47800" y="6858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47800" y="2133600"/>
            <a:ext cx="42672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869" name="Picture 5" descr="phcanh 9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86">
            <a:off x="7254875" y="4768850"/>
            <a:ext cx="1784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animated_animal%20rabbi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447800" y="21336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357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4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5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6" grpId="1" animBg="1"/>
      <p:bldP spid="36866" grpId="2" animBg="1"/>
      <p:bldP spid="36866" grpId="3" animBg="1"/>
      <p:bldP spid="36867" grpId="0" animBg="1"/>
      <p:bldP spid="36867" grpId="1" animBg="1"/>
      <p:bldP spid="36867" grpId="2" animBg="1"/>
      <p:bldP spid="36879" grpId="0" animBg="1"/>
      <p:bldP spid="36879" grpId="1" animBg="1"/>
      <p:bldP spid="36879" grpId="2" animBg="1"/>
      <p:bldP spid="36879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71600" y="2590800"/>
            <a:ext cx="42672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371600" y="40386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6" name="Picture 4" descr="phcanh 9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86">
            <a:off x="7254875" y="4768850"/>
            <a:ext cx="1784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371600" y="11430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176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41" grpId="0" animBg="1"/>
      <p:bldP spid="69641" grpId="1" animBg="1"/>
      <p:bldP spid="69641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663FA0A-875F-4277-A754-9EEAD4A10252}"/>
  <p:tag name="ISPRING_RESOURCE_FOLDER" val="C:\Users\Administrator\Desktop\Lửa và hỏa hoạn\khám phá lửa - hòa\"/>
  <p:tag name="ISPRING_PRESENTATION_PATH" val="C:\Users\Administrator\Desktop\Lửa và hỏa hoạn\khám phá lửa - hòa.pptx"/>
  <p:tag name="ISPRING_PROJECT_FOLDER_UPDATED" val="1"/>
  <p:tag name="ISPRING_SCREEN_RECS_UPDATED" val="C:\Users\Administrator\Desktop\Lửa và hỏa hoạn\khám phá lửa - hò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448</Words>
  <Application>Microsoft Office PowerPoint</Application>
  <PresentationFormat>On-screen Show (4:3)</PresentationFormat>
  <Paragraphs>61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.VnArial Narrow</vt:lpstr>
      <vt:lpstr>.VnTime</vt:lpstr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So sánh chiều dài 3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TC2: Nhanh mắt nhanh tay: Trẻ nhìn trên màn hình và gọi tên các đối tượng theo yêu cầu của giáo viên.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LEHAIT</dc:creator>
  <cp:lastModifiedBy>os</cp:lastModifiedBy>
  <cp:revision>141</cp:revision>
  <dcterms:created xsi:type="dcterms:W3CDTF">2017-10-28T02:11:03Z</dcterms:created>
  <dcterms:modified xsi:type="dcterms:W3CDTF">2021-05-17T08:13:59Z</dcterms:modified>
</cp:coreProperties>
</file>