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2" r:id="rId6"/>
    <p:sldId id="283" r:id="rId7"/>
    <p:sldId id="284" r:id="rId8"/>
    <p:sldId id="281" r:id="rId9"/>
    <p:sldId id="265" r:id="rId10"/>
    <p:sldId id="27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10C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9999-F0B2-413A-8915-ADEDB1A96008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F90-6A7F-4566-A1D4-5D2DA9C1F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9999-F0B2-413A-8915-ADEDB1A96008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F90-6A7F-4566-A1D4-5D2DA9C1F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9999-F0B2-413A-8915-ADEDB1A96008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F90-6A7F-4566-A1D4-5D2DA9C1F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9999-F0B2-413A-8915-ADEDB1A96008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F90-6A7F-4566-A1D4-5D2DA9C1F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9999-F0B2-413A-8915-ADEDB1A96008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F90-6A7F-4566-A1D4-5D2DA9C1F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9999-F0B2-413A-8915-ADEDB1A96008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F90-6A7F-4566-A1D4-5D2DA9C1F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9999-F0B2-413A-8915-ADEDB1A96008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F90-6A7F-4566-A1D4-5D2DA9C1F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9999-F0B2-413A-8915-ADEDB1A96008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F90-6A7F-4566-A1D4-5D2DA9C1F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9999-F0B2-413A-8915-ADEDB1A96008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F90-6A7F-4566-A1D4-5D2DA9C1F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9999-F0B2-413A-8915-ADEDB1A96008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F90-6A7F-4566-A1D4-5D2DA9C1F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9999-F0B2-413A-8915-ADEDB1A96008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F90-6A7F-4566-A1D4-5D2DA9C1F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09999-F0B2-413A-8915-ADEDB1A96008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05F90-6A7F-4566-A1D4-5D2DA9C1F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406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52600" y="381000"/>
            <a:ext cx="5831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GIA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QUẤT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77997" y="2730081"/>
            <a:ext cx="38788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Giáo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án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Tạo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hình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4971" y="4057233"/>
            <a:ext cx="3846246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70C0"/>
                </a:solidFill>
              </a:rPr>
              <a:t>Đề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tài</a:t>
            </a:r>
            <a:r>
              <a:rPr lang="en-US" sz="2000" b="1" dirty="0" smtClean="0">
                <a:solidFill>
                  <a:srgbClr val="0070C0"/>
                </a:solidFill>
              </a:rPr>
              <a:t>: </a:t>
            </a:r>
            <a:r>
              <a:rPr lang="en-US" sz="2000" b="1" dirty="0" err="1" smtClean="0">
                <a:solidFill>
                  <a:srgbClr val="0070C0"/>
                </a:solidFill>
              </a:rPr>
              <a:t>Vẽ</a:t>
            </a:r>
            <a:r>
              <a:rPr lang="en-US" sz="2000" b="1" dirty="0" smtClean="0">
                <a:solidFill>
                  <a:srgbClr val="0070C0"/>
                </a:solidFill>
              </a:rPr>
              <a:t> con </a:t>
            </a:r>
            <a:r>
              <a:rPr lang="en-US" sz="2000" b="1" dirty="0" err="1" smtClean="0">
                <a:solidFill>
                  <a:srgbClr val="0070C0"/>
                </a:solidFill>
              </a:rPr>
              <a:t>bò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err="1" smtClean="0">
                <a:solidFill>
                  <a:srgbClr val="0070C0"/>
                </a:solidFill>
              </a:rPr>
              <a:t>Lứa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tuổi</a:t>
            </a:r>
            <a:r>
              <a:rPr lang="en-US" sz="2000" b="1" dirty="0" smtClean="0">
                <a:solidFill>
                  <a:srgbClr val="0070C0"/>
                </a:solidFill>
              </a:rPr>
              <a:t>: 5-6 </a:t>
            </a:r>
            <a:r>
              <a:rPr lang="en-US" sz="2000" b="1" dirty="0" err="1" smtClean="0">
                <a:solidFill>
                  <a:srgbClr val="0070C0"/>
                </a:solidFill>
              </a:rPr>
              <a:t>tuổi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err="1" smtClean="0">
                <a:solidFill>
                  <a:srgbClr val="0070C0"/>
                </a:solidFill>
              </a:rPr>
              <a:t>Số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lượng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trẻ</a:t>
            </a:r>
            <a:r>
              <a:rPr lang="en-US" sz="2000" b="1" dirty="0" smtClean="0">
                <a:solidFill>
                  <a:srgbClr val="0070C0"/>
                </a:solidFill>
              </a:rPr>
              <a:t>: 25-30 </a:t>
            </a:r>
            <a:r>
              <a:rPr lang="en-US" sz="2000" b="1" dirty="0" err="1" smtClean="0">
                <a:solidFill>
                  <a:srgbClr val="0070C0"/>
                </a:solidFill>
              </a:rPr>
              <a:t>trẻ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err="1" smtClean="0">
                <a:solidFill>
                  <a:srgbClr val="0070C0"/>
                </a:solidFill>
              </a:rPr>
              <a:t>Thời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gian</a:t>
            </a:r>
            <a:r>
              <a:rPr lang="en-US" sz="2000" b="1" dirty="0" smtClean="0">
                <a:solidFill>
                  <a:srgbClr val="0070C0"/>
                </a:solidFill>
              </a:rPr>
              <a:t>: 30- 35 </a:t>
            </a:r>
            <a:r>
              <a:rPr lang="en-US" sz="2000" b="1" dirty="0" err="1" smtClean="0">
                <a:solidFill>
                  <a:srgbClr val="0070C0"/>
                </a:solidFill>
              </a:rPr>
              <a:t>phút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err="1" smtClean="0">
                <a:solidFill>
                  <a:srgbClr val="0070C0"/>
                </a:solidFill>
              </a:rPr>
              <a:t>Người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thực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hiện</a:t>
            </a:r>
            <a:r>
              <a:rPr lang="en-US" sz="2000" b="1" dirty="0" smtClean="0">
                <a:solidFill>
                  <a:srgbClr val="0070C0"/>
                </a:solidFill>
              </a:rPr>
              <a:t>: </a:t>
            </a:r>
            <a:r>
              <a:rPr lang="en-US" sz="2000" b="1" dirty="0" err="1" smtClean="0">
                <a:solidFill>
                  <a:srgbClr val="0070C0"/>
                </a:solidFill>
              </a:rPr>
              <a:t>Nguyễn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Thị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Thái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                        </a:t>
            </a:r>
            <a:r>
              <a:rPr lang="en-US" b="1" dirty="0" err="1" smtClean="0">
                <a:solidFill>
                  <a:srgbClr val="002060"/>
                </a:solidFill>
              </a:rPr>
              <a:t>Năm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học</a:t>
            </a:r>
            <a:r>
              <a:rPr lang="en-US" b="1" dirty="0" smtClean="0">
                <a:solidFill>
                  <a:srgbClr val="002060"/>
                </a:solidFill>
              </a:rPr>
              <a:t>: 2020 - 2021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3189" y="1066800"/>
            <a:ext cx="3693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3. 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KẾT THÚC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19021" y="2891135"/>
            <a:ext cx="648446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spc="0" dirty="0" err="1" smtClean="0">
                <a:ln w="0"/>
                <a:solidFill>
                  <a:srgbClr val="FF00FF"/>
                </a:solidFill>
                <a:effectLst>
                  <a:reflection blurRad="12700" stA="50000" endPos="50000" dist="5000" dir="5400000" sy="-100000" rotWithShape="0"/>
                </a:effectLst>
              </a:rPr>
              <a:t>Cô</a:t>
            </a:r>
            <a:r>
              <a:rPr lang="en-US" sz="2400" b="1" cap="all" spc="0" dirty="0" smtClean="0">
                <a:ln w="0"/>
                <a:solidFill>
                  <a:srgbClr val="FF00FF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400" b="1" cap="all" spc="0" dirty="0" err="1" smtClean="0">
                <a:ln w="0"/>
                <a:solidFill>
                  <a:srgbClr val="FF00FF"/>
                </a:solidFill>
                <a:effectLst>
                  <a:reflection blurRad="12700" stA="50000" endPos="50000" dist="5000" dir="5400000" sy="-100000" rotWithShape="0"/>
                </a:effectLst>
              </a:rPr>
              <a:t>và</a:t>
            </a:r>
            <a:r>
              <a:rPr lang="en-US" sz="2400" b="1" cap="all" spc="0" dirty="0" smtClean="0">
                <a:ln w="0"/>
                <a:solidFill>
                  <a:srgbClr val="FF00FF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400" b="1" cap="all" spc="0" dirty="0" err="1" smtClean="0">
                <a:ln w="0"/>
                <a:solidFill>
                  <a:srgbClr val="FF00FF"/>
                </a:solidFill>
                <a:effectLst>
                  <a:reflection blurRad="12700" stA="50000" endPos="50000" dist="5000" dir="5400000" sy="-100000" rotWithShape="0"/>
                </a:effectLst>
              </a:rPr>
              <a:t>các</a:t>
            </a:r>
            <a:r>
              <a:rPr lang="en-US" sz="2400" b="1" cap="all" spc="0" dirty="0" smtClean="0">
                <a:ln w="0"/>
                <a:solidFill>
                  <a:srgbClr val="FF00FF"/>
                </a:solidFill>
                <a:effectLst>
                  <a:reflection blurRad="12700" stA="50000" endPos="50000" dist="5000" dir="5400000" sy="-100000" rotWithShape="0"/>
                </a:effectLst>
              </a:rPr>
              <a:t> con </a:t>
            </a:r>
            <a:r>
              <a:rPr lang="en-US" sz="2400" b="1" cap="all" spc="0" dirty="0" err="1" smtClean="0">
                <a:ln w="0"/>
                <a:solidFill>
                  <a:srgbClr val="FF00FF"/>
                </a:solidFill>
                <a:effectLst>
                  <a:reflection blurRad="12700" stA="50000" endPos="50000" dist="5000" dir="5400000" sy="-100000" rotWithShape="0"/>
                </a:effectLst>
              </a:rPr>
              <a:t>cùng</a:t>
            </a:r>
            <a:r>
              <a:rPr lang="en-US" sz="2400" b="1" cap="all" spc="0" dirty="0" smtClean="0">
                <a:ln w="0"/>
                <a:solidFill>
                  <a:srgbClr val="FF00FF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400" b="1" cap="all" dirty="0" err="1" smtClean="0">
                <a:ln w="0"/>
                <a:solidFill>
                  <a:srgbClr val="FF00FF"/>
                </a:solidFill>
                <a:effectLst>
                  <a:reflection blurRad="12700" stA="50000" endPos="50000" dist="5000" dir="5400000" sy="-100000" rotWithShape="0"/>
                </a:effectLst>
              </a:rPr>
              <a:t>đọc</a:t>
            </a:r>
            <a:r>
              <a:rPr lang="en-US" sz="2400" b="1" cap="all" dirty="0" smtClean="0">
                <a:ln w="0"/>
                <a:solidFill>
                  <a:srgbClr val="FF00FF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400" b="1" cap="all" dirty="0" err="1" smtClean="0">
                <a:ln w="0"/>
                <a:solidFill>
                  <a:srgbClr val="FF00FF"/>
                </a:solidFill>
                <a:effectLst>
                  <a:reflection blurRad="12700" stA="50000" endPos="50000" dist="5000" dir="5400000" sy="-100000" rotWithShape="0"/>
                </a:effectLst>
              </a:rPr>
              <a:t>bài</a:t>
            </a:r>
            <a:r>
              <a:rPr lang="en-US" sz="2400" b="1" cap="all" dirty="0" smtClean="0">
                <a:ln w="0"/>
                <a:solidFill>
                  <a:srgbClr val="FF00FF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400" b="1" cap="all" dirty="0" err="1" smtClean="0">
                <a:ln w="0"/>
                <a:solidFill>
                  <a:srgbClr val="FF00FF"/>
                </a:solidFill>
                <a:effectLst>
                  <a:reflection blurRad="12700" stA="50000" endPos="50000" dist="5000" dir="5400000" sy="-100000" rotWithShape="0"/>
                </a:effectLst>
              </a:rPr>
              <a:t>thơ</a:t>
            </a:r>
            <a:r>
              <a:rPr lang="en-US" sz="2400" b="1" cap="all" dirty="0" smtClean="0">
                <a:ln w="0"/>
                <a:solidFill>
                  <a:srgbClr val="FF00FF"/>
                </a:solidFill>
                <a:effectLst>
                  <a:reflection blurRad="12700" stA="50000" endPos="50000" dist="5000" dir="5400000" sy="-100000" rotWithShape="0"/>
                </a:effectLst>
              </a:rPr>
              <a:t> “ </a:t>
            </a:r>
            <a:r>
              <a:rPr lang="en-US" sz="2400" b="1" cap="all" dirty="0" err="1" smtClean="0">
                <a:ln w="0"/>
                <a:solidFill>
                  <a:srgbClr val="FF00FF"/>
                </a:solidFill>
                <a:effectLst>
                  <a:reflection blurRad="12700" stA="50000" endPos="50000" dist="5000" dir="5400000" sy="-100000" rotWithShape="0"/>
                </a:effectLst>
              </a:rPr>
              <a:t>Tình</a:t>
            </a:r>
            <a:r>
              <a:rPr lang="en-US" sz="2400" b="1" cap="all" dirty="0" smtClean="0">
                <a:ln w="0"/>
                <a:solidFill>
                  <a:srgbClr val="FF00FF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400" b="1" cap="all" dirty="0" err="1" smtClean="0">
                <a:ln w="0"/>
                <a:solidFill>
                  <a:srgbClr val="FF00FF"/>
                </a:solidFill>
                <a:effectLst>
                  <a:reflection blurRad="12700" stA="50000" endPos="50000" dist="5000" dir="5400000" sy="-100000" rotWithShape="0"/>
                </a:effectLst>
              </a:rPr>
              <a:t>bạn</a:t>
            </a:r>
            <a:r>
              <a:rPr lang="en-US" sz="2400" b="1" cap="all" spc="0" dirty="0" smtClean="0">
                <a:ln w="0"/>
                <a:solidFill>
                  <a:srgbClr val="FF00FF"/>
                </a:solidFill>
                <a:effectLst>
                  <a:reflection blurRad="12700" stA="50000" endPos="50000" dist="5000" dir="5400000" sy="-100000" rotWithShape="0"/>
                </a:effectLst>
              </a:rPr>
              <a:t>”</a:t>
            </a:r>
            <a:endParaRPr lang="en-US" sz="2400" b="1" cap="all" spc="0" dirty="0">
              <a:ln w="0"/>
              <a:solidFill>
                <a:srgbClr val="FF00FF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227" y="381000"/>
            <a:ext cx="7935506" cy="6432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>
                <a:solidFill>
                  <a:srgbClr val="FF0000"/>
                </a:solidFill>
              </a:rPr>
              <a:t>1. Mục đích yêu cầu:</a:t>
            </a:r>
            <a:endParaRPr lang="vi-VN" sz="2000">
              <a:solidFill>
                <a:srgbClr val="FF0000"/>
              </a:solidFill>
            </a:endParaRPr>
          </a:p>
          <a:p>
            <a:r>
              <a:rPr lang="vi-VN" sz="2000">
                <a:solidFill>
                  <a:srgbClr val="FF0000"/>
                </a:solidFill>
              </a:rPr>
              <a:t>*</a:t>
            </a:r>
            <a:r>
              <a:rPr lang="vi-VN" sz="2000" b="1">
                <a:solidFill>
                  <a:srgbClr val="FF0000"/>
                </a:solidFill>
              </a:rPr>
              <a:t> Kiến thức:</a:t>
            </a:r>
            <a:endParaRPr lang="vi-VN" sz="2000">
              <a:solidFill>
                <a:srgbClr val="FF0000"/>
              </a:solidFill>
            </a:endParaRPr>
          </a:p>
          <a:p>
            <a:r>
              <a:rPr lang="vi-VN" sz="2000">
                <a:solidFill>
                  <a:srgbClr val="FF0000"/>
                </a:solidFill>
              </a:rPr>
              <a:t>- Trẻ biết kết hợp kỹ năng cơ bản để tạo thành bức tranh con bò</a:t>
            </a:r>
          </a:p>
          <a:p>
            <a:r>
              <a:rPr lang="vi-VN" sz="2000">
                <a:solidFill>
                  <a:srgbClr val="FF0000"/>
                </a:solidFill>
              </a:rPr>
              <a:t>- Trẻ biết một số tư thế, vận động  của con bò như : gặm cỏ, tìm bạn</a:t>
            </a:r>
          </a:p>
          <a:p>
            <a:r>
              <a:rPr lang="vi-VN" sz="2000">
                <a:solidFill>
                  <a:srgbClr val="FF0000"/>
                </a:solidFill>
              </a:rPr>
              <a:t>*</a:t>
            </a:r>
            <a:r>
              <a:rPr lang="vi-VN" sz="2000" b="1">
                <a:solidFill>
                  <a:srgbClr val="FF0000"/>
                </a:solidFill>
              </a:rPr>
              <a:t> Kỹ năng:</a:t>
            </a:r>
            <a:endParaRPr lang="vi-VN" sz="200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vi-VN" sz="2000" smtClean="0">
                <a:solidFill>
                  <a:srgbClr val="FF0000"/>
                </a:solidFill>
              </a:rPr>
              <a:t>Trẻ </a:t>
            </a:r>
            <a:r>
              <a:rPr lang="vi-VN" sz="2000">
                <a:solidFill>
                  <a:srgbClr val="FF0000"/>
                </a:solidFill>
              </a:rPr>
              <a:t>biết phối hợp các nét vẽ để vẽ được con bò bằng các nét: </a:t>
            </a:r>
            <a:endParaRPr lang="en-US" sz="2000" smtClean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vi-VN" sz="2000" smtClean="0">
                <a:solidFill>
                  <a:srgbClr val="FF0000"/>
                </a:solidFill>
              </a:rPr>
              <a:t>Cong </a:t>
            </a:r>
            <a:r>
              <a:rPr lang="vi-VN" sz="2000">
                <a:solidFill>
                  <a:srgbClr val="FF0000"/>
                </a:solidFill>
              </a:rPr>
              <a:t>tròn khép kín, nét cong, nét thẳng, nét xiên.</a:t>
            </a:r>
          </a:p>
          <a:p>
            <a:r>
              <a:rPr lang="vi-VN" sz="2000">
                <a:solidFill>
                  <a:srgbClr val="FF0000"/>
                </a:solidFill>
              </a:rPr>
              <a:t>- Rèn kỹ năng tô màu và vẽ bố cục tranh hợp lý.</a:t>
            </a:r>
          </a:p>
          <a:p>
            <a:r>
              <a:rPr lang="vi-VN" sz="2000" b="1">
                <a:solidFill>
                  <a:srgbClr val="FF0000"/>
                </a:solidFill>
              </a:rPr>
              <a:t>* Thái độ:  </a:t>
            </a:r>
            <a:endParaRPr lang="vi-VN" sz="2000">
              <a:solidFill>
                <a:srgbClr val="FF0000"/>
              </a:solidFill>
            </a:endParaRPr>
          </a:p>
          <a:p>
            <a:r>
              <a:rPr lang="vi-VN" sz="2000">
                <a:solidFill>
                  <a:srgbClr val="FF0000"/>
                </a:solidFill>
              </a:rPr>
              <a:t>- Biết yêu quí,chăm sóc,bảo vệ các con vật nuôitrong gia đình.</a:t>
            </a:r>
          </a:p>
          <a:p>
            <a:pPr marL="342900" indent="-342900">
              <a:buFontTx/>
              <a:buChar char="-"/>
            </a:pPr>
            <a:r>
              <a:rPr lang="vi-VN" sz="2000" smtClean="0">
                <a:solidFill>
                  <a:srgbClr val="FF0000"/>
                </a:solidFill>
              </a:rPr>
              <a:t>Rèn </a:t>
            </a:r>
            <a:r>
              <a:rPr lang="vi-VN" sz="2000">
                <a:solidFill>
                  <a:srgbClr val="FF0000"/>
                </a:solidFill>
              </a:rPr>
              <a:t>tính cẩn thận,trình bày sạch sẽ  giữ gìn sản phẩm sạch sẽ </a:t>
            </a:r>
            <a:r>
              <a:rPr lang="vi-VN" sz="2000" smtClean="0">
                <a:solidFill>
                  <a:srgbClr val="FF0000"/>
                </a:solidFill>
              </a:rPr>
              <a:t>.</a:t>
            </a:r>
            <a:endParaRPr lang="en-US" sz="2000" smtClean="0">
              <a:solidFill>
                <a:srgbClr val="FF0000"/>
              </a:solidFill>
            </a:endParaRPr>
          </a:p>
          <a:p>
            <a:r>
              <a:rPr lang="en-US" sz="2800" b="1" smtClean="0">
                <a:solidFill>
                  <a:srgbClr val="FF0000"/>
                </a:solidFill>
              </a:rPr>
              <a:t>2. chuẩn bị</a:t>
            </a:r>
          </a:p>
          <a:p>
            <a:r>
              <a:rPr lang="en-US" sz="2000" b="1" smtClean="0">
                <a:solidFill>
                  <a:srgbClr val="FF0000"/>
                </a:solidFill>
              </a:rPr>
              <a:t>*</a:t>
            </a:r>
            <a:r>
              <a:rPr lang="vi-VN" sz="2000" b="1" smtClean="0">
                <a:solidFill>
                  <a:srgbClr val="FF0000"/>
                </a:solidFill>
              </a:rPr>
              <a:t>Đồ </a:t>
            </a:r>
            <a:r>
              <a:rPr lang="vi-VN" sz="2000" b="1">
                <a:solidFill>
                  <a:srgbClr val="FF0000"/>
                </a:solidFill>
              </a:rPr>
              <a:t>dùng của cô:</a:t>
            </a:r>
            <a:endParaRPr lang="vi-VN" sz="2000">
              <a:solidFill>
                <a:srgbClr val="FF0000"/>
              </a:solidFill>
            </a:endParaRPr>
          </a:p>
          <a:p>
            <a:r>
              <a:rPr lang="vi-VN" sz="2000">
                <a:solidFill>
                  <a:srgbClr val="FF0000"/>
                </a:solidFill>
              </a:rPr>
              <a:t>- giáo án điện tử</a:t>
            </a:r>
          </a:p>
          <a:p>
            <a:r>
              <a:rPr lang="vi-VN" sz="2000">
                <a:solidFill>
                  <a:srgbClr val="FF0000"/>
                </a:solidFill>
              </a:rPr>
              <a:t>- Trang mẫu</a:t>
            </a:r>
          </a:p>
          <a:p>
            <a:r>
              <a:rPr lang="vi-VN" sz="2000">
                <a:solidFill>
                  <a:srgbClr val="FF0000"/>
                </a:solidFill>
              </a:rPr>
              <a:t>- Giá trưng bày sản </a:t>
            </a:r>
            <a:r>
              <a:rPr lang="vi-VN" sz="2000" smtClean="0">
                <a:solidFill>
                  <a:srgbClr val="FF0000"/>
                </a:solidFill>
              </a:rPr>
              <a:t>phẩm</a:t>
            </a:r>
            <a:r>
              <a:rPr lang="en-US" sz="2000" smtClean="0">
                <a:solidFill>
                  <a:srgbClr val="FF0000"/>
                </a:solidFill>
              </a:rPr>
              <a:t>, </a:t>
            </a:r>
            <a:r>
              <a:rPr lang="en-US" sz="2400" smtClean="0">
                <a:solidFill>
                  <a:srgbClr val="FF0000"/>
                </a:solidFill>
              </a:rPr>
              <a:t>bảng tương tác</a:t>
            </a:r>
            <a:endParaRPr lang="vi-VN" sz="2400">
              <a:solidFill>
                <a:srgbClr val="FF0000"/>
              </a:solidFill>
            </a:endParaRPr>
          </a:p>
          <a:p>
            <a:r>
              <a:rPr lang="en-US" sz="2000" b="1" smtClean="0">
                <a:solidFill>
                  <a:srgbClr val="FF0000"/>
                </a:solidFill>
              </a:rPr>
              <a:t>*</a:t>
            </a:r>
            <a:r>
              <a:rPr lang="vi-VN" sz="2000" b="1" smtClean="0">
                <a:solidFill>
                  <a:srgbClr val="FF0000"/>
                </a:solidFill>
              </a:rPr>
              <a:t>Đồ </a:t>
            </a:r>
            <a:r>
              <a:rPr lang="vi-VN" sz="2000" b="1">
                <a:solidFill>
                  <a:srgbClr val="FF0000"/>
                </a:solidFill>
              </a:rPr>
              <a:t>dùng của trẻ</a:t>
            </a:r>
            <a:endParaRPr lang="vi-VN" sz="2000">
              <a:solidFill>
                <a:srgbClr val="FF0000"/>
              </a:solidFill>
            </a:endParaRPr>
          </a:p>
          <a:p>
            <a:r>
              <a:rPr lang="vi-VN" sz="2000">
                <a:solidFill>
                  <a:srgbClr val="FF0000"/>
                </a:solidFill>
              </a:rPr>
              <a:t>- Vở Bé làm quen với hoạt động tạo hình</a:t>
            </a:r>
          </a:p>
          <a:p>
            <a:r>
              <a:rPr lang="vi-VN" sz="2000">
                <a:solidFill>
                  <a:srgbClr val="FF0000"/>
                </a:solidFill>
              </a:rPr>
              <a:t>- Bút sắp, màu nước</a:t>
            </a:r>
          </a:p>
          <a:p>
            <a:pPr marL="342900" indent="-342900">
              <a:buFontTx/>
              <a:buChar char="-"/>
            </a:pPr>
            <a:endParaRPr lang="vi-VN" sz="2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8090" y="457200"/>
            <a:ext cx="508062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 </a:t>
            </a:r>
            <a:r>
              <a:rPr lang="en-US" sz="48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Ổn</a:t>
            </a:r>
            <a:r>
              <a:rPr lang="en-US" sz="4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định</a:t>
            </a:r>
            <a:r>
              <a:rPr lang="en-US" sz="4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tổ</a:t>
            </a:r>
            <a:r>
              <a:rPr lang="en-US" sz="4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chức</a:t>
            </a:r>
            <a:r>
              <a:rPr lang="en-US" sz="4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2400347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69948" y="2362200"/>
            <a:ext cx="5947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i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36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i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bé</a:t>
            </a:r>
            <a:r>
              <a:rPr lang="en-US" sz="36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i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cùng</a:t>
            </a:r>
            <a:r>
              <a:rPr lang="en-US" sz="36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i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</a:t>
            </a:r>
            <a:r>
              <a:rPr lang="en-US" sz="36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i="1" cap="none" spc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</a:t>
            </a:r>
            <a:r>
              <a:rPr lang="en-US" sz="3600" b="1" i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cô</a:t>
            </a:r>
          </a:p>
          <a:p>
            <a:pPr algn="ctr"/>
            <a:r>
              <a:rPr lang="en-US" sz="3600" b="1" i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i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đọc bài thơ “ chú bò tìm bạn”</a:t>
            </a:r>
            <a:endParaRPr lang="en-US" sz="36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8006" y="1447800"/>
            <a:ext cx="607852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3600" b="1" cap="none" spc="0" dirty="0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</a:t>
            </a:r>
            <a:r>
              <a:rPr lang="en-US" sz="3600" b="1" dirty="0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trẻ</a:t>
            </a:r>
            <a:r>
              <a:rPr lang="en-US" sz="3600" b="1" dirty="0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quan</a:t>
            </a:r>
            <a:r>
              <a:rPr lang="en-US" sz="3600" b="1" dirty="0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sát</a:t>
            </a:r>
            <a:r>
              <a:rPr lang="en-US" sz="3600" b="1" dirty="0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tranh</a:t>
            </a:r>
            <a:r>
              <a:rPr lang="en-US" sz="3600" b="1" dirty="0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mẫu</a:t>
            </a:r>
            <a:r>
              <a:rPr lang="en-US" sz="3600" b="1" dirty="0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3600" b="1" dirty="0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và</a:t>
            </a:r>
            <a:r>
              <a:rPr lang="en-US" sz="3600" b="1" dirty="0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đàm</a:t>
            </a:r>
            <a:r>
              <a:rPr lang="en-US" sz="3600" b="1" dirty="0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thoại</a:t>
            </a:r>
            <a:r>
              <a:rPr lang="en-US" sz="3600" b="1" dirty="0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</a:t>
            </a:r>
            <a:r>
              <a:rPr lang="en-US" sz="3600" b="1" dirty="0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trẻ</a:t>
            </a:r>
            <a:endParaRPr lang="en-US" sz="3600" b="1" cap="none" spc="0" dirty="0">
              <a:ln w="11430"/>
              <a:solidFill>
                <a:srgbClr val="FF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2282" y="271307"/>
            <a:ext cx="81342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2.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Phương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pháp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và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hình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thức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tổ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chức</a:t>
            </a:r>
            <a:endParaRPr 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3928603"/>
            <a:ext cx="1143000" cy="1524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33586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129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838200"/>
            <a:ext cx="7756071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03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6800" y="704165"/>
            <a:ext cx="68820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Cho trẻ xem video cô làm mẫu</a:t>
            </a:r>
            <a:endParaRPr lang="en-US" sz="36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BÉ HỌA SĨ - Thực hành tập vẽ 53- Vẽ con bò sữ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3170" y="1524000"/>
            <a:ext cx="7395029" cy="4525963"/>
          </a:xfrm>
        </p:spPr>
      </p:pic>
    </p:spTree>
    <p:extLst>
      <p:ext uri="{BB962C8B-B14F-4D97-AF65-F5344CB8AC3E}">
        <p14:creationId xmlns:p14="http://schemas.microsoft.com/office/powerpoint/2010/main" val="174862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58078" y="1123652"/>
            <a:ext cx="382784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2800" b="1" dirty="0">
              <a:ln w="11430"/>
              <a:solidFill>
                <a:srgbClr val="FF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2800" b="1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Tổ </a:t>
            </a:r>
            <a:r>
              <a:rPr lang="en-US" sz="2800" b="1" dirty="0" err="1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chức</a:t>
            </a:r>
            <a:r>
              <a:rPr lang="en-US" sz="2800" b="1" dirty="0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</a:t>
            </a:r>
            <a:r>
              <a:rPr lang="en-US" sz="2800" b="1" dirty="0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trẻ</a:t>
            </a:r>
            <a:r>
              <a:rPr lang="en-US" sz="2800" b="1" dirty="0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cắt</a:t>
            </a:r>
            <a:r>
              <a:rPr lang="en-US" sz="2800" b="1" dirty="0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dán</a:t>
            </a:r>
            <a:endParaRPr lang="en-US" sz="2800" b="1" cap="none" spc="0" dirty="0">
              <a:ln w="11430"/>
              <a:solidFill>
                <a:srgbClr val="FF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Hòa Tấu – Nhạc Không Lờ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0" y="411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143000"/>
            <a:ext cx="686136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*Trưng </a:t>
            </a:r>
            <a:r>
              <a:rPr lang="en-US" sz="3600" b="1" dirty="0" err="1" smtClean="0">
                <a:solidFill>
                  <a:srgbClr val="FF0000"/>
                </a:solidFill>
              </a:rPr>
              <a:t>bày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sản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phẩm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</a:rPr>
              <a:t>nhận</a:t>
            </a:r>
            <a:r>
              <a:rPr lang="en-US" sz="3600" b="1" smtClean="0">
                <a:solidFill>
                  <a:srgbClr val="FF0000"/>
                </a:solidFill>
              </a:rPr>
              <a:t> xét</a:t>
            </a:r>
          </a:p>
          <a:p>
            <a:r>
              <a:rPr lang="en-US" sz="3600" b="1" smtClean="0">
                <a:solidFill>
                  <a:srgbClr val="0070C0"/>
                </a:solidFill>
              </a:rPr>
              <a:t>- </a:t>
            </a:r>
            <a:r>
              <a:rPr lang="en-US" sz="2800" b="1" smtClean="0">
                <a:solidFill>
                  <a:srgbClr val="0070C0"/>
                </a:solidFill>
              </a:rPr>
              <a:t>Gv cho trẻ nhận xét sản phẩm mà trẻ thích</a:t>
            </a:r>
          </a:p>
          <a:p>
            <a:r>
              <a:rPr lang="en-US" sz="2800" b="1" smtClean="0">
                <a:solidFill>
                  <a:srgbClr val="0070C0"/>
                </a:solidFill>
              </a:rPr>
              <a:t>-  Cho trẻ giới thiệu sản phẩm của mình.</a:t>
            </a:r>
          </a:p>
          <a:p>
            <a:r>
              <a:rPr lang="en-US" sz="2800" b="1" smtClean="0">
                <a:solidFill>
                  <a:srgbClr val="0070C0"/>
                </a:solidFill>
              </a:rPr>
              <a:t>- Gv nhận xét chung sản phẩm của trẻ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177</Words>
  <Application>Microsoft Office PowerPoint</Application>
  <PresentationFormat>On-screen Show (4:3)</PresentationFormat>
  <Paragraphs>45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Welcome</dc:creator>
  <cp:lastModifiedBy>Windows User</cp:lastModifiedBy>
  <cp:revision>65</cp:revision>
  <dcterms:created xsi:type="dcterms:W3CDTF">2018-09-29T00:43:42Z</dcterms:created>
  <dcterms:modified xsi:type="dcterms:W3CDTF">2021-05-14T09:18:09Z</dcterms:modified>
</cp:coreProperties>
</file>