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8" r:id="rId10"/>
    <p:sldId id="266" r:id="rId11"/>
    <p:sldId id="265" r:id="rId12"/>
    <p:sldId id="264" r:id="rId13"/>
    <p:sldId id="269" r:id="rId14"/>
    <p:sldId id="270" r:id="rId15"/>
    <p:sldId id="271" r:id="rId16"/>
    <p:sldId id="272"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624" autoAdjust="0"/>
  </p:normalViewPr>
  <p:slideViewPr>
    <p:cSldViewPr>
      <p:cViewPr varScale="1">
        <p:scale>
          <a:sx n="67" d="100"/>
          <a:sy n="67" d="100"/>
        </p:scale>
        <p:origin x="1392" y="6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3182664-25C6-4AEE-9ABE-56CF44D65DAD}" type="datetimeFigureOut">
              <a:rPr lang="en-US" smtClean="0"/>
              <a:pPr/>
              <a:t>9/19/2022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533DEF-35C3-4872-AACD-C61BA4A9DFD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182664-25C6-4AEE-9ABE-56CF44D65DAD}" type="datetimeFigureOut">
              <a:rPr lang="en-US" smtClean="0"/>
              <a:pPr/>
              <a:t>9/19/2022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533DEF-35C3-4872-AACD-C61BA4A9DFD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182664-25C6-4AEE-9ABE-56CF44D65DAD}" type="datetimeFigureOut">
              <a:rPr lang="en-US" smtClean="0"/>
              <a:pPr/>
              <a:t>9/19/2022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533DEF-35C3-4872-AACD-C61BA4A9DFD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182664-25C6-4AEE-9ABE-56CF44D65DAD}" type="datetimeFigureOut">
              <a:rPr lang="en-US" smtClean="0"/>
              <a:pPr/>
              <a:t>9/19/2022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533DEF-35C3-4872-AACD-C61BA4A9DFD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3182664-25C6-4AEE-9ABE-56CF44D65DAD}" type="datetimeFigureOut">
              <a:rPr lang="en-US" smtClean="0"/>
              <a:pPr/>
              <a:t>9/19/2022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533DEF-35C3-4872-AACD-C61BA4A9DFD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3182664-25C6-4AEE-9ABE-56CF44D65DAD}" type="datetimeFigureOut">
              <a:rPr lang="en-US" smtClean="0"/>
              <a:pPr/>
              <a:t>9/19/2022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533DEF-35C3-4872-AACD-C61BA4A9DFD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3182664-25C6-4AEE-9ABE-56CF44D65DAD}" type="datetimeFigureOut">
              <a:rPr lang="en-US" smtClean="0"/>
              <a:pPr/>
              <a:t>9/19/2022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6533DEF-35C3-4872-AACD-C61BA4A9DFD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3182664-25C6-4AEE-9ABE-56CF44D65DAD}" type="datetimeFigureOut">
              <a:rPr lang="en-US" smtClean="0"/>
              <a:pPr/>
              <a:t>9/19/2022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6533DEF-35C3-4872-AACD-C61BA4A9DFD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182664-25C6-4AEE-9ABE-56CF44D65DAD}" type="datetimeFigureOut">
              <a:rPr lang="en-US" smtClean="0"/>
              <a:pPr/>
              <a:t>9/19/2022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6533DEF-35C3-4872-AACD-C61BA4A9DFD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182664-25C6-4AEE-9ABE-56CF44D65DAD}" type="datetimeFigureOut">
              <a:rPr lang="en-US" smtClean="0"/>
              <a:pPr/>
              <a:t>9/19/2022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533DEF-35C3-4872-AACD-C61BA4A9DFD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182664-25C6-4AEE-9ABE-56CF44D65DAD}" type="datetimeFigureOut">
              <a:rPr lang="en-US" smtClean="0"/>
              <a:pPr/>
              <a:t>9/19/2022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533DEF-35C3-4872-AACD-C61BA4A9DFD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182664-25C6-4AEE-9ABE-56CF44D65DAD}" type="datetimeFigureOut">
              <a:rPr lang="en-US" smtClean="0"/>
              <a:pPr/>
              <a:t>9/19/2022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533DEF-35C3-4872-AACD-C61BA4A9DFD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Layout" Target="../slideLayouts/slideLayout2.xml"/><Relationship Id="rId1" Type="http://schemas.openxmlformats.org/officeDocument/2006/relationships/video" Target="file:///D:\L&#7899;p%20m&#7851;u%20gi&#225;o%20b&#233;%20C1\N&#259;m%20h&#7885;c%202019%20-%202020\B&#7843;ng%20t&#432;&#417;ng%20t&#225;c\Mai\BGTT%20thang%2011\&#194;m%20thanh\&#431;&#7899;c%20m&#417;%20xanh%20-%20&#193;nh%20Nguy&#7879;t.mp4" TargetMode="Externa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slideLayout" Target="../slideLayouts/slideLayout2.xml"/><Relationship Id="rId1" Type="http://schemas.openxmlformats.org/officeDocument/2006/relationships/video" Target="file:///D:\L&#7899;p%20m&#7851;u%20gi&#225;o%20b&#233;%20C1\N&#259;m%20h&#7885;c%202019%20-%202020\B&#7843;ng%20t&#432;&#417;ng%20t&#225;c\Mai\BGTT%20thang%2011\&#194;m%20thanh\Con%20chim%20h&#243;t%20tr&#234;n%20c&#224;nh%20c&#226;y%20beat.mp4" TargetMode="External"/><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slideLayout" Target="../slideLayouts/slideLayout2.xml"/><Relationship Id="rId1" Type="http://schemas.openxmlformats.org/officeDocument/2006/relationships/video" Target="file:///D:\L&#7899;p%20m&#7851;u%20gi&#225;o%20b&#233;%20C1\N&#259;m%20h&#7885;c%202019%20-%202020\B&#7843;ng%20t&#432;&#417;ng%20t&#225;c\Mai\BGTT%20thang%2011\&#194;m%20thanh\KARAOKE%20Tr&#432;&#7901;ng%20ch&#250;ng%20ch&#225;u%20l&#224;%20tr&#432;&#7901;ng%20m&#7847;m%20non%20-%20Nh&#7841;c%20Beat%20thi&#7871;u%20nhi%20tuy&#7875;n%20ch&#7885;n%20%5bHD%20720p%5d.mp4" TargetMode="External"/><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slideLayout" Target="../slideLayouts/slideLayout2.xml"/><Relationship Id="rId1" Type="http://schemas.openxmlformats.org/officeDocument/2006/relationships/video" Target="file:///D:\L&#7899;p%20m&#7851;u%20gi&#225;o%20b&#233;%20C1\N&#259;m%20h&#7885;c%202019%20-%202020\B&#7843;ng%20t&#432;&#417;ng%20t&#225;c\Mai\BGTT%20thang%2011\&#194;m%20thanh\C&#244;%20v&#224;%20m&#7865;%20KARAOKE%20&#9679;%20C&#244;%20v&#224;%20m&#7865;%20BEAT%20&#9679;%20Nh&#7841;c%20m&#7847;m%20non.mp4" TargetMode="External"/><Relationship Id="rId4" Type="http://schemas.openxmlformats.org/officeDocument/2006/relationships/image" Target="../media/image7.png"/></Relationships>
</file>

<file path=ppt/slides/_rels/slide1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2.xml"/><Relationship Id="rId1" Type="http://schemas.openxmlformats.org/officeDocument/2006/relationships/audio" Target="file:///D:\L&#7899;p%20m&#7851;u%20gi&#225;o%20b&#233;%20C1\N&#259;m%20h&#7885;c%202019%20-%202020\B&#7843;ng%20t&#432;&#417;ng%20t&#225;c\Mai\BGTT%20thang%2011\&#194;m%20thanh\B&#233;%20Thanh%20Ng&#226;n%20&#8211;%20C&#244;%20V&#224;%20M&#7865;.mp3" TargetMode="Externa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audio" Target="file:///D:\L&#7899;p%20m&#7851;u%20gi&#225;o%20b&#233;%20C1\N&#259;m%20h&#7885;c%202019%20-%202020\B&#7843;ng%20t&#432;&#417;ng%20t&#225;c\Mai\BGTT%20thang%2011\&#194;m%20thanh\B&#233;%20Thanh%20Ng&#226;n%20&#8211;%20C&#244;%20V&#224;%20M&#7865;.mp3" TargetMode="Externa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audio" Target="file:///D:\L&#7899;p%20m&#7851;u%20gi&#225;o%20b&#233;%20C1\N&#259;m%20h&#7885;c%202019%20-%202020\B&#7843;ng%20t&#432;&#417;ng%20t&#225;c\Mai\BGTT%20thang%2011\&#194;m%20thanh\B&#233;%20Thanh%20Ng&#226;n%20&#8211;%20C&#244;%20V&#224;%20M&#7865;.mp3" TargetMode="Externa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Layout" Target="../slideLayouts/slideLayout2.xml"/><Relationship Id="rId1" Type="http://schemas.openxmlformats.org/officeDocument/2006/relationships/video" Target="file:///D:\L&#7899;p%20m&#7851;u%20gi&#225;o%20b&#233;%20C1\N&#259;m%20h&#7885;c%202019%20-%202020\B&#7843;ng%20t&#432;&#417;ng%20t&#225;c\Mai\BGTT%20thang%2011\&#194;m%20thanh\&#432;&#7899;c%20m&#417;%20xanh%20beat%20chu&#7849;n.mp4"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7000" r="-7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838200" y="0"/>
            <a:ext cx="7467600" cy="685800"/>
          </a:xfrm>
        </p:spPr>
        <p:txBody>
          <a:bodyPr>
            <a:normAutofit fontScale="90000"/>
          </a:bodyPr>
          <a:lstStyle/>
          <a:p>
            <a:r>
              <a:rPr lang="en-US" sz="2000" b="1" dirty="0" smtClean="0">
                <a:solidFill>
                  <a:srgbClr val="0070C0"/>
                </a:solidFill>
                <a:latin typeface="Times New Roman" pitchFamily="18" charset="0"/>
                <a:cs typeface="Times New Roman" pitchFamily="18" charset="0"/>
              </a:rPr>
              <a:t>PHÒNG GIÁO DỤC VÀ ĐÀO TẠO QUẬN LONG BIÊN </a:t>
            </a:r>
            <a:br>
              <a:rPr lang="en-US" sz="2000" b="1" dirty="0" smtClean="0">
                <a:solidFill>
                  <a:srgbClr val="0070C0"/>
                </a:solidFill>
                <a:latin typeface="Times New Roman" pitchFamily="18" charset="0"/>
                <a:cs typeface="Times New Roman" pitchFamily="18" charset="0"/>
              </a:rPr>
            </a:br>
            <a:r>
              <a:rPr lang="en-US" sz="2000" b="1" dirty="0" smtClean="0">
                <a:solidFill>
                  <a:srgbClr val="0070C0"/>
                </a:solidFill>
                <a:latin typeface="Times New Roman" pitchFamily="18" charset="0"/>
                <a:cs typeface="Times New Roman" pitchFamily="18" charset="0"/>
              </a:rPr>
              <a:t>TRƯỜNG MẦM NON </a:t>
            </a:r>
            <a:r>
              <a:rPr lang="en-US" sz="2000" b="1" dirty="0" err="1" smtClean="0">
                <a:solidFill>
                  <a:srgbClr val="0070C0"/>
                </a:solidFill>
                <a:latin typeface="Times New Roman" pitchFamily="18" charset="0"/>
                <a:cs typeface="Times New Roman" pitchFamily="18" charset="0"/>
              </a:rPr>
              <a:t>GIA</a:t>
            </a:r>
            <a:r>
              <a:rPr lang="en-US" sz="2000" b="1" dirty="0" smtClean="0">
                <a:solidFill>
                  <a:srgbClr val="0070C0"/>
                </a:solidFill>
                <a:latin typeface="Times New Roman" pitchFamily="18" charset="0"/>
                <a:cs typeface="Times New Roman" pitchFamily="18" charset="0"/>
              </a:rPr>
              <a:t> </a:t>
            </a:r>
            <a:r>
              <a:rPr lang="en-US" sz="2000" b="1" dirty="0" err="1" smtClean="0">
                <a:solidFill>
                  <a:srgbClr val="0070C0"/>
                </a:solidFill>
                <a:latin typeface="Times New Roman" pitchFamily="18" charset="0"/>
                <a:cs typeface="Times New Roman" pitchFamily="18" charset="0"/>
              </a:rPr>
              <a:t>QUẤT</a:t>
            </a:r>
            <a:endParaRPr lang="en-US" sz="2000" b="1" dirty="0">
              <a:solidFill>
                <a:srgbClr val="0070C0"/>
              </a:solidFill>
              <a:latin typeface="Times New Roman" pitchFamily="18" charset="0"/>
              <a:cs typeface="Times New Roman" pitchFamily="18" charset="0"/>
            </a:endParaRPr>
          </a:p>
        </p:txBody>
      </p:sp>
      <p:sp>
        <p:nvSpPr>
          <p:cNvPr id="3" name="Subtitle 2"/>
          <p:cNvSpPr>
            <a:spLocks noGrp="1"/>
          </p:cNvSpPr>
          <p:nvPr>
            <p:ph type="subTitle" idx="1"/>
          </p:nvPr>
        </p:nvSpPr>
        <p:spPr>
          <a:xfrm>
            <a:off x="2362200" y="2514600"/>
            <a:ext cx="4724400" cy="2667000"/>
          </a:xfrm>
        </p:spPr>
        <p:txBody>
          <a:bodyPr>
            <a:noAutofit/>
          </a:bodyPr>
          <a:lstStyle/>
          <a:p>
            <a:pPr algn="l"/>
            <a:r>
              <a:rPr lang="en-US" sz="2000" dirty="0" err="1" smtClean="0">
                <a:solidFill>
                  <a:srgbClr val="002060"/>
                </a:solidFill>
                <a:latin typeface="Times New Roman" pitchFamily="18" charset="0"/>
                <a:cs typeface="Times New Roman" pitchFamily="18" charset="0"/>
              </a:rPr>
              <a:t>Đề</a:t>
            </a:r>
            <a:r>
              <a:rPr lang="en-US" sz="2000" dirty="0" smtClean="0">
                <a:solidFill>
                  <a:srgbClr val="002060"/>
                </a:solidFill>
                <a:latin typeface="Times New Roman" pitchFamily="18" charset="0"/>
                <a:cs typeface="Times New Roman" pitchFamily="18" charset="0"/>
              </a:rPr>
              <a:t> </a:t>
            </a:r>
            <a:r>
              <a:rPr lang="en-US" sz="2000" dirty="0" err="1" smtClean="0">
                <a:solidFill>
                  <a:srgbClr val="002060"/>
                </a:solidFill>
                <a:latin typeface="Times New Roman" pitchFamily="18" charset="0"/>
                <a:cs typeface="Times New Roman" pitchFamily="18" charset="0"/>
              </a:rPr>
              <a:t>tài</a:t>
            </a:r>
            <a:r>
              <a:rPr lang="en-US" sz="2000" dirty="0" smtClean="0">
                <a:solidFill>
                  <a:srgbClr val="002060"/>
                </a:solidFill>
                <a:latin typeface="Times New Roman" pitchFamily="18" charset="0"/>
                <a:cs typeface="Times New Roman" pitchFamily="18" charset="0"/>
              </a:rPr>
              <a:t> : VTTTTC “ </a:t>
            </a:r>
            <a:r>
              <a:rPr lang="en-US" sz="2000" dirty="0" err="1" smtClean="0">
                <a:solidFill>
                  <a:srgbClr val="002060"/>
                </a:solidFill>
                <a:latin typeface="Times New Roman" pitchFamily="18" charset="0"/>
                <a:cs typeface="Times New Roman" pitchFamily="18" charset="0"/>
              </a:rPr>
              <a:t>Cô</a:t>
            </a:r>
            <a:r>
              <a:rPr lang="en-US" sz="2000" dirty="0" smtClean="0">
                <a:solidFill>
                  <a:srgbClr val="002060"/>
                </a:solidFill>
                <a:latin typeface="Times New Roman" pitchFamily="18" charset="0"/>
                <a:cs typeface="Times New Roman" pitchFamily="18" charset="0"/>
              </a:rPr>
              <a:t> </a:t>
            </a:r>
            <a:r>
              <a:rPr lang="en-US" sz="2000" dirty="0" err="1" smtClean="0">
                <a:solidFill>
                  <a:srgbClr val="002060"/>
                </a:solidFill>
                <a:latin typeface="Times New Roman" pitchFamily="18" charset="0"/>
                <a:cs typeface="Times New Roman" pitchFamily="18" charset="0"/>
              </a:rPr>
              <a:t>và</a:t>
            </a:r>
            <a:r>
              <a:rPr lang="en-US" sz="2000" dirty="0" smtClean="0">
                <a:solidFill>
                  <a:srgbClr val="002060"/>
                </a:solidFill>
                <a:latin typeface="Times New Roman" pitchFamily="18" charset="0"/>
                <a:cs typeface="Times New Roman" pitchFamily="18" charset="0"/>
              </a:rPr>
              <a:t> </a:t>
            </a:r>
            <a:r>
              <a:rPr lang="en-US" sz="2000" dirty="0" err="1" smtClean="0">
                <a:solidFill>
                  <a:srgbClr val="002060"/>
                </a:solidFill>
                <a:latin typeface="Times New Roman" pitchFamily="18" charset="0"/>
                <a:cs typeface="Times New Roman" pitchFamily="18" charset="0"/>
              </a:rPr>
              <a:t>Mẹ</a:t>
            </a:r>
            <a:r>
              <a:rPr lang="en-US" sz="2000" dirty="0" smtClean="0">
                <a:solidFill>
                  <a:srgbClr val="002060"/>
                </a:solidFill>
                <a:latin typeface="Times New Roman" pitchFamily="18" charset="0"/>
                <a:cs typeface="Times New Roman" pitchFamily="18" charset="0"/>
              </a:rPr>
              <a:t> “</a:t>
            </a:r>
          </a:p>
          <a:p>
            <a:pPr algn="l"/>
            <a:r>
              <a:rPr lang="en-US" sz="2000" dirty="0" err="1" smtClean="0">
                <a:solidFill>
                  <a:srgbClr val="002060"/>
                </a:solidFill>
                <a:latin typeface="Times New Roman" pitchFamily="18" charset="0"/>
                <a:cs typeface="Times New Roman" pitchFamily="18" charset="0"/>
              </a:rPr>
              <a:t>Nghe</a:t>
            </a:r>
            <a:r>
              <a:rPr lang="en-US" sz="2000" dirty="0" smtClean="0">
                <a:solidFill>
                  <a:srgbClr val="002060"/>
                </a:solidFill>
                <a:latin typeface="Times New Roman" pitchFamily="18" charset="0"/>
                <a:cs typeface="Times New Roman" pitchFamily="18" charset="0"/>
              </a:rPr>
              <a:t> </a:t>
            </a:r>
            <a:r>
              <a:rPr lang="en-US" sz="2000" dirty="0" err="1" smtClean="0">
                <a:solidFill>
                  <a:srgbClr val="002060"/>
                </a:solidFill>
                <a:latin typeface="Times New Roman" pitchFamily="18" charset="0"/>
                <a:cs typeface="Times New Roman" pitchFamily="18" charset="0"/>
              </a:rPr>
              <a:t>hát</a:t>
            </a:r>
            <a:r>
              <a:rPr lang="en-US" sz="2000" dirty="0" smtClean="0">
                <a:solidFill>
                  <a:srgbClr val="002060"/>
                </a:solidFill>
                <a:latin typeface="Times New Roman" pitchFamily="18" charset="0"/>
                <a:cs typeface="Times New Roman" pitchFamily="18" charset="0"/>
              </a:rPr>
              <a:t> : </a:t>
            </a:r>
            <a:r>
              <a:rPr lang="en-US" sz="2000" dirty="0" err="1" smtClean="0">
                <a:solidFill>
                  <a:srgbClr val="002060"/>
                </a:solidFill>
                <a:latin typeface="Times New Roman" pitchFamily="18" charset="0"/>
                <a:cs typeface="Times New Roman" pitchFamily="18" charset="0"/>
              </a:rPr>
              <a:t>Ước</a:t>
            </a:r>
            <a:r>
              <a:rPr lang="en-US" sz="2000" dirty="0" smtClean="0">
                <a:solidFill>
                  <a:srgbClr val="002060"/>
                </a:solidFill>
                <a:latin typeface="Times New Roman" pitchFamily="18" charset="0"/>
                <a:cs typeface="Times New Roman" pitchFamily="18" charset="0"/>
              </a:rPr>
              <a:t> </a:t>
            </a:r>
            <a:r>
              <a:rPr lang="en-US" sz="2000" dirty="0" err="1" smtClean="0">
                <a:solidFill>
                  <a:srgbClr val="002060"/>
                </a:solidFill>
                <a:latin typeface="Times New Roman" pitchFamily="18" charset="0"/>
                <a:cs typeface="Times New Roman" pitchFamily="18" charset="0"/>
              </a:rPr>
              <a:t>mơ</a:t>
            </a:r>
            <a:r>
              <a:rPr lang="en-US" sz="2000" dirty="0" smtClean="0">
                <a:solidFill>
                  <a:srgbClr val="002060"/>
                </a:solidFill>
                <a:latin typeface="Times New Roman" pitchFamily="18" charset="0"/>
                <a:cs typeface="Times New Roman" pitchFamily="18" charset="0"/>
              </a:rPr>
              <a:t> </a:t>
            </a:r>
            <a:r>
              <a:rPr lang="en-US" sz="2000" dirty="0" err="1" smtClean="0">
                <a:solidFill>
                  <a:srgbClr val="002060"/>
                </a:solidFill>
                <a:latin typeface="Times New Roman" pitchFamily="18" charset="0"/>
                <a:cs typeface="Times New Roman" pitchFamily="18" charset="0"/>
              </a:rPr>
              <a:t>xanh</a:t>
            </a:r>
            <a:endParaRPr lang="en-US" sz="2000" dirty="0" smtClean="0">
              <a:solidFill>
                <a:srgbClr val="002060"/>
              </a:solidFill>
              <a:latin typeface="Times New Roman" pitchFamily="18" charset="0"/>
              <a:cs typeface="Times New Roman" pitchFamily="18" charset="0"/>
            </a:endParaRPr>
          </a:p>
          <a:p>
            <a:pPr algn="l"/>
            <a:r>
              <a:rPr lang="en-US" sz="2000" dirty="0" smtClean="0">
                <a:solidFill>
                  <a:srgbClr val="002060"/>
                </a:solidFill>
                <a:latin typeface="Times New Roman" pitchFamily="18" charset="0"/>
                <a:cs typeface="Times New Roman" pitchFamily="18" charset="0"/>
              </a:rPr>
              <a:t>TC: </a:t>
            </a:r>
            <a:r>
              <a:rPr lang="en-US" sz="2000" dirty="0" err="1" smtClean="0">
                <a:solidFill>
                  <a:srgbClr val="002060"/>
                </a:solidFill>
                <a:latin typeface="Times New Roman" pitchFamily="18" charset="0"/>
                <a:cs typeface="Times New Roman" pitchFamily="18" charset="0"/>
              </a:rPr>
              <a:t>Nghe</a:t>
            </a:r>
            <a:r>
              <a:rPr lang="en-US" sz="2000" dirty="0" smtClean="0">
                <a:solidFill>
                  <a:srgbClr val="002060"/>
                </a:solidFill>
                <a:latin typeface="Times New Roman" pitchFamily="18" charset="0"/>
                <a:cs typeface="Times New Roman" pitchFamily="18" charset="0"/>
              </a:rPr>
              <a:t> </a:t>
            </a:r>
            <a:r>
              <a:rPr lang="en-US" sz="2000" dirty="0" err="1" smtClean="0">
                <a:solidFill>
                  <a:srgbClr val="002060"/>
                </a:solidFill>
                <a:latin typeface="Times New Roman" pitchFamily="18" charset="0"/>
                <a:cs typeface="Times New Roman" pitchFamily="18" charset="0"/>
              </a:rPr>
              <a:t>giai</a:t>
            </a:r>
            <a:r>
              <a:rPr lang="en-US" sz="2000" dirty="0" smtClean="0">
                <a:solidFill>
                  <a:srgbClr val="002060"/>
                </a:solidFill>
                <a:latin typeface="Times New Roman" pitchFamily="18" charset="0"/>
                <a:cs typeface="Times New Roman" pitchFamily="18" charset="0"/>
              </a:rPr>
              <a:t> </a:t>
            </a:r>
            <a:r>
              <a:rPr lang="en-US" sz="2000" dirty="0" err="1" smtClean="0">
                <a:solidFill>
                  <a:srgbClr val="002060"/>
                </a:solidFill>
                <a:latin typeface="Times New Roman" pitchFamily="18" charset="0"/>
                <a:cs typeface="Times New Roman" pitchFamily="18" charset="0"/>
              </a:rPr>
              <a:t>điệu</a:t>
            </a:r>
            <a:r>
              <a:rPr lang="en-US" sz="2000" dirty="0" smtClean="0">
                <a:solidFill>
                  <a:srgbClr val="002060"/>
                </a:solidFill>
                <a:latin typeface="Times New Roman" pitchFamily="18" charset="0"/>
                <a:cs typeface="Times New Roman" pitchFamily="18" charset="0"/>
              </a:rPr>
              <a:t> </a:t>
            </a:r>
            <a:r>
              <a:rPr lang="en-US" sz="2000" dirty="0" err="1" smtClean="0">
                <a:solidFill>
                  <a:srgbClr val="002060"/>
                </a:solidFill>
                <a:latin typeface="Times New Roman" pitchFamily="18" charset="0"/>
                <a:cs typeface="Times New Roman" pitchFamily="18" charset="0"/>
              </a:rPr>
              <a:t>đoán</a:t>
            </a:r>
            <a:r>
              <a:rPr lang="en-US" sz="2000" dirty="0" smtClean="0">
                <a:solidFill>
                  <a:srgbClr val="002060"/>
                </a:solidFill>
                <a:latin typeface="Times New Roman" pitchFamily="18" charset="0"/>
                <a:cs typeface="Times New Roman" pitchFamily="18" charset="0"/>
              </a:rPr>
              <a:t> </a:t>
            </a:r>
            <a:r>
              <a:rPr lang="en-US" sz="2000" dirty="0" err="1" smtClean="0">
                <a:solidFill>
                  <a:srgbClr val="002060"/>
                </a:solidFill>
                <a:latin typeface="Times New Roman" pitchFamily="18" charset="0"/>
                <a:cs typeface="Times New Roman" pitchFamily="18" charset="0"/>
              </a:rPr>
              <a:t>tên</a:t>
            </a:r>
            <a:r>
              <a:rPr lang="en-US" sz="2000" dirty="0" smtClean="0">
                <a:solidFill>
                  <a:srgbClr val="002060"/>
                </a:solidFill>
                <a:latin typeface="Times New Roman" pitchFamily="18" charset="0"/>
                <a:cs typeface="Times New Roman" pitchFamily="18" charset="0"/>
              </a:rPr>
              <a:t> </a:t>
            </a:r>
            <a:r>
              <a:rPr lang="en-US" sz="2000" dirty="0" err="1" smtClean="0">
                <a:solidFill>
                  <a:srgbClr val="002060"/>
                </a:solidFill>
                <a:latin typeface="Times New Roman" pitchFamily="18" charset="0"/>
                <a:cs typeface="Times New Roman" pitchFamily="18" charset="0"/>
              </a:rPr>
              <a:t>bài</a:t>
            </a:r>
            <a:r>
              <a:rPr lang="en-US" sz="2000" dirty="0" smtClean="0">
                <a:solidFill>
                  <a:srgbClr val="002060"/>
                </a:solidFill>
                <a:latin typeface="Times New Roman" pitchFamily="18" charset="0"/>
                <a:cs typeface="Times New Roman" pitchFamily="18" charset="0"/>
              </a:rPr>
              <a:t> </a:t>
            </a:r>
            <a:r>
              <a:rPr lang="en-US" sz="2000" dirty="0" err="1" smtClean="0">
                <a:solidFill>
                  <a:srgbClr val="002060"/>
                </a:solidFill>
                <a:latin typeface="Times New Roman" pitchFamily="18" charset="0"/>
                <a:cs typeface="Times New Roman" pitchFamily="18" charset="0"/>
              </a:rPr>
              <a:t>hát</a:t>
            </a:r>
            <a:r>
              <a:rPr lang="en-US" sz="2000" dirty="0" smtClean="0">
                <a:solidFill>
                  <a:srgbClr val="002060"/>
                </a:solidFill>
                <a:latin typeface="Times New Roman" pitchFamily="18" charset="0"/>
                <a:cs typeface="Times New Roman" pitchFamily="18" charset="0"/>
              </a:rPr>
              <a:t> </a:t>
            </a:r>
          </a:p>
          <a:p>
            <a:pPr algn="l"/>
            <a:r>
              <a:rPr lang="en-US" sz="2000" dirty="0" err="1" smtClean="0">
                <a:solidFill>
                  <a:srgbClr val="002060"/>
                </a:solidFill>
                <a:latin typeface="Times New Roman" pitchFamily="18" charset="0"/>
                <a:cs typeface="Times New Roman" pitchFamily="18" charset="0"/>
              </a:rPr>
              <a:t>Lứa</a:t>
            </a:r>
            <a:r>
              <a:rPr lang="en-US" sz="2000" dirty="0" smtClean="0">
                <a:solidFill>
                  <a:srgbClr val="002060"/>
                </a:solidFill>
                <a:latin typeface="Times New Roman" pitchFamily="18" charset="0"/>
                <a:cs typeface="Times New Roman" pitchFamily="18" charset="0"/>
              </a:rPr>
              <a:t> </a:t>
            </a:r>
            <a:r>
              <a:rPr lang="en-US" sz="2000" dirty="0" err="1" smtClean="0">
                <a:solidFill>
                  <a:srgbClr val="002060"/>
                </a:solidFill>
                <a:latin typeface="Times New Roman" pitchFamily="18" charset="0"/>
                <a:cs typeface="Times New Roman" pitchFamily="18" charset="0"/>
              </a:rPr>
              <a:t>tuổi</a:t>
            </a:r>
            <a:r>
              <a:rPr lang="en-US" sz="2000" dirty="0" smtClean="0">
                <a:solidFill>
                  <a:srgbClr val="002060"/>
                </a:solidFill>
                <a:latin typeface="Times New Roman" pitchFamily="18" charset="0"/>
                <a:cs typeface="Times New Roman" pitchFamily="18" charset="0"/>
              </a:rPr>
              <a:t> : 3 – 4 </a:t>
            </a:r>
            <a:r>
              <a:rPr lang="en-US" sz="2000" dirty="0" err="1" smtClean="0">
                <a:solidFill>
                  <a:srgbClr val="002060"/>
                </a:solidFill>
                <a:latin typeface="Times New Roman" pitchFamily="18" charset="0"/>
                <a:cs typeface="Times New Roman" pitchFamily="18" charset="0"/>
              </a:rPr>
              <a:t>tuổi</a:t>
            </a:r>
            <a:endParaRPr lang="en-US" sz="2000" dirty="0" smtClean="0">
              <a:solidFill>
                <a:srgbClr val="002060"/>
              </a:solidFill>
              <a:latin typeface="Times New Roman" pitchFamily="18" charset="0"/>
              <a:cs typeface="Times New Roman" pitchFamily="18" charset="0"/>
            </a:endParaRPr>
          </a:p>
          <a:p>
            <a:pPr algn="l"/>
            <a:r>
              <a:rPr lang="en-US" sz="2000" dirty="0" err="1" smtClean="0">
                <a:solidFill>
                  <a:srgbClr val="002060"/>
                </a:solidFill>
                <a:latin typeface="Times New Roman" pitchFamily="18" charset="0"/>
                <a:cs typeface="Times New Roman" pitchFamily="18" charset="0"/>
              </a:rPr>
              <a:t>Số</a:t>
            </a:r>
            <a:r>
              <a:rPr lang="en-US" sz="2000" dirty="0" smtClean="0">
                <a:solidFill>
                  <a:srgbClr val="002060"/>
                </a:solidFill>
                <a:latin typeface="Times New Roman" pitchFamily="18" charset="0"/>
                <a:cs typeface="Times New Roman" pitchFamily="18" charset="0"/>
              </a:rPr>
              <a:t> </a:t>
            </a:r>
            <a:r>
              <a:rPr lang="en-US" sz="2000" dirty="0" err="1" smtClean="0">
                <a:solidFill>
                  <a:srgbClr val="002060"/>
                </a:solidFill>
                <a:latin typeface="Times New Roman" pitchFamily="18" charset="0"/>
                <a:cs typeface="Times New Roman" pitchFamily="18" charset="0"/>
              </a:rPr>
              <a:t>lượng</a:t>
            </a:r>
            <a:r>
              <a:rPr lang="en-US" sz="2000" dirty="0" smtClean="0">
                <a:solidFill>
                  <a:srgbClr val="002060"/>
                </a:solidFill>
                <a:latin typeface="Times New Roman" pitchFamily="18" charset="0"/>
                <a:cs typeface="Times New Roman" pitchFamily="18" charset="0"/>
              </a:rPr>
              <a:t> : 20- 25 </a:t>
            </a:r>
            <a:r>
              <a:rPr lang="en-US" sz="2000" dirty="0" err="1" smtClean="0">
                <a:solidFill>
                  <a:srgbClr val="002060"/>
                </a:solidFill>
                <a:latin typeface="Times New Roman" pitchFamily="18" charset="0"/>
                <a:cs typeface="Times New Roman" pitchFamily="18" charset="0"/>
              </a:rPr>
              <a:t>trẻ</a:t>
            </a:r>
            <a:endParaRPr lang="en-US" sz="2000" dirty="0" smtClean="0">
              <a:solidFill>
                <a:srgbClr val="002060"/>
              </a:solidFill>
              <a:latin typeface="Times New Roman" pitchFamily="18" charset="0"/>
              <a:cs typeface="Times New Roman" pitchFamily="18" charset="0"/>
            </a:endParaRPr>
          </a:p>
          <a:p>
            <a:pPr algn="l"/>
            <a:r>
              <a:rPr lang="en-US" sz="2000" dirty="0" err="1" smtClean="0">
                <a:solidFill>
                  <a:srgbClr val="002060"/>
                </a:solidFill>
                <a:latin typeface="Times New Roman" pitchFamily="18" charset="0"/>
                <a:cs typeface="Times New Roman" pitchFamily="18" charset="0"/>
              </a:rPr>
              <a:t>Người</a:t>
            </a:r>
            <a:r>
              <a:rPr lang="en-US" sz="2000" dirty="0" smtClean="0">
                <a:solidFill>
                  <a:srgbClr val="002060"/>
                </a:solidFill>
                <a:latin typeface="Times New Roman" pitchFamily="18" charset="0"/>
                <a:cs typeface="Times New Roman" pitchFamily="18" charset="0"/>
              </a:rPr>
              <a:t> </a:t>
            </a:r>
            <a:r>
              <a:rPr lang="en-US" sz="2000" dirty="0" err="1" smtClean="0">
                <a:solidFill>
                  <a:srgbClr val="002060"/>
                </a:solidFill>
                <a:latin typeface="Times New Roman" pitchFamily="18" charset="0"/>
                <a:cs typeface="Times New Roman" pitchFamily="18" charset="0"/>
              </a:rPr>
              <a:t>thực</a:t>
            </a:r>
            <a:r>
              <a:rPr lang="en-US" sz="2000" dirty="0" smtClean="0">
                <a:solidFill>
                  <a:srgbClr val="002060"/>
                </a:solidFill>
                <a:latin typeface="Times New Roman" pitchFamily="18" charset="0"/>
                <a:cs typeface="Times New Roman" pitchFamily="18" charset="0"/>
              </a:rPr>
              <a:t> </a:t>
            </a:r>
            <a:r>
              <a:rPr lang="en-US" sz="2000" dirty="0" err="1" smtClean="0">
                <a:solidFill>
                  <a:srgbClr val="002060"/>
                </a:solidFill>
                <a:latin typeface="Times New Roman" pitchFamily="18" charset="0"/>
                <a:cs typeface="Times New Roman" pitchFamily="18" charset="0"/>
              </a:rPr>
              <a:t>hiện</a:t>
            </a:r>
            <a:r>
              <a:rPr lang="en-US" sz="2000" dirty="0" smtClean="0">
                <a:solidFill>
                  <a:srgbClr val="002060"/>
                </a:solidFill>
                <a:latin typeface="Times New Roman" pitchFamily="18" charset="0"/>
                <a:cs typeface="Times New Roman" pitchFamily="18" charset="0"/>
              </a:rPr>
              <a:t> : </a:t>
            </a:r>
            <a:r>
              <a:rPr lang="en-US" sz="2000" dirty="0" err="1" smtClean="0">
                <a:solidFill>
                  <a:srgbClr val="002060"/>
                </a:solidFill>
                <a:latin typeface="Times New Roman" pitchFamily="18" charset="0"/>
                <a:cs typeface="Times New Roman" pitchFamily="18" charset="0"/>
              </a:rPr>
              <a:t>Ngô</a:t>
            </a:r>
            <a:r>
              <a:rPr lang="en-US" sz="2000" dirty="0" smtClean="0">
                <a:solidFill>
                  <a:srgbClr val="002060"/>
                </a:solidFill>
                <a:latin typeface="Times New Roman" pitchFamily="18" charset="0"/>
                <a:cs typeface="Times New Roman" pitchFamily="18" charset="0"/>
              </a:rPr>
              <a:t> </a:t>
            </a:r>
            <a:r>
              <a:rPr lang="en-US" sz="2000" dirty="0" err="1" smtClean="0">
                <a:solidFill>
                  <a:srgbClr val="002060"/>
                </a:solidFill>
                <a:latin typeface="Times New Roman" pitchFamily="18" charset="0"/>
                <a:cs typeface="Times New Roman" pitchFamily="18" charset="0"/>
              </a:rPr>
              <a:t>Thị</a:t>
            </a:r>
            <a:r>
              <a:rPr lang="en-US" sz="2000" dirty="0" smtClean="0">
                <a:solidFill>
                  <a:srgbClr val="002060"/>
                </a:solidFill>
                <a:latin typeface="Times New Roman" pitchFamily="18" charset="0"/>
                <a:cs typeface="Times New Roman" pitchFamily="18" charset="0"/>
              </a:rPr>
              <a:t> </a:t>
            </a:r>
            <a:r>
              <a:rPr lang="en-US" sz="2000" dirty="0" err="1" smtClean="0">
                <a:solidFill>
                  <a:srgbClr val="002060"/>
                </a:solidFill>
                <a:latin typeface="Times New Roman" pitchFamily="18" charset="0"/>
                <a:cs typeface="Times New Roman" pitchFamily="18" charset="0"/>
              </a:rPr>
              <a:t>Vân</a:t>
            </a:r>
            <a:endParaRPr lang="en-US" sz="2000" dirty="0">
              <a:solidFill>
                <a:srgbClr val="002060"/>
              </a:solidFill>
              <a:latin typeface="Times New Roman" pitchFamily="18" charset="0"/>
              <a:cs typeface="Times New Roman" pitchFamily="18" charset="0"/>
            </a:endParaRPr>
          </a:p>
        </p:txBody>
      </p:sp>
      <p:sp>
        <p:nvSpPr>
          <p:cNvPr id="6" name="Rectangle 5"/>
          <p:cNvSpPr/>
          <p:nvPr/>
        </p:nvSpPr>
        <p:spPr>
          <a:xfrm>
            <a:off x="2209800" y="1828800"/>
            <a:ext cx="4891083" cy="646331"/>
          </a:xfrm>
          <a:prstGeom prst="rect">
            <a:avLst/>
          </a:prstGeom>
        </p:spPr>
        <p:txBody>
          <a:bodyPr wrap="none">
            <a:spAutoFit/>
          </a:bodyPr>
          <a:lstStyle/>
          <a:p>
            <a:r>
              <a:rPr lang="en-US" sz="3600" b="1" dirty="0" smtClean="0">
                <a:solidFill>
                  <a:srgbClr val="FF0000"/>
                </a:solidFill>
                <a:latin typeface="Times New Roman" pitchFamily="18" charset="0"/>
                <a:cs typeface="Times New Roman" pitchFamily="18" charset="0"/>
              </a:rPr>
              <a:t>GIÁO DỤC ÂM NHẠC</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linds(horizont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linds(horizont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linds(horizontal)">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blinds(horizontal)">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blinds(horizontal)">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7000" r="-7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1" dirty="0" smtClean="0">
                <a:solidFill>
                  <a:srgbClr val="FF0000"/>
                </a:solidFill>
              </a:rPr>
              <a:t>*</a:t>
            </a:r>
            <a:r>
              <a:rPr lang="vi-VN" sz="4000" b="1" dirty="0" smtClean="0">
                <a:solidFill>
                  <a:srgbClr val="FF0000"/>
                </a:solidFill>
              </a:rPr>
              <a:t> TC “Nghe giai điệu đoán tên bài hát</a:t>
            </a:r>
            <a:r>
              <a:rPr lang="en-US" b="1" dirty="0" smtClean="0"/>
              <a:t>”</a:t>
            </a:r>
            <a:endParaRPr lang="en-US" dirty="0"/>
          </a:p>
        </p:txBody>
      </p:sp>
      <p:sp>
        <p:nvSpPr>
          <p:cNvPr id="3" name="Content Placeholder 2"/>
          <p:cNvSpPr>
            <a:spLocks noGrp="1"/>
          </p:cNvSpPr>
          <p:nvPr>
            <p:ph idx="1"/>
          </p:nvPr>
        </p:nvSpPr>
        <p:spPr>
          <a:xfrm>
            <a:off x="457200" y="1600201"/>
            <a:ext cx="8229600" cy="3810000"/>
          </a:xfrm>
        </p:spPr>
        <p:txBody>
          <a:bodyPr/>
          <a:lstStyle/>
          <a:p>
            <a:pPr>
              <a:buNone/>
            </a:pPr>
            <a:r>
              <a:rPr lang="vi-VN" b="1" i="1" dirty="0" smtClean="0">
                <a:solidFill>
                  <a:srgbClr val="0070C0"/>
                </a:solidFill>
                <a:latin typeface="+mj-lt"/>
              </a:rPr>
              <a:t>* </a:t>
            </a:r>
            <a:r>
              <a:rPr lang="vi-VN" b="1" i="1" dirty="0">
                <a:solidFill>
                  <a:srgbClr val="0070C0"/>
                </a:solidFill>
                <a:latin typeface="+mj-lt"/>
              </a:rPr>
              <a:t>Cách chơi:</a:t>
            </a:r>
            <a:r>
              <a:rPr lang="vi-VN" dirty="0">
                <a:solidFill>
                  <a:srgbClr val="0070C0"/>
                </a:solidFill>
                <a:latin typeface="+mj-lt"/>
              </a:rPr>
              <a:t> Cô cho trẻ mở ô cửa bí mật, đằng sau mỗi ô cửa là giai điệu của bài hát, trẻ nghe giai điệu của bài hát. Sau khi nghe xong trẻ phải đoán đúng tên bài hát và hát được bài hát đó.</a:t>
            </a:r>
          </a:p>
          <a:p>
            <a:pPr>
              <a:buNone/>
            </a:pPr>
            <a:r>
              <a:rPr lang="vi-VN" b="1" i="1" dirty="0">
                <a:solidFill>
                  <a:srgbClr val="0070C0"/>
                </a:solidFill>
                <a:latin typeface="+mj-lt"/>
              </a:rPr>
              <a:t>* Luật chơi:</a:t>
            </a:r>
            <a:r>
              <a:rPr lang="vi-VN" dirty="0">
                <a:solidFill>
                  <a:srgbClr val="0070C0"/>
                </a:solidFill>
                <a:latin typeface="+mj-lt"/>
              </a:rPr>
              <a:t> Nếu đoán đúng thì được thưởng 1 bông hoa </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linds(horizontal)">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B0F0">
            <a:alpha val="66000"/>
          </a:srgbClr>
        </a:solidFill>
        <a:effectLst/>
      </p:bgPr>
    </p:bg>
    <p:spTree>
      <p:nvGrpSpPr>
        <p:cNvPr id="1" name=""/>
        <p:cNvGrpSpPr/>
        <p:nvPr/>
      </p:nvGrpSpPr>
      <p:grpSpPr>
        <a:xfrm>
          <a:off x="0" y="0"/>
          <a:ext cx="0" cy="0"/>
          <a:chOff x="0" y="0"/>
          <a:chExt cx="0" cy="0"/>
        </a:xfrm>
      </p:grpSpPr>
      <p:pic>
        <p:nvPicPr>
          <p:cNvPr id="4" name="Ước mơ xanh - Ánh Nguyệt.mp4">
            <a:hlinkClick r:id="" action="ppaction://media"/>
          </p:cNvPr>
          <p:cNvPicPr>
            <a:picLocks noGrp="1" noRot="1" noChangeAspect="1"/>
          </p:cNvPicPr>
          <p:nvPr>
            <p:ph idx="1"/>
            <a:videoFile r:link="rId1"/>
          </p:nvPr>
        </p:nvPicPr>
        <p:blipFill>
          <a:blip r:embed="rId3"/>
          <a:stretch>
            <a:fillRect/>
          </a:stretch>
        </p:blipFill>
        <p:spPr>
          <a:xfrm>
            <a:off x="533400" y="685800"/>
            <a:ext cx="8229600" cy="6172200"/>
          </a:xfrm>
          <a:prstGeom prst="rect">
            <a:avLst/>
          </a:prstGeom>
        </p:spPr>
      </p:pic>
      <p:sp>
        <p:nvSpPr>
          <p:cNvPr id="5" name="Rectangle 4"/>
          <p:cNvSpPr/>
          <p:nvPr/>
        </p:nvSpPr>
        <p:spPr>
          <a:xfrm>
            <a:off x="1524000" y="86380"/>
            <a:ext cx="6745757" cy="523220"/>
          </a:xfrm>
          <a:prstGeom prst="rect">
            <a:avLst/>
          </a:prstGeom>
        </p:spPr>
        <p:txBody>
          <a:bodyPr wrap="none">
            <a:spAutoFit/>
          </a:bodyPr>
          <a:lstStyle/>
          <a:p>
            <a:r>
              <a:rPr lang="vi-VN" sz="2800" b="1" dirty="0" smtClean="0">
                <a:solidFill>
                  <a:srgbClr val="FF0000"/>
                </a:solidFill>
                <a:latin typeface="Times New Roman" pitchFamily="18" charset="0"/>
                <a:cs typeface="Times New Roman" pitchFamily="18" charset="0"/>
              </a:rPr>
              <a:t>Cô hát lần 2, trẻ múa  phụ họa cho bài hát.</a:t>
            </a:r>
            <a:endParaRPr lang="en-US" sz="28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7" fill="hold" display="0">
                  <p:stCondLst>
                    <p:cond delay="indefinite"/>
                  </p:stCondLst>
                  <p:endCondLst>
                    <p:cond evt="onNext" delay="0">
                      <p:tgtEl>
                        <p:sldTgt/>
                      </p:tgtEl>
                    </p:cond>
                    <p:cond evt="onPrev" delay="0">
                      <p:tgtEl>
                        <p:sldTgt/>
                      </p:tgtEl>
                    </p:cond>
                  </p:end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143000"/>
            <a:ext cx="8229600" cy="4525963"/>
          </a:xfrm>
        </p:spPr>
        <p:txBody>
          <a:bodyPr/>
          <a:lstStyle/>
          <a:p>
            <a:pPr>
              <a:buNone/>
            </a:pPr>
            <a:r>
              <a:rPr lang="vi-VN" dirty="0" smtClean="0">
                <a:latin typeface="Times New Roman" pitchFamily="18" charset="0"/>
                <a:cs typeface="Times New Roman" pitchFamily="18" charset="0"/>
              </a:rPr>
              <a:t>* </a:t>
            </a:r>
            <a:r>
              <a:rPr lang="vi-VN" sz="4400" dirty="0" smtClean="0">
                <a:solidFill>
                  <a:srgbClr val="002060"/>
                </a:solidFill>
                <a:latin typeface="Times New Roman" pitchFamily="18" charset="0"/>
                <a:cs typeface="Times New Roman" pitchFamily="18" charset="0"/>
              </a:rPr>
              <a:t>GD: Để tỏ lòng biết ơn các cô giáo các con hãy chăm ngoan, học giỏi, vâng lời cha mẹ để trở thành con ngoan, trò giỏi để được cô giáo, cha mẹ và mọi người yêu quý.</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25000" r="-25000"/>
          </a:stretch>
        </a:blipFill>
        <a:effectLst/>
      </p:bgPr>
    </p:bg>
    <p:spTree>
      <p:nvGrpSpPr>
        <p:cNvPr id="1" name=""/>
        <p:cNvGrpSpPr/>
        <p:nvPr/>
      </p:nvGrpSpPr>
      <p:grpSpPr>
        <a:xfrm>
          <a:off x="0" y="0"/>
          <a:ext cx="0" cy="0"/>
          <a:chOff x="0" y="0"/>
          <a:chExt cx="0" cy="0"/>
        </a:xfrm>
      </p:grpSpPr>
      <p:sp>
        <p:nvSpPr>
          <p:cNvPr id="4" name="TextBox 3"/>
          <p:cNvSpPr txBox="1"/>
          <p:nvPr/>
        </p:nvSpPr>
        <p:spPr>
          <a:xfrm>
            <a:off x="2743200" y="0"/>
            <a:ext cx="3581400" cy="646331"/>
          </a:xfrm>
          <a:prstGeom prst="rect">
            <a:avLst/>
          </a:prstGeom>
          <a:noFill/>
        </p:spPr>
        <p:txBody>
          <a:bodyPr wrap="square" rtlCol="0">
            <a:spAutoFit/>
          </a:bodyPr>
          <a:lstStyle/>
          <a:p>
            <a:pPr algn="ctr"/>
            <a:r>
              <a:rPr lang="en-US" sz="3600" b="1" dirty="0" smtClean="0">
                <a:solidFill>
                  <a:srgbClr val="FF0000"/>
                </a:solidFill>
                <a:latin typeface="Times New Roman" pitchFamily="18" charset="0"/>
                <a:cs typeface="Times New Roman" pitchFamily="18" charset="0"/>
              </a:rPr>
              <a:t>ĐOẠN NHẠC 1:</a:t>
            </a:r>
            <a:endParaRPr lang="en-US" sz="3600" b="1" dirty="0">
              <a:solidFill>
                <a:srgbClr val="FF0000"/>
              </a:solidFill>
              <a:latin typeface="Times New Roman" pitchFamily="18" charset="0"/>
              <a:cs typeface="Times New Roman" pitchFamily="18" charset="0"/>
            </a:endParaRPr>
          </a:p>
        </p:txBody>
      </p:sp>
      <p:pic>
        <p:nvPicPr>
          <p:cNvPr id="3" name="Con chim hót trên cành cây beat.mp4">
            <a:hlinkClick r:id="" action="ppaction://media"/>
          </p:cNvPr>
          <p:cNvPicPr>
            <a:picLocks noRot="1" noChangeAspect="1"/>
          </p:cNvPicPr>
          <p:nvPr>
            <a:videoFile r:link="rId1"/>
          </p:nvPr>
        </p:nvPicPr>
        <p:blipFill>
          <a:blip r:embed="rId4"/>
          <a:stretch>
            <a:fillRect/>
          </a:stretch>
        </p:blipFill>
        <p:spPr>
          <a:xfrm>
            <a:off x="762000" y="609600"/>
            <a:ext cx="7924800" cy="59436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7" fill="hold" display="0">
                  <p:stCondLst>
                    <p:cond delay="indefinite"/>
                  </p:stCondLst>
                  <p:endCondLst>
                    <p:cond evt="onNext" delay="0">
                      <p:tgtEl>
                        <p:sldTgt/>
                      </p:tgtEl>
                    </p:cond>
                    <p:cond evt="onPrev" delay="0">
                      <p:tgtEl>
                        <p:sldTgt/>
                      </p:tgtEl>
                    </p:cond>
                  </p:endCondLst>
                </p:cTn>
                <p:tgtEl>
                  <p:spTgt spid="3"/>
                </p:tgtEl>
              </p:cMediaNode>
            </p:video>
            <p:seq concurrent="1" nextAc="seek">
              <p:cTn id="8" restart="whenNotActive" fill="hold" evtFilter="cancelBubble" nodeType="interactiveSeq">
                <p:stCondLst>
                  <p:cond evt="onClick" delay="0">
                    <p:tgtEl>
                      <p:spTgt spid="3"/>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3"/>
                                        </p:tgtEl>
                                      </p:cBhvr>
                                    </p:cmd>
                                  </p:childTnLst>
                                </p:cTn>
                              </p:par>
                            </p:childTnLst>
                          </p:cTn>
                        </p:par>
                      </p:childTnLst>
                    </p:cTn>
                  </p:par>
                </p:childTnLst>
              </p:cTn>
              <p:nextCondLst>
                <p:cond evt="onClick" delay="0">
                  <p:tgtEl>
                    <p:spTgt spid="3"/>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25000" r="-25000"/>
          </a:stretch>
        </a:blipFill>
        <a:effectLst/>
      </p:bgPr>
    </p:bg>
    <p:spTree>
      <p:nvGrpSpPr>
        <p:cNvPr id="1" name=""/>
        <p:cNvGrpSpPr/>
        <p:nvPr/>
      </p:nvGrpSpPr>
      <p:grpSpPr>
        <a:xfrm>
          <a:off x="0" y="0"/>
          <a:ext cx="0" cy="0"/>
          <a:chOff x="0" y="0"/>
          <a:chExt cx="0" cy="0"/>
        </a:xfrm>
      </p:grpSpPr>
      <p:sp>
        <p:nvSpPr>
          <p:cNvPr id="2" name="TextBox 1"/>
          <p:cNvSpPr txBox="1"/>
          <p:nvPr/>
        </p:nvSpPr>
        <p:spPr>
          <a:xfrm>
            <a:off x="2819400" y="0"/>
            <a:ext cx="3124200" cy="584775"/>
          </a:xfrm>
          <a:prstGeom prst="rect">
            <a:avLst/>
          </a:prstGeom>
          <a:noFill/>
        </p:spPr>
        <p:txBody>
          <a:bodyPr wrap="square" rtlCol="0">
            <a:spAutoFit/>
          </a:bodyPr>
          <a:lstStyle/>
          <a:p>
            <a:r>
              <a:rPr lang="en-US" sz="3200" b="1" dirty="0" smtClean="0">
                <a:solidFill>
                  <a:srgbClr val="FF0000"/>
                </a:solidFill>
                <a:latin typeface="Times New Roman" pitchFamily="18" charset="0"/>
                <a:cs typeface="Times New Roman" pitchFamily="18" charset="0"/>
              </a:rPr>
              <a:t>ĐOẠN NHẠC 2:</a:t>
            </a:r>
            <a:endParaRPr lang="en-US" sz="3200" b="1" dirty="0">
              <a:solidFill>
                <a:srgbClr val="FF0000"/>
              </a:solidFill>
              <a:latin typeface="Times New Roman" pitchFamily="18" charset="0"/>
              <a:cs typeface="Times New Roman" pitchFamily="18" charset="0"/>
            </a:endParaRPr>
          </a:p>
        </p:txBody>
      </p:sp>
      <p:pic>
        <p:nvPicPr>
          <p:cNvPr id="4" name="KARAOKE Trường chúng cháu là trường mầm non - Nhạc Beat thiếu nhi tuyển chọn [HD 720p].mp4">
            <a:hlinkClick r:id="" action="ppaction://media"/>
          </p:cNvPr>
          <p:cNvPicPr>
            <a:picLocks noRot="1" noChangeAspect="1"/>
          </p:cNvPicPr>
          <p:nvPr>
            <a:videoFile r:link="rId1"/>
          </p:nvPr>
        </p:nvPicPr>
        <p:blipFill>
          <a:blip r:embed="rId4"/>
          <a:stretch>
            <a:fillRect/>
          </a:stretch>
        </p:blipFill>
        <p:spPr>
          <a:xfrm>
            <a:off x="838200" y="990600"/>
            <a:ext cx="7162800" cy="53721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7" fill="hold" display="0">
                  <p:stCondLst>
                    <p:cond delay="indefinite"/>
                  </p:stCondLst>
                  <p:endCondLst>
                    <p:cond evt="onNext" delay="0">
                      <p:tgtEl>
                        <p:sldTgt/>
                      </p:tgtEl>
                    </p:cond>
                    <p:cond evt="onPrev" delay="0">
                      <p:tgtEl>
                        <p:sldTgt/>
                      </p:tgtEl>
                    </p:cond>
                  </p:end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25000" r="-25000"/>
          </a:stretch>
        </a:blipFill>
        <a:effectLst/>
      </p:bgPr>
    </p:bg>
    <p:spTree>
      <p:nvGrpSpPr>
        <p:cNvPr id="1" name=""/>
        <p:cNvGrpSpPr/>
        <p:nvPr/>
      </p:nvGrpSpPr>
      <p:grpSpPr>
        <a:xfrm>
          <a:off x="0" y="0"/>
          <a:ext cx="0" cy="0"/>
          <a:chOff x="0" y="0"/>
          <a:chExt cx="0" cy="0"/>
        </a:xfrm>
      </p:grpSpPr>
      <p:sp>
        <p:nvSpPr>
          <p:cNvPr id="2" name="TextBox 1"/>
          <p:cNvSpPr txBox="1"/>
          <p:nvPr/>
        </p:nvSpPr>
        <p:spPr>
          <a:xfrm>
            <a:off x="2819400" y="0"/>
            <a:ext cx="3429000" cy="584775"/>
          </a:xfrm>
          <a:prstGeom prst="rect">
            <a:avLst/>
          </a:prstGeom>
          <a:noFill/>
        </p:spPr>
        <p:txBody>
          <a:bodyPr wrap="square" rtlCol="0">
            <a:spAutoFit/>
          </a:bodyPr>
          <a:lstStyle/>
          <a:p>
            <a:r>
              <a:rPr lang="en-US" sz="3200" b="1" dirty="0" smtClean="0">
                <a:solidFill>
                  <a:srgbClr val="FF0000"/>
                </a:solidFill>
                <a:latin typeface="Times New Roman" pitchFamily="18" charset="0"/>
                <a:cs typeface="Times New Roman" pitchFamily="18" charset="0"/>
              </a:rPr>
              <a:t>ĐOẠN NHẠC 3:</a:t>
            </a:r>
            <a:endParaRPr lang="en-US" sz="3200" b="1" dirty="0">
              <a:solidFill>
                <a:srgbClr val="FF0000"/>
              </a:solidFill>
              <a:latin typeface="Times New Roman" pitchFamily="18" charset="0"/>
              <a:cs typeface="Times New Roman" pitchFamily="18" charset="0"/>
            </a:endParaRPr>
          </a:p>
        </p:txBody>
      </p:sp>
      <p:pic>
        <p:nvPicPr>
          <p:cNvPr id="4" name="Cô và mẹ KARAOKE ● Cô và mẹ BEAT ● Nhạc mầm non.mp4">
            <a:hlinkClick r:id="" action="ppaction://media"/>
          </p:cNvPr>
          <p:cNvPicPr>
            <a:picLocks noRot="1" noChangeAspect="1"/>
          </p:cNvPicPr>
          <p:nvPr>
            <a:videoFile r:link="rId1"/>
          </p:nvPr>
        </p:nvPicPr>
        <p:blipFill>
          <a:blip r:embed="rId4"/>
          <a:stretch>
            <a:fillRect/>
          </a:stretch>
        </p:blipFill>
        <p:spPr>
          <a:xfrm>
            <a:off x="533400" y="533400"/>
            <a:ext cx="8077200" cy="60579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7" fill="hold" display="0">
                  <p:stCondLst>
                    <p:cond delay="indefinite"/>
                  </p:stCondLst>
                  <p:endCondLst>
                    <p:cond evt="onNext" delay="0">
                      <p:tgtEl>
                        <p:sldTgt/>
                      </p:tgtEl>
                    </p:cond>
                    <p:cond evt="onPrev" delay="0">
                      <p:tgtEl>
                        <p:sldTgt/>
                      </p:tgtEl>
                    </p:cond>
                  </p:end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5000" r="-25000"/>
          </a:stretch>
        </a:blipFill>
        <a:effectLst/>
      </p:bgPr>
    </p:bg>
    <p:spTree>
      <p:nvGrpSpPr>
        <p:cNvPr id="1" name=""/>
        <p:cNvGrpSpPr/>
        <p:nvPr/>
      </p:nvGrpSpPr>
      <p:grpSpPr>
        <a:xfrm>
          <a:off x="0" y="0"/>
          <a:ext cx="0" cy="0"/>
          <a:chOff x="0" y="0"/>
          <a:chExt cx="0" cy="0"/>
        </a:xfrm>
      </p:grpSpPr>
      <p:sp>
        <p:nvSpPr>
          <p:cNvPr id="5" name="TextBox 4"/>
          <p:cNvSpPr txBox="1"/>
          <p:nvPr/>
        </p:nvSpPr>
        <p:spPr>
          <a:xfrm>
            <a:off x="838200" y="1600200"/>
            <a:ext cx="7162800" cy="1569660"/>
          </a:xfrm>
          <a:prstGeom prst="rect">
            <a:avLst/>
          </a:prstGeom>
          <a:noFill/>
        </p:spPr>
        <p:txBody>
          <a:bodyPr wrap="square" rtlCol="0">
            <a:spAutoFit/>
          </a:bodyPr>
          <a:lstStyle/>
          <a:p>
            <a:r>
              <a:rPr lang="en-US" sz="3200" b="1" dirty="0" smtClean="0">
                <a:solidFill>
                  <a:srgbClr val="FF0000"/>
                </a:solidFill>
                <a:latin typeface="Times New Roman" pitchFamily="18" charset="0"/>
                <a:cs typeface="Times New Roman" pitchFamily="18" charset="0"/>
              </a:rPr>
              <a:t>3. </a:t>
            </a:r>
            <a:r>
              <a:rPr lang="en-US" sz="3200" b="1" dirty="0" err="1" smtClean="0">
                <a:solidFill>
                  <a:srgbClr val="FF0000"/>
                </a:solidFill>
                <a:latin typeface="Times New Roman" pitchFamily="18" charset="0"/>
                <a:cs typeface="Times New Roman" pitchFamily="18" charset="0"/>
              </a:rPr>
              <a:t>Kết</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thúc</a:t>
            </a:r>
            <a:r>
              <a:rPr lang="en-US" sz="3200" b="1" dirty="0" smtClean="0">
                <a:solidFill>
                  <a:srgbClr val="FF0000"/>
                </a:solidFill>
                <a:latin typeface="Times New Roman" pitchFamily="18" charset="0"/>
                <a:cs typeface="Times New Roman" pitchFamily="18" charset="0"/>
              </a:rPr>
              <a:t>:</a:t>
            </a:r>
          </a:p>
          <a:p>
            <a:r>
              <a:rPr lang="en-US" sz="3200" dirty="0" smtClean="0">
                <a:solidFill>
                  <a:srgbClr val="0070C0"/>
                </a:solidFill>
                <a:latin typeface="Times New Roman" pitchFamily="18" charset="0"/>
                <a:cs typeface="Times New Roman" pitchFamily="18" charset="0"/>
              </a:rPr>
              <a:t> - </a:t>
            </a:r>
            <a:r>
              <a:rPr lang="en-US" sz="3200" dirty="0" err="1" smtClean="0">
                <a:solidFill>
                  <a:srgbClr val="0070C0"/>
                </a:solidFill>
                <a:latin typeface="Times New Roman" pitchFamily="18" charset="0"/>
                <a:cs typeface="Times New Roman" pitchFamily="18" charset="0"/>
              </a:rPr>
              <a:t>Giáo</a:t>
            </a:r>
            <a:r>
              <a:rPr lang="en-US" sz="3200" dirty="0" smtClean="0">
                <a:solidFill>
                  <a:srgbClr val="0070C0"/>
                </a:solidFill>
                <a:latin typeface="Times New Roman" pitchFamily="18" charset="0"/>
                <a:cs typeface="Times New Roman" pitchFamily="18" charset="0"/>
              </a:rPr>
              <a:t> </a:t>
            </a:r>
            <a:r>
              <a:rPr lang="en-US" sz="3200" dirty="0" err="1" smtClean="0">
                <a:solidFill>
                  <a:srgbClr val="0070C0"/>
                </a:solidFill>
                <a:latin typeface="Times New Roman" pitchFamily="18" charset="0"/>
                <a:cs typeface="Times New Roman" pitchFamily="18" charset="0"/>
              </a:rPr>
              <a:t>viên</a:t>
            </a:r>
            <a:r>
              <a:rPr lang="en-US" sz="3200" dirty="0" smtClean="0">
                <a:solidFill>
                  <a:srgbClr val="0070C0"/>
                </a:solidFill>
                <a:latin typeface="Times New Roman" pitchFamily="18" charset="0"/>
                <a:cs typeface="Times New Roman" pitchFamily="18" charset="0"/>
              </a:rPr>
              <a:t> </a:t>
            </a:r>
            <a:r>
              <a:rPr lang="en-US" sz="3200" dirty="0" err="1" smtClean="0">
                <a:solidFill>
                  <a:srgbClr val="0070C0"/>
                </a:solidFill>
                <a:latin typeface="Times New Roman" pitchFamily="18" charset="0"/>
                <a:cs typeface="Times New Roman" pitchFamily="18" charset="0"/>
              </a:rPr>
              <a:t>nhận</a:t>
            </a:r>
            <a:r>
              <a:rPr lang="en-US" sz="3200" dirty="0" smtClean="0">
                <a:solidFill>
                  <a:srgbClr val="0070C0"/>
                </a:solidFill>
                <a:latin typeface="Times New Roman" pitchFamily="18" charset="0"/>
                <a:cs typeface="Times New Roman" pitchFamily="18" charset="0"/>
              </a:rPr>
              <a:t> </a:t>
            </a:r>
            <a:r>
              <a:rPr lang="en-US" sz="3200" dirty="0" err="1" smtClean="0">
                <a:solidFill>
                  <a:srgbClr val="0070C0"/>
                </a:solidFill>
                <a:latin typeface="Times New Roman" pitchFamily="18" charset="0"/>
                <a:cs typeface="Times New Roman" pitchFamily="18" charset="0"/>
              </a:rPr>
              <a:t>xét</a:t>
            </a:r>
            <a:r>
              <a:rPr lang="en-US" sz="3200" dirty="0" smtClean="0">
                <a:solidFill>
                  <a:srgbClr val="0070C0"/>
                </a:solidFill>
                <a:latin typeface="Times New Roman" pitchFamily="18" charset="0"/>
                <a:cs typeface="Times New Roman" pitchFamily="18" charset="0"/>
              </a:rPr>
              <a:t> </a:t>
            </a:r>
            <a:r>
              <a:rPr lang="en-US" sz="3200" dirty="0" err="1" smtClean="0">
                <a:solidFill>
                  <a:srgbClr val="0070C0"/>
                </a:solidFill>
                <a:latin typeface="Times New Roman" pitchFamily="18" charset="0"/>
                <a:cs typeface="Times New Roman" pitchFamily="18" charset="0"/>
              </a:rPr>
              <a:t>giờ</a:t>
            </a:r>
            <a:r>
              <a:rPr lang="en-US" sz="3200" dirty="0" smtClean="0">
                <a:solidFill>
                  <a:srgbClr val="0070C0"/>
                </a:solidFill>
                <a:latin typeface="Times New Roman" pitchFamily="18" charset="0"/>
                <a:cs typeface="Times New Roman" pitchFamily="18" charset="0"/>
              </a:rPr>
              <a:t> </a:t>
            </a:r>
            <a:r>
              <a:rPr lang="en-US" sz="3200" dirty="0" err="1" smtClean="0">
                <a:solidFill>
                  <a:srgbClr val="0070C0"/>
                </a:solidFill>
                <a:latin typeface="Times New Roman" pitchFamily="18" charset="0"/>
                <a:cs typeface="Times New Roman" pitchFamily="18" charset="0"/>
              </a:rPr>
              <a:t>học</a:t>
            </a:r>
            <a:r>
              <a:rPr lang="en-US" sz="3200" dirty="0" smtClean="0">
                <a:solidFill>
                  <a:srgbClr val="0070C0"/>
                </a:solidFill>
                <a:latin typeface="Times New Roman" pitchFamily="18" charset="0"/>
                <a:cs typeface="Times New Roman" pitchFamily="18" charset="0"/>
              </a:rPr>
              <a:t> </a:t>
            </a:r>
            <a:r>
              <a:rPr lang="en-US" sz="3200" dirty="0" err="1" smtClean="0">
                <a:solidFill>
                  <a:srgbClr val="0070C0"/>
                </a:solidFill>
                <a:latin typeface="Times New Roman" pitchFamily="18" charset="0"/>
                <a:cs typeface="Times New Roman" pitchFamily="18" charset="0"/>
              </a:rPr>
              <a:t>và</a:t>
            </a:r>
            <a:r>
              <a:rPr lang="en-US" sz="3200" dirty="0" smtClean="0">
                <a:solidFill>
                  <a:srgbClr val="0070C0"/>
                </a:solidFill>
                <a:latin typeface="Times New Roman" pitchFamily="18" charset="0"/>
                <a:cs typeface="Times New Roman" pitchFamily="18" charset="0"/>
              </a:rPr>
              <a:t> </a:t>
            </a:r>
            <a:r>
              <a:rPr lang="en-US" sz="3200" dirty="0" err="1" smtClean="0">
                <a:solidFill>
                  <a:srgbClr val="0070C0"/>
                </a:solidFill>
                <a:latin typeface="Times New Roman" pitchFamily="18" charset="0"/>
                <a:cs typeface="Times New Roman" pitchFamily="18" charset="0"/>
              </a:rPr>
              <a:t>chuyển</a:t>
            </a:r>
            <a:r>
              <a:rPr lang="en-US" sz="3200" dirty="0" smtClean="0">
                <a:solidFill>
                  <a:srgbClr val="0070C0"/>
                </a:solidFill>
                <a:latin typeface="Times New Roman" pitchFamily="18" charset="0"/>
                <a:cs typeface="Times New Roman" pitchFamily="18" charset="0"/>
              </a:rPr>
              <a:t> </a:t>
            </a:r>
            <a:r>
              <a:rPr lang="en-US" sz="3200" dirty="0" err="1" smtClean="0">
                <a:solidFill>
                  <a:srgbClr val="0070C0"/>
                </a:solidFill>
                <a:latin typeface="Times New Roman" pitchFamily="18" charset="0"/>
                <a:cs typeface="Times New Roman" pitchFamily="18" charset="0"/>
              </a:rPr>
              <a:t>hoạt</a:t>
            </a:r>
            <a:r>
              <a:rPr lang="en-US" sz="3200" dirty="0" smtClean="0">
                <a:solidFill>
                  <a:srgbClr val="0070C0"/>
                </a:solidFill>
                <a:latin typeface="Times New Roman" pitchFamily="18" charset="0"/>
                <a:cs typeface="Times New Roman" pitchFamily="18" charset="0"/>
              </a:rPr>
              <a:t> </a:t>
            </a:r>
            <a:r>
              <a:rPr lang="en-US" sz="3200" dirty="0" err="1" smtClean="0">
                <a:solidFill>
                  <a:srgbClr val="0070C0"/>
                </a:solidFill>
                <a:latin typeface="Times New Roman" pitchFamily="18" charset="0"/>
                <a:cs typeface="Times New Roman" pitchFamily="18" charset="0"/>
              </a:rPr>
              <a:t>động</a:t>
            </a:r>
            <a:endParaRPr lang="en-US" sz="3200" dirty="0">
              <a:solidFill>
                <a:srgbClr val="0070C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FF00"/>
                </a:solidFill>
                <a:latin typeface="Times New Roman" pitchFamily="18" charset="0"/>
                <a:cs typeface="Times New Roman" pitchFamily="18" charset="0"/>
              </a:rPr>
              <a:t>I. </a:t>
            </a:r>
            <a:r>
              <a:rPr lang="en-US" b="1" dirty="0" err="1" smtClean="0">
                <a:solidFill>
                  <a:srgbClr val="FFFF00"/>
                </a:solidFill>
                <a:latin typeface="Times New Roman" pitchFamily="18" charset="0"/>
                <a:cs typeface="Times New Roman" pitchFamily="18" charset="0"/>
              </a:rPr>
              <a:t>Mục</a:t>
            </a:r>
            <a:r>
              <a:rPr lang="en-US" b="1" dirty="0" smtClean="0">
                <a:solidFill>
                  <a:srgbClr val="FFFF00"/>
                </a:solidFill>
                <a:latin typeface="Times New Roman" pitchFamily="18" charset="0"/>
                <a:cs typeface="Times New Roman" pitchFamily="18" charset="0"/>
              </a:rPr>
              <a:t> </a:t>
            </a:r>
            <a:r>
              <a:rPr lang="en-US" b="1" dirty="0" err="1" smtClean="0">
                <a:solidFill>
                  <a:srgbClr val="FFFF00"/>
                </a:solidFill>
                <a:latin typeface="Times New Roman" pitchFamily="18" charset="0"/>
                <a:cs typeface="Times New Roman" pitchFamily="18" charset="0"/>
              </a:rPr>
              <a:t>đích</a:t>
            </a:r>
            <a:r>
              <a:rPr lang="en-US" b="1" dirty="0" smtClean="0">
                <a:solidFill>
                  <a:srgbClr val="FFFF00"/>
                </a:solidFill>
                <a:latin typeface="Times New Roman" pitchFamily="18" charset="0"/>
                <a:cs typeface="Times New Roman" pitchFamily="18" charset="0"/>
              </a:rPr>
              <a:t> – </a:t>
            </a:r>
            <a:r>
              <a:rPr lang="en-US" b="1" dirty="0" err="1" smtClean="0">
                <a:solidFill>
                  <a:srgbClr val="FFFF00"/>
                </a:solidFill>
                <a:latin typeface="Times New Roman" pitchFamily="18" charset="0"/>
                <a:cs typeface="Times New Roman" pitchFamily="18" charset="0"/>
              </a:rPr>
              <a:t>Yêu</a:t>
            </a:r>
            <a:r>
              <a:rPr lang="en-US" b="1" dirty="0" smtClean="0">
                <a:solidFill>
                  <a:srgbClr val="FFFF00"/>
                </a:solidFill>
                <a:latin typeface="Times New Roman" pitchFamily="18" charset="0"/>
                <a:cs typeface="Times New Roman" pitchFamily="18" charset="0"/>
              </a:rPr>
              <a:t> </a:t>
            </a:r>
            <a:r>
              <a:rPr lang="en-US" b="1" dirty="0" err="1" smtClean="0">
                <a:solidFill>
                  <a:srgbClr val="FFFF00"/>
                </a:solidFill>
                <a:latin typeface="Times New Roman" pitchFamily="18" charset="0"/>
                <a:cs typeface="Times New Roman" pitchFamily="18" charset="0"/>
              </a:rPr>
              <a:t>cầu</a:t>
            </a:r>
            <a:r>
              <a:rPr lang="en-US" b="1" dirty="0" smtClean="0">
                <a:solidFill>
                  <a:srgbClr val="FFFF00"/>
                </a:solidFill>
                <a:latin typeface="Times New Roman" pitchFamily="18" charset="0"/>
                <a:cs typeface="Times New Roman" pitchFamily="18" charset="0"/>
              </a:rPr>
              <a:t> </a:t>
            </a:r>
            <a:r>
              <a:rPr lang="en-US"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85000" lnSpcReduction="10000"/>
          </a:bodyPr>
          <a:lstStyle/>
          <a:p>
            <a:pPr algn="just">
              <a:buNone/>
            </a:pPr>
            <a:r>
              <a:rPr lang="vi-VN" b="1" dirty="0">
                <a:latin typeface="Times New Roman" pitchFamily="18" charset="0"/>
                <a:cs typeface="Times New Roman" pitchFamily="18" charset="0"/>
              </a:rPr>
              <a:t>1. Kiến thức:</a:t>
            </a:r>
            <a:endParaRPr lang="vi-VN" dirty="0">
              <a:latin typeface="Times New Roman" pitchFamily="18" charset="0"/>
              <a:cs typeface="Times New Roman" pitchFamily="18" charset="0"/>
            </a:endParaRPr>
          </a:p>
          <a:p>
            <a:pPr algn="just">
              <a:buNone/>
            </a:pPr>
            <a:r>
              <a:rPr lang="en-US" dirty="0" smtClean="0">
                <a:latin typeface="Times New Roman" pitchFamily="18" charset="0"/>
                <a:cs typeface="Times New Roman" pitchFamily="18" charset="0"/>
              </a:rPr>
              <a:t>-</a:t>
            </a:r>
            <a:r>
              <a:rPr lang="vi-VN" dirty="0" smtClean="0">
                <a:latin typeface="Times New Roman" pitchFamily="18" charset="0"/>
                <a:cs typeface="Times New Roman" pitchFamily="18" charset="0"/>
              </a:rPr>
              <a:t>Trẻ </a:t>
            </a:r>
            <a:r>
              <a:rPr lang="vi-VN" dirty="0">
                <a:latin typeface="Times New Roman" pitchFamily="18" charset="0"/>
                <a:cs typeface="Times New Roman" pitchFamily="18" charset="0"/>
              </a:rPr>
              <a:t>nhớ tên bài hát, tên tác giả.</a:t>
            </a:r>
          </a:p>
          <a:p>
            <a:pPr algn="just">
              <a:buNone/>
            </a:pPr>
            <a:r>
              <a:rPr lang="vi-VN" dirty="0">
                <a:latin typeface="Times New Roman" pitchFamily="18" charset="0"/>
                <a:cs typeface="Times New Roman" pitchFamily="18" charset="0"/>
              </a:rPr>
              <a:t>- Biết vận động vỗ tay theo tiết tấu chậm</a:t>
            </a:r>
          </a:p>
          <a:p>
            <a:pPr algn="just">
              <a:buNone/>
            </a:pPr>
            <a:r>
              <a:rPr lang="vi-VN" dirty="0">
                <a:latin typeface="Times New Roman" pitchFamily="18" charset="0"/>
                <a:cs typeface="Times New Roman" pitchFamily="18" charset="0"/>
              </a:rPr>
              <a:t>- Biết cách chơi trò </a:t>
            </a:r>
            <a:r>
              <a:rPr lang="vi-VN" dirty="0" smtClean="0">
                <a:latin typeface="Times New Roman" pitchFamily="18" charset="0"/>
                <a:cs typeface="Times New Roman" pitchFamily="18" charset="0"/>
              </a:rPr>
              <a:t>chơi</a:t>
            </a:r>
          </a:p>
          <a:p>
            <a:pPr algn="just">
              <a:buNone/>
            </a:pPr>
            <a:r>
              <a:rPr lang="vi-VN" b="1" dirty="0" smtClean="0">
                <a:latin typeface="Times New Roman" pitchFamily="18" charset="0"/>
                <a:cs typeface="Times New Roman" pitchFamily="18" charset="0"/>
              </a:rPr>
              <a:t>2. Kỹ năng:</a:t>
            </a:r>
            <a:endParaRPr lang="vi-VN" dirty="0" smtClean="0">
              <a:latin typeface="Times New Roman" pitchFamily="18" charset="0"/>
              <a:cs typeface="Times New Roman" pitchFamily="18" charset="0"/>
            </a:endParaRPr>
          </a:p>
          <a:p>
            <a:pPr algn="just">
              <a:buNone/>
            </a:pPr>
            <a:r>
              <a:rPr lang="vi-VN" dirty="0" smtClean="0">
                <a:latin typeface="Times New Roman" pitchFamily="18" charset="0"/>
                <a:cs typeface="Times New Roman" pitchFamily="18" charset="0"/>
              </a:rPr>
              <a:t>- </a:t>
            </a:r>
            <a:r>
              <a:rPr lang="vi-VN" dirty="0">
                <a:latin typeface="Times New Roman" pitchFamily="18" charset="0"/>
                <a:cs typeface="Times New Roman" pitchFamily="18" charset="0"/>
              </a:rPr>
              <a:t>Trẻ hát to, rõ ràng. Vận động nhịp nhàng theo lời ca.</a:t>
            </a:r>
          </a:p>
          <a:p>
            <a:pPr algn="just">
              <a:buNone/>
            </a:pPr>
            <a:r>
              <a:rPr lang="vi-VN" dirty="0">
                <a:latin typeface="Times New Roman" pitchFamily="18" charset="0"/>
                <a:cs typeface="Times New Roman" pitchFamily="18" charset="0"/>
              </a:rPr>
              <a:t>- Trẻ tập trung nghe cô hát và nghe trọn vẹn tác phẩm.</a:t>
            </a:r>
          </a:p>
          <a:p>
            <a:pPr algn="just">
              <a:buNone/>
            </a:pPr>
            <a:r>
              <a:rPr lang="vi-VN" b="1" dirty="0">
                <a:latin typeface="Times New Roman" pitchFamily="18" charset="0"/>
                <a:cs typeface="Times New Roman" pitchFamily="18" charset="0"/>
              </a:rPr>
              <a:t>3 Thái độ:</a:t>
            </a:r>
            <a:endParaRPr lang="vi-VN" dirty="0">
              <a:latin typeface="Times New Roman" pitchFamily="18" charset="0"/>
              <a:cs typeface="Times New Roman" pitchFamily="18" charset="0"/>
            </a:endParaRPr>
          </a:p>
          <a:p>
            <a:pPr algn="just">
              <a:buNone/>
            </a:pPr>
            <a:r>
              <a:rPr lang="vi-VN" dirty="0">
                <a:latin typeface="Times New Roman" pitchFamily="18" charset="0"/>
                <a:cs typeface="Times New Roman" pitchFamily="18" charset="0"/>
              </a:rPr>
              <a:t>- Giáo dục trẻ biết yêu quý, kính trọng các nghề trong xã hội.</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ox(in)">
                                      <p:cBhvr>
                                        <p:cTn id="12" dur="500"/>
                                        <p:tgtEl>
                                          <p:spTgt spid="3">
                                            <p:txEl>
                                              <p:pRg st="0" end="0"/>
                                            </p:txEl>
                                          </p:spTgt>
                                        </p:tgtEl>
                                      </p:cBhvr>
                                    </p:animEffect>
                                  </p:childTnLst>
                                </p:cTn>
                              </p:par>
                              <p:par>
                                <p:cTn id="13" presetID="4" presetClass="entr" presetSubtype="16"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box(in)">
                                      <p:cBhvr>
                                        <p:cTn id="15" dur="500"/>
                                        <p:tgtEl>
                                          <p:spTgt spid="3">
                                            <p:txEl>
                                              <p:pRg st="1" end="1"/>
                                            </p:txEl>
                                          </p:spTgt>
                                        </p:tgtEl>
                                      </p:cBhvr>
                                    </p:animEffect>
                                  </p:childTnLst>
                                </p:cTn>
                              </p:par>
                              <p:par>
                                <p:cTn id="16" presetID="4" presetClass="entr" presetSubtype="16" fill="hold"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box(in)">
                                      <p:cBhvr>
                                        <p:cTn id="18" dur="500"/>
                                        <p:tgtEl>
                                          <p:spTgt spid="3">
                                            <p:txEl>
                                              <p:pRg st="2" end="2"/>
                                            </p:txEl>
                                          </p:spTgt>
                                        </p:tgtEl>
                                      </p:cBhvr>
                                    </p:animEffect>
                                  </p:childTnLst>
                                </p:cTn>
                              </p:par>
                              <p:par>
                                <p:cTn id="19" presetID="4" presetClass="entr" presetSubtype="16"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box(in)">
                                      <p:cBhvr>
                                        <p:cTn id="21" dur="500"/>
                                        <p:tgtEl>
                                          <p:spTgt spid="3">
                                            <p:txEl>
                                              <p:pRg st="3" end="3"/>
                                            </p:txEl>
                                          </p:spTgt>
                                        </p:tgtEl>
                                      </p:cBhvr>
                                    </p:animEffect>
                                  </p:childTnLst>
                                </p:cTn>
                              </p:par>
                              <p:par>
                                <p:cTn id="22" presetID="4" presetClass="entr" presetSubtype="16" fill="hold"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box(in)">
                                      <p:cBhvr>
                                        <p:cTn id="24" dur="500"/>
                                        <p:tgtEl>
                                          <p:spTgt spid="3">
                                            <p:txEl>
                                              <p:pRg st="4" end="4"/>
                                            </p:txEl>
                                          </p:spTgt>
                                        </p:tgtEl>
                                      </p:cBhvr>
                                    </p:animEffect>
                                  </p:childTnLst>
                                </p:cTn>
                              </p:par>
                              <p:par>
                                <p:cTn id="25" presetID="4" presetClass="entr" presetSubtype="16"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box(in)">
                                      <p:cBhvr>
                                        <p:cTn id="27" dur="500"/>
                                        <p:tgtEl>
                                          <p:spTgt spid="3">
                                            <p:txEl>
                                              <p:pRg st="5" end="5"/>
                                            </p:txEl>
                                          </p:spTgt>
                                        </p:tgtEl>
                                      </p:cBhvr>
                                    </p:animEffect>
                                  </p:childTnLst>
                                </p:cTn>
                              </p:par>
                              <p:par>
                                <p:cTn id="28" presetID="4" presetClass="entr" presetSubtype="16" fill="hold" nodeType="withEffect">
                                  <p:stCondLst>
                                    <p:cond delay="0"/>
                                  </p:stCondLst>
                                  <p:childTnLst>
                                    <p:set>
                                      <p:cBhvr>
                                        <p:cTn id="29" dur="1" fill="hold">
                                          <p:stCondLst>
                                            <p:cond delay="0"/>
                                          </p:stCondLst>
                                        </p:cTn>
                                        <p:tgtEl>
                                          <p:spTgt spid="3">
                                            <p:txEl>
                                              <p:pRg st="6" end="6"/>
                                            </p:txEl>
                                          </p:spTgt>
                                        </p:tgtEl>
                                        <p:attrNameLst>
                                          <p:attrName>style.visibility</p:attrName>
                                        </p:attrNameLst>
                                      </p:cBhvr>
                                      <p:to>
                                        <p:strVal val="visible"/>
                                      </p:to>
                                    </p:set>
                                    <p:animEffect transition="in" filter="box(in)">
                                      <p:cBhvr>
                                        <p:cTn id="30" dur="500"/>
                                        <p:tgtEl>
                                          <p:spTgt spid="3">
                                            <p:txEl>
                                              <p:pRg st="6" end="6"/>
                                            </p:txEl>
                                          </p:spTgt>
                                        </p:tgtEl>
                                      </p:cBhvr>
                                    </p:animEffect>
                                  </p:childTnLst>
                                </p:cTn>
                              </p:par>
                              <p:par>
                                <p:cTn id="31" presetID="4" presetClass="entr" presetSubtype="16" fill="hold" nodeType="with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Effect transition="in" filter="box(in)">
                                      <p:cBhvr>
                                        <p:cTn id="33" dur="500"/>
                                        <p:tgtEl>
                                          <p:spTgt spid="3">
                                            <p:txEl>
                                              <p:pRg st="7" end="7"/>
                                            </p:txEl>
                                          </p:spTgt>
                                        </p:tgtEl>
                                      </p:cBhvr>
                                    </p:animEffect>
                                  </p:childTnLst>
                                </p:cTn>
                              </p:par>
                              <p:par>
                                <p:cTn id="34" presetID="4" presetClass="entr" presetSubtype="16" fill="hold" nodeType="withEffect">
                                  <p:stCondLst>
                                    <p:cond delay="0"/>
                                  </p:stCondLst>
                                  <p:childTnLst>
                                    <p:set>
                                      <p:cBhvr>
                                        <p:cTn id="35" dur="1" fill="hold">
                                          <p:stCondLst>
                                            <p:cond delay="0"/>
                                          </p:stCondLst>
                                        </p:cTn>
                                        <p:tgtEl>
                                          <p:spTgt spid="3">
                                            <p:txEl>
                                              <p:pRg st="8" end="8"/>
                                            </p:txEl>
                                          </p:spTgt>
                                        </p:tgtEl>
                                        <p:attrNameLst>
                                          <p:attrName>style.visibility</p:attrName>
                                        </p:attrNameLst>
                                      </p:cBhvr>
                                      <p:to>
                                        <p:strVal val="visible"/>
                                      </p:to>
                                    </p:set>
                                    <p:animEffect transition="in" filter="box(in)">
                                      <p:cBhvr>
                                        <p:cTn id="36"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II. </a:t>
            </a:r>
            <a:r>
              <a:rPr lang="en-US" dirty="0" err="1" smtClean="0">
                <a:latin typeface="Times New Roman" pitchFamily="18" charset="0"/>
                <a:cs typeface="Times New Roman" pitchFamily="18" charset="0"/>
              </a:rPr>
              <a:t>Chuẩn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bị</a:t>
            </a:r>
            <a:r>
              <a:rPr lang="en-US" dirty="0" smtClean="0">
                <a:latin typeface="Times New Roman" pitchFamily="18" charset="0"/>
                <a:cs typeface="Times New Roman" pitchFamily="18" charset="0"/>
              </a:rPr>
              <a:t> : </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lgn="just">
              <a:buNone/>
            </a:pPr>
            <a:r>
              <a:rPr lang="vi-VN" b="1" dirty="0">
                <a:latin typeface="Times New Roman" pitchFamily="18" charset="0"/>
                <a:cs typeface="Times New Roman" pitchFamily="18" charset="0"/>
              </a:rPr>
              <a:t>* Đồ dùng của cô</a:t>
            </a:r>
            <a:endParaRPr lang="vi-VN" dirty="0">
              <a:latin typeface="Times New Roman" pitchFamily="18" charset="0"/>
              <a:cs typeface="Times New Roman" pitchFamily="18" charset="0"/>
            </a:endParaRPr>
          </a:p>
          <a:p>
            <a:pPr algn="just">
              <a:buNone/>
            </a:pPr>
            <a:r>
              <a:rPr lang="vi-VN" dirty="0">
                <a:latin typeface="Times New Roman" pitchFamily="18" charset="0"/>
                <a:cs typeface="Times New Roman" pitchFamily="18" charset="0"/>
              </a:rPr>
              <a:t>- Đàn</a:t>
            </a:r>
          </a:p>
          <a:p>
            <a:pPr algn="just">
              <a:buNone/>
            </a:pPr>
            <a:r>
              <a:rPr lang="vi-VN" dirty="0">
                <a:latin typeface="Times New Roman" pitchFamily="18" charset="0"/>
                <a:cs typeface="Times New Roman" pitchFamily="18" charset="0"/>
              </a:rPr>
              <a:t>- Bảng tương </a:t>
            </a:r>
            <a:r>
              <a:rPr lang="vi-VN" dirty="0" smtClean="0">
                <a:latin typeface="Times New Roman" pitchFamily="18" charset="0"/>
                <a:cs typeface="Times New Roman" pitchFamily="18" charset="0"/>
              </a:rPr>
              <a:t>tác</a:t>
            </a:r>
            <a:r>
              <a:rPr lang="en-US" dirty="0" smtClean="0">
                <a:latin typeface="Times New Roman" pitchFamily="18" charset="0"/>
                <a:cs typeface="Times New Roman" pitchFamily="18" charset="0"/>
              </a:rPr>
              <a:t>, BGĐT</a:t>
            </a:r>
            <a:endParaRPr lang="vi-VN" dirty="0">
              <a:latin typeface="Times New Roman" pitchFamily="18" charset="0"/>
              <a:cs typeface="Times New Roman" pitchFamily="18" charset="0"/>
            </a:endParaRPr>
          </a:p>
          <a:p>
            <a:pPr algn="just">
              <a:buNone/>
            </a:pPr>
            <a:r>
              <a:rPr lang="vi-VN" dirty="0">
                <a:latin typeface="Times New Roman" pitchFamily="18" charset="0"/>
                <a:cs typeface="Times New Roman" pitchFamily="18" charset="0"/>
              </a:rPr>
              <a:t>và một số dụng cụ âm nhạc: Phách tre, xắc xô...</a:t>
            </a:r>
          </a:p>
          <a:p>
            <a:pPr algn="just">
              <a:buNone/>
            </a:pPr>
            <a:r>
              <a:rPr lang="vi-VN" b="1" dirty="0">
                <a:latin typeface="Times New Roman" pitchFamily="18" charset="0"/>
                <a:cs typeface="Times New Roman" pitchFamily="18" charset="0"/>
              </a:rPr>
              <a:t>* Đồ dùng của trẻ</a:t>
            </a:r>
            <a:endParaRPr lang="vi-VN" dirty="0">
              <a:latin typeface="Times New Roman" pitchFamily="18" charset="0"/>
              <a:cs typeface="Times New Roman" pitchFamily="18" charset="0"/>
            </a:endParaRPr>
          </a:p>
          <a:p>
            <a:pPr algn="just">
              <a:buNone/>
            </a:pPr>
            <a:r>
              <a:rPr lang="vi-VN" dirty="0">
                <a:latin typeface="Times New Roman" pitchFamily="18" charset="0"/>
                <a:cs typeface="Times New Roman" pitchFamily="18" charset="0"/>
              </a:rPr>
              <a:t>- Dụng cụ âm nhạc.</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par>
                                <p:cTn id="13" presetID="3" presetClass="entr" presetSubtype="10"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blinds(horizontal)">
                                      <p:cBhvr>
                                        <p:cTn id="15" dur="500"/>
                                        <p:tgtEl>
                                          <p:spTgt spid="3">
                                            <p:txEl>
                                              <p:pRg st="1" end="1"/>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blinds(horizontal)">
                                      <p:cBhvr>
                                        <p:cTn id="18" dur="500"/>
                                        <p:tgtEl>
                                          <p:spTgt spid="3">
                                            <p:txEl>
                                              <p:pRg st="2" end="2"/>
                                            </p:txEl>
                                          </p:spTgt>
                                        </p:tgtEl>
                                      </p:cBhvr>
                                    </p:animEffect>
                                  </p:childTnLst>
                                </p:cTn>
                              </p:par>
                              <p:par>
                                <p:cTn id="19" presetID="3" presetClass="entr" presetSubtype="10"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blinds(horizontal)">
                                      <p:cBhvr>
                                        <p:cTn id="21" dur="500"/>
                                        <p:tgtEl>
                                          <p:spTgt spid="3">
                                            <p:txEl>
                                              <p:pRg st="3" end="3"/>
                                            </p:txEl>
                                          </p:spTgt>
                                        </p:tgtEl>
                                      </p:cBhvr>
                                    </p:animEffect>
                                  </p:childTnLst>
                                </p:cTn>
                              </p:par>
                              <p:par>
                                <p:cTn id="22" presetID="3" presetClass="entr" presetSubtype="10" fill="hold"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blinds(horizontal)">
                                      <p:cBhvr>
                                        <p:cTn id="24" dur="500"/>
                                        <p:tgtEl>
                                          <p:spTgt spid="3">
                                            <p:txEl>
                                              <p:pRg st="4" end="4"/>
                                            </p:txEl>
                                          </p:spTgt>
                                        </p:tgtEl>
                                      </p:cBhvr>
                                    </p:animEffect>
                                  </p:childTnLst>
                                </p:cTn>
                              </p:par>
                              <p:par>
                                <p:cTn id="25" presetID="3" presetClass="entr" presetSubtype="10"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blinds(horizontal)">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vi-VN" b="1" dirty="0" smtClean="0"/>
              <a:t>1. Ổn định tổ chức</a:t>
            </a:r>
            <a:r>
              <a:rPr lang="vi-VN" dirty="0" smtClean="0"/>
              <a:t/>
            </a:r>
            <a:br>
              <a:rPr lang="vi-VN" dirty="0" smtClean="0"/>
            </a:br>
            <a:endParaRPr lang="en-US" dirty="0"/>
          </a:p>
        </p:txBody>
      </p:sp>
      <p:sp>
        <p:nvSpPr>
          <p:cNvPr id="3" name="Content Placeholder 2"/>
          <p:cNvSpPr>
            <a:spLocks noGrp="1"/>
          </p:cNvSpPr>
          <p:nvPr>
            <p:ph idx="1"/>
          </p:nvPr>
        </p:nvSpPr>
        <p:spPr>
          <a:xfrm>
            <a:off x="457200" y="1524000"/>
            <a:ext cx="8229600" cy="4602163"/>
          </a:xfrm>
        </p:spPr>
        <p:txBody>
          <a:bodyPr/>
          <a:lstStyle/>
          <a:p>
            <a:pPr algn="ctr">
              <a:buNone/>
            </a:pPr>
            <a:r>
              <a:rPr lang="vi-VN" sz="4000" dirty="0" smtClean="0">
                <a:solidFill>
                  <a:srgbClr val="0070C0"/>
                </a:solidFill>
                <a:latin typeface="Times New Roman" pitchFamily="18" charset="0"/>
                <a:cs typeface="Times New Roman" pitchFamily="18" charset="0"/>
              </a:rPr>
              <a:t>Cho </a:t>
            </a:r>
            <a:r>
              <a:rPr lang="vi-VN" sz="4000" dirty="0">
                <a:solidFill>
                  <a:srgbClr val="0070C0"/>
                </a:solidFill>
                <a:latin typeface="Times New Roman" pitchFamily="18" charset="0"/>
                <a:cs typeface="Times New Roman" pitchFamily="18" charset="0"/>
              </a:rPr>
              <a:t>trẻ đọc bài thơ “ Cô </a:t>
            </a:r>
            <a:r>
              <a:rPr lang="vi-VN" sz="4000" dirty="0" smtClean="0">
                <a:solidFill>
                  <a:srgbClr val="0070C0"/>
                </a:solidFill>
                <a:latin typeface="Times New Roman" pitchFamily="18" charset="0"/>
                <a:cs typeface="Times New Roman" pitchFamily="18" charset="0"/>
              </a:rPr>
              <a:t>giáo của con”. </a:t>
            </a:r>
            <a:r>
              <a:rPr lang="vi-VN" sz="4000" dirty="0">
                <a:solidFill>
                  <a:srgbClr val="0070C0"/>
                </a:solidFill>
                <a:latin typeface="Times New Roman" pitchFamily="18" charset="0"/>
                <a:cs typeface="Times New Roman" pitchFamily="18" charset="0"/>
              </a:rPr>
              <a:t>TC về </a:t>
            </a:r>
            <a:r>
              <a:rPr lang="en-US" sz="4000" dirty="0" err="1" smtClean="0">
                <a:solidFill>
                  <a:srgbClr val="0070C0"/>
                </a:solidFill>
                <a:latin typeface="Times New Roman" pitchFamily="18" charset="0"/>
                <a:cs typeface="Times New Roman" pitchFamily="18" charset="0"/>
              </a:rPr>
              <a:t>nội</a:t>
            </a:r>
            <a:r>
              <a:rPr lang="en-US" sz="4000" dirty="0" smtClean="0">
                <a:solidFill>
                  <a:srgbClr val="0070C0"/>
                </a:solidFill>
                <a:latin typeface="Times New Roman" pitchFamily="18" charset="0"/>
                <a:cs typeface="Times New Roman" pitchFamily="18" charset="0"/>
              </a:rPr>
              <a:t> dung </a:t>
            </a:r>
            <a:r>
              <a:rPr lang="en-US" sz="4000" dirty="0" err="1" smtClean="0">
                <a:solidFill>
                  <a:srgbClr val="0070C0"/>
                </a:solidFill>
                <a:latin typeface="Times New Roman" pitchFamily="18" charset="0"/>
                <a:cs typeface="Times New Roman" pitchFamily="18" charset="0"/>
              </a:rPr>
              <a:t>bài</a:t>
            </a:r>
            <a:r>
              <a:rPr lang="en-US" sz="4000" dirty="0" smtClean="0">
                <a:solidFill>
                  <a:srgbClr val="0070C0"/>
                </a:solidFill>
                <a:latin typeface="Times New Roman" pitchFamily="18" charset="0"/>
                <a:cs typeface="Times New Roman" pitchFamily="18" charset="0"/>
              </a:rPr>
              <a:t> </a:t>
            </a:r>
            <a:r>
              <a:rPr lang="en-US" sz="4000" dirty="0" err="1" smtClean="0">
                <a:solidFill>
                  <a:srgbClr val="0070C0"/>
                </a:solidFill>
                <a:latin typeface="Times New Roman" pitchFamily="18" charset="0"/>
                <a:cs typeface="Times New Roman" pitchFamily="18" charset="0"/>
              </a:rPr>
              <a:t>thơ</a:t>
            </a:r>
            <a:endParaRPr lang="vi-VN" sz="4000" dirty="0">
              <a:solidFill>
                <a:srgbClr val="0070C0"/>
              </a:solidFill>
              <a:latin typeface="Times New Roman" pitchFamily="18" charset="0"/>
              <a:cs typeface="Times New Roman" pitchFamily="18" charset="0"/>
            </a:endParaRP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ox(in)">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1000" r="-11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229600" cy="990600"/>
          </a:xfrm>
        </p:spPr>
        <p:txBody>
          <a:bodyPr>
            <a:normAutofit fontScale="90000"/>
          </a:bodyPr>
          <a:lstStyle/>
          <a:p>
            <a:r>
              <a:rPr lang="en-US" b="1" i="1" dirty="0" smtClean="0"/>
              <a:t/>
            </a:r>
            <a:br>
              <a:rPr lang="en-US" b="1" i="1" dirty="0" smtClean="0"/>
            </a:br>
            <a:r>
              <a:rPr lang="en-US" sz="3600" b="1" dirty="0" smtClean="0">
                <a:solidFill>
                  <a:srgbClr val="FF0000"/>
                </a:solidFill>
                <a:latin typeface="Times New Roman" pitchFamily="18" charset="0"/>
                <a:cs typeface="Times New Roman" pitchFamily="18" charset="0"/>
              </a:rPr>
              <a:t>2. </a:t>
            </a:r>
            <a:r>
              <a:rPr lang="en-US" sz="3600" b="1" dirty="0" err="1" smtClean="0">
                <a:solidFill>
                  <a:srgbClr val="FF0000"/>
                </a:solidFill>
                <a:latin typeface="Times New Roman" pitchFamily="18" charset="0"/>
                <a:cs typeface="Times New Roman" pitchFamily="18" charset="0"/>
              </a:rPr>
              <a:t>Phương</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pháp</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hình</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thức</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tổ</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chức</a:t>
            </a:r>
            <a:r>
              <a:rPr lang="en-US" sz="3600" b="1" dirty="0" smtClean="0">
                <a:solidFill>
                  <a:srgbClr val="FF0000"/>
                </a:solidFill>
                <a:latin typeface="Times New Roman" pitchFamily="18" charset="0"/>
                <a:cs typeface="Times New Roman" pitchFamily="18" charset="0"/>
              </a:rPr>
              <a:t/>
            </a:r>
            <a:br>
              <a:rPr lang="en-US" sz="3600" b="1" dirty="0" smtClean="0">
                <a:solidFill>
                  <a:srgbClr val="FF0000"/>
                </a:solidFill>
                <a:latin typeface="Times New Roman" pitchFamily="18" charset="0"/>
                <a:cs typeface="Times New Roman" pitchFamily="18" charset="0"/>
              </a:rPr>
            </a:br>
            <a:r>
              <a:rPr lang="en-US" sz="3600" b="1" dirty="0" smtClean="0">
                <a:solidFill>
                  <a:srgbClr val="FF0000"/>
                </a:solidFill>
                <a:latin typeface="Times New Roman" pitchFamily="18" charset="0"/>
                <a:cs typeface="Times New Roman" pitchFamily="18" charset="0"/>
              </a:rPr>
              <a:t>* </a:t>
            </a:r>
            <a:r>
              <a:rPr lang="vi-VN" sz="3600" b="1" dirty="0" smtClean="0">
                <a:solidFill>
                  <a:srgbClr val="FF0000"/>
                </a:solidFill>
                <a:latin typeface="Times New Roman" pitchFamily="18" charset="0"/>
                <a:cs typeface="Times New Roman" pitchFamily="18" charset="0"/>
              </a:rPr>
              <a:t>Dạy vỗ tay theo TTC: “Cô và mẹ”</a:t>
            </a:r>
            <a:r>
              <a:rPr lang="vi-VN" sz="3600" dirty="0" smtClean="0">
                <a:solidFill>
                  <a:srgbClr val="FF0000"/>
                </a:solidFill>
                <a:latin typeface="Times New Roman" pitchFamily="18" charset="0"/>
                <a:cs typeface="Times New Roman" pitchFamily="18" charset="0"/>
              </a:rPr>
              <a:t/>
            </a:r>
            <a:br>
              <a:rPr lang="vi-VN" sz="3600" dirty="0" smtClean="0">
                <a:solidFill>
                  <a:srgbClr val="FF0000"/>
                </a:solidFill>
                <a:latin typeface="Times New Roman" pitchFamily="18" charset="0"/>
                <a:cs typeface="Times New Roman" pitchFamily="18" charset="0"/>
              </a:rPr>
            </a:br>
            <a:endParaRPr lang="en-US" sz="3600"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143000"/>
            <a:ext cx="8001000" cy="761999"/>
          </a:xfrm>
        </p:spPr>
        <p:txBody>
          <a:bodyPr>
            <a:normAutofit lnSpcReduction="10000"/>
          </a:bodyPr>
          <a:lstStyle/>
          <a:p>
            <a:pPr algn="ctr">
              <a:buNone/>
            </a:pPr>
            <a:r>
              <a:rPr lang="vi-VN" sz="4400" dirty="0" smtClean="0">
                <a:solidFill>
                  <a:srgbClr val="0070C0"/>
                </a:solidFill>
                <a:latin typeface="Times New Roman" pitchFamily="18" charset="0"/>
                <a:cs typeface="Times New Roman" pitchFamily="18" charset="0"/>
              </a:rPr>
              <a:t>Cô </a:t>
            </a:r>
            <a:r>
              <a:rPr lang="vi-VN" sz="4400" dirty="0">
                <a:solidFill>
                  <a:srgbClr val="0070C0"/>
                </a:solidFill>
                <a:latin typeface="Times New Roman" pitchFamily="18" charset="0"/>
                <a:cs typeface="Times New Roman" pitchFamily="18" charset="0"/>
              </a:rPr>
              <a:t>vận động mẫu lần 1 theo nhạc</a:t>
            </a:r>
          </a:p>
          <a:p>
            <a:endParaRPr lang="en-US" dirty="0">
              <a:solidFill>
                <a:srgbClr val="0070C0"/>
              </a:solidFill>
            </a:endParaRPr>
          </a:p>
        </p:txBody>
      </p:sp>
      <p:pic>
        <p:nvPicPr>
          <p:cNvPr id="4" name="Bé Thanh Ngân – Cô Và Mẹ.mp3">
            <a:hlinkClick r:id="" action="ppaction://media"/>
          </p:cNvPr>
          <p:cNvPicPr>
            <a:picLocks noRot="1" noChangeAspect="1"/>
          </p:cNvPicPr>
          <p:nvPr>
            <a:audioFile r:link="rId1"/>
          </p:nvPr>
        </p:nvPicPr>
        <p:blipFill>
          <a:blip r:embed="rId4"/>
          <a:stretch>
            <a:fillRect/>
          </a:stretch>
        </p:blipFill>
        <p:spPr>
          <a:xfrm>
            <a:off x="4572000" y="3505200"/>
            <a:ext cx="990600" cy="9906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75229" fill="hold"/>
                                        <p:tgtEl>
                                          <p:spTgt spid="4"/>
                                        </p:tgtEl>
                                      </p:cBhvr>
                                    </p:cmd>
                                  </p:childTnLst>
                                </p:cTn>
                              </p:par>
                            </p:childTnLst>
                          </p:cTn>
                        </p:par>
                      </p:childTnLst>
                    </p:cTn>
                  </p:par>
                  <p:par>
                    <p:cTn id="7" fill="hold">
                      <p:stCondLst>
                        <p:cond delay="indefinite"/>
                      </p:stCondLst>
                      <p:childTnLst>
                        <p:par>
                          <p:cTn id="8" fill="hold">
                            <p:stCondLst>
                              <p:cond delay="0"/>
                            </p:stCondLst>
                            <p:childTnLst>
                              <p:par>
                                <p:cTn id="9" presetID="3" presetClass="entr" presetSubtype="1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blinds(horizontal)">
                                      <p:cBhvr>
                                        <p:cTn id="11" dur="50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blinds(horizontal)">
                                      <p:cBhvr>
                                        <p:cTn id="16" dur="5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blinds(horizontal)">
                                      <p:cBhvr>
                                        <p:cTn id="2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audio>
              <p:cMediaNode>
                <p:cTn id="22"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1000" r="-11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1"/>
            <a:ext cx="8229600" cy="1447800"/>
          </a:xfrm>
        </p:spPr>
        <p:txBody>
          <a:bodyPr>
            <a:normAutofit/>
          </a:bodyPr>
          <a:lstStyle/>
          <a:p>
            <a:pPr algn="just">
              <a:buNone/>
            </a:pPr>
            <a:r>
              <a:rPr lang="vi-VN" sz="4000" dirty="0">
                <a:solidFill>
                  <a:srgbClr val="0070C0"/>
                </a:solidFill>
                <a:latin typeface="Times New Roman" pitchFamily="18" charset="0"/>
                <a:cs typeface="Times New Roman" pitchFamily="18" charset="0"/>
              </a:rPr>
              <a:t>Cô vận động lần </a:t>
            </a:r>
            <a:r>
              <a:rPr lang="vi-VN" sz="4000" dirty="0" smtClean="0">
                <a:solidFill>
                  <a:srgbClr val="0070C0"/>
                </a:solidFill>
                <a:latin typeface="Times New Roman" pitchFamily="18" charset="0"/>
                <a:cs typeface="Times New Roman" pitchFamily="18" charset="0"/>
              </a:rPr>
              <a:t>2</a:t>
            </a:r>
            <a:r>
              <a:rPr lang="en-US" sz="4000" dirty="0" smtClean="0">
                <a:solidFill>
                  <a:srgbClr val="0070C0"/>
                </a:solidFill>
                <a:latin typeface="Times New Roman" pitchFamily="18" charset="0"/>
                <a:cs typeface="Times New Roman" pitchFamily="18" charset="0"/>
              </a:rPr>
              <a:t>:</a:t>
            </a:r>
            <a:r>
              <a:rPr lang="vi-VN" sz="4000" dirty="0" smtClean="0">
                <a:solidFill>
                  <a:srgbClr val="0070C0"/>
                </a:solidFill>
                <a:latin typeface="Times New Roman" pitchFamily="18" charset="0"/>
                <a:cs typeface="Times New Roman" pitchFamily="18" charset="0"/>
              </a:rPr>
              <a:t> </a:t>
            </a:r>
            <a:r>
              <a:rPr lang="vi-VN" sz="4000" dirty="0">
                <a:solidFill>
                  <a:srgbClr val="0070C0"/>
                </a:solidFill>
                <a:latin typeface="Times New Roman" pitchFamily="18" charset="0"/>
                <a:cs typeface="Times New Roman" pitchFamily="18" charset="0"/>
              </a:rPr>
              <a:t>kết hợp với dụng cụ âm nhạc.</a:t>
            </a:r>
            <a:endParaRPr lang="en-US" sz="4000" dirty="0">
              <a:solidFill>
                <a:srgbClr val="0070C0"/>
              </a:solidFill>
              <a:latin typeface="Times New Roman" pitchFamily="18" charset="0"/>
              <a:cs typeface="Times New Roman" pitchFamily="18" charset="0"/>
            </a:endParaRPr>
          </a:p>
        </p:txBody>
      </p:sp>
      <p:pic>
        <p:nvPicPr>
          <p:cNvPr id="4" name="Bé Thanh Ngân – Cô Và Mẹ.mp3">
            <a:hlinkClick r:id="" action="ppaction://media"/>
          </p:cNvPr>
          <p:cNvPicPr>
            <a:picLocks noRot="1" noChangeAspect="1"/>
          </p:cNvPicPr>
          <p:nvPr>
            <a:audioFile r:link="rId1"/>
          </p:nvPr>
        </p:nvPicPr>
        <p:blipFill>
          <a:blip r:embed="rId4"/>
          <a:stretch>
            <a:fillRect/>
          </a:stretch>
        </p:blipFill>
        <p:spPr>
          <a:xfrm>
            <a:off x="5029200" y="4038600"/>
            <a:ext cx="990600" cy="9906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audio>
              <p:cMediaNode>
                <p:cTn id="13"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533400"/>
            <a:ext cx="8229600" cy="4525963"/>
          </a:xfrm>
        </p:spPr>
        <p:txBody>
          <a:bodyPr/>
          <a:lstStyle/>
          <a:p>
            <a:pPr>
              <a:buNone/>
            </a:pPr>
            <a:r>
              <a:rPr lang="vi-VN" dirty="0"/>
              <a:t> </a:t>
            </a:r>
            <a:r>
              <a:rPr lang="vi-VN" dirty="0">
                <a:latin typeface="Times New Roman" pitchFamily="18" charset="0"/>
                <a:cs typeface="Times New Roman" pitchFamily="18" charset="0"/>
              </a:rPr>
              <a:t>Cô bật nhạc cho cả lớp vận động cùng cô 2 – 3 lần.</a:t>
            </a:r>
          </a:p>
          <a:p>
            <a:pPr>
              <a:buNone/>
            </a:pPr>
            <a:r>
              <a:rPr lang="vi-VN" dirty="0">
                <a:latin typeface="Times New Roman" pitchFamily="18" charset="0"/>
                <a:cs typeface="Times New Roman" pitchFamily="18" charset="0"/>
              </a:rPr>
              <a:t>- Gọi từng trẻ, nhóm  lên vận động kết hợp VĐ cùng dụng cụ âm</a:t>
            </a:r>
          </a:p>
          <a:p>
            <a:endParaRPr lang="en-US" dirty="0">
              <a:latin typeface="Times New Roman" pitchFamily="18" charset="0"/>
              <a:cs typeface="Times New Roman" pitchFamily="18" charset="0"/>
            </a:endParaRPr>
          </a:p>
        </p:txBody>
      </p:sp>
      <p:pic>
        <p:nvPicPr>
          <p:cNvPr id="4" name="Bé Thanh Ngân – Cô Và Mẹ.mp3">
            <a:hlinkClick r:id="" action="ppaction://media"/>
          </p:cNvPr>
          <p:cNvPicPr>
            <a:picLocks noRot="1" noChangeAspect="1"/>
          </p:cNvPicPr>
          <p:nvPr>
            <a:audioFile r:link="rId1"/>
          </p:nvPr>
        </p:nvPicPr>
        <p:blipFill>
          <a:blip r:embed="rId4"/>
          <a:stretch>
            <a:fillRect/>
          </a:stretch>
        </p:blipFill>
        <p:spPr>
          <a:xfrm>
            <a:off x="914400" y="5867400"/>
            <a:ext cx="990600" cy="990600"/>
          </a:xfrm>
          <a:prstGeom prst="rect">
            <a:avLst/>
          </a:prstGeom>
        </p:spPr>
      </p:pic>
      <p:pic>
        <p:nvPicPr>
          <p:cNvPr id="5" name="Bé Thanh Ngân – Cô Và Mẹ.mp3">
            <a:hlinkClick r:id="" action="ppaction://media"/>
          </p:cNvPr>
          <p:cNvPicPr>
            <a:picLocks noRot="1" noChangeAspect="1"/>
          </p:cNvPicPr>
          <p:nvPr>
            <a:audioFile r:link="rId1"/>
          </p:nvPr>
        </p:nvPicPr>
        <p:blipFill>
          <a:blip r:embed="rId4"/>
          <a:stretch>
            <a:fillRect/>
          </a:stretch>
        </p:blipFill>
        <p:spPr>
          <a:xfrm>
            <a:off x="2438400" y="5867400"/>
            <a:ext cx="990600" cy="990600"/>
          </a:xfrm>
          <a:prstGeom prst="rect">
            <a:avLst/>
          </a:prstGeom>
        </p:spPr>
      </p:pic>
      <p:pic>
        <p:nvPicPr>
          <p:cNvPr id="6" name="Bé Thanh Ngân – Cô Và Mẹ.mp3">
            <a:hlinkClick r:id="" action="ppaction://media"/>
          </p:cNvPr>
          <p:cNvPicPr>
            <a:picLocks noRot="1" noChangeAspect="1"/>
          </p:cNvPicPr>
          <p:nvPr>
            <a:audioFile r:link="rId1"/>
          </p:nvPr>
        </p:nvPicPr>
        <p:blipFill>
          <a:blip r:embed="rId4"/>
          <a:stretch>
            <a:fillRect/>
          </a:stretch>
        </p:blipFill>
        <p:spPr>
          <a:xfrm>
            <a:off x="3810000" y="5867400"/>
            <a:ext cx="990600" cy="9906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linds(horizontal)">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 presetClass="entr" presetSubtype="16"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ox(in)">
                                      <p:cBhvr>
                                        <p:cTn id="15" dur="5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4" presetClass="entr" presetSubtype="16" fill="hold"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box(in)">
                                      <p:cBhvr>
                                        <p:cTn id="20" dur="500"/>
                                        <p:tgtEl>
                                          <p:spTgt spid="5"/>
                                        </p:tgtEl>
                                      </p:cBhvr>
                                    </p:animEffect>
                                  </p:childTnLst>
                                </p:cTn>
                              </p:par>
                            </p:childTnLst>
                          </p:cTn>
                        </p:par>
                      </p:childTnLst>
                    </p:cTn>
                  </p:par>
                  <p:par>
                    <p:cTn id="21" fill="hold">
                      <p:stCondLst>
                        <p:cond delay="indefinite"/>
                      </p:stCondLst>
                      <p:childTnLst>
                        <p:par>
                          <p:cTn id="22" fill="hold">
                            <p:stCondLst>
                              <p:cond delay="0"/>
                            </p:stCondLst>
                            <p:childTnLst>
                              <p:par>
                                <p:cTn id="23" presetID="4" presetClass="entr" presetSubtype="16" fill="hold"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box(in)">
                                      <p:cBhvr>
                                        <p:cTn id="2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audio>
              <p:cMediaNode>
                <p:cTn id="26"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audio>
              <p:cMediaNode>
                <p:cTn id="27" fill="hold" display="0">
                  <p:stCondLst>
                    <p:cond delay="indefinite"/>
                  </p:stCondLst>
                  <p:endCondLst>
                    <p:cond evt="onNext" delay="0">
                      <p:tgtEl>
                        <p:sldTgt/>
                      </p:tgtEl>
                    </p:cond>
                    <p:cond evt="onPrev" delay="0">
                      <p:tgtEl>
                        <p:sldTgt/>
                      </p:tgtEl>
                    </p:cond>
                    <p:cond evt="onStopAudio" delay="0">
                      <p:tgtEl>
                        <p:sldTgt/>
                      </p:tgtEl>
                    </p:cond>
                  </p:endCondLst>
                </p:cTn>
                <p:tgtEl>
                  <p:spTgt spid="5"/>
                </p:tgtEl>
              </p:cMediaNode>
            </p:audio>
            <p:audio>
              <p:cMediaNode>
                <p:cTn id="28" fill="hold" display="0">
                  <p:stCondLst>
                    <p:cond delay="indefinite"/>
                  </p:stCondLst>
                  <p:endCondLst>
                    <p:cond evt="onNext" delay="0">
                      <p:tgtEl>
                        <p:sldTgt/>
                      </p:tgtEl>
                    </p:cond>
                    <p:cond evt="onPrev" delay="0">
                      <p:tgtEl>
                        <p:sldTgt/>
                      </p:tgtEl>
                    </p:cond>
                    <p:cond evt="onStopAudio" delay="0">
                      <p:tgtEl>
                        <p:sldTgt/>
                      </p:tgtEl>
                    </p:cond>
                  </p:endCondLst>
                </p:cTn>
                <p:tgtEl>
                  <p:spTgt spid="6"/>
                </p:tgtEl>
              </p:cMediaNode>
            </p:audio>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solidFill>
                  <a:srgbClr val="FF0000"/>
                </a:solidFill>
                <a:latin typeface="Times New Roman" pitchFamily="18" charset="0"/>
                <a:cs typeface="Times New Roman" pitchFamily="18" charset="0"/>
              </a:rPr>
              <a:t>* </a:t>
            </a:r>
            <a:r>
              <a:rPr lang="vi-VN" sz="4000" b="1" dirty="0" smtClean="0">
                <a:solidFill>
                  <a:srgbClr val="FF0000"/>
                </a:solidFill>
                <a:latin typeface="Times New Roman" pitchFamily="18" charset="0"/>
                <a:cs typeface="Times New Roman" pitchFamily="18" charset="0"/>
              </a:rPr>
              <a:t>Nghe hát: Ước mơ xanh</a:t>
            </a:r>
            <a:endParaRPr lang="en-US" sz="4000"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600201"/>
            <a:ext cx="8229600" cy="2819400"/>
          </a:xfrm>
        </p:spPr>
        <p:txBody>
          <a:bodyPr>
            <a:normAutofit/>
          </a:bodyPr>
          <a:lstStyle/>
          <a:p>
            <a:pPr>
              <a:buNone/>
            </a:pPr>
            <a:r>
              <a:rPr lang="vi-VN" b="1" i="1" dirty="0"/>
              <a:t> </a:t>
            </a:r>
            <a:endParaRPr lang="vi-VN" dirty="0"/>
          </a:p>
          <a:p>
            <a:pPr>
              <a:buNone/>
            </a:pPr>
            <a:r>
              <a:rPr lang="vi-VN" dirty="0">
                <a:solidFill>
                  <a:srgbClr val="0070C0"/>
                </a:solidFill>
                <a:latin typeface="Times New Roman" pitchFamily="18" charset="0"/>
                <a:cs typeface="Times New Roman" pitchFamily="18" charset="0"/>
              </a:rPr>
              <a:t>- Cô giới thiệu tên bài hát, tên tác giả. Cô hát cho trẻ nghe lần 1 kết hợp với cử chỉ, nét mặt, hỏi lại trẻ tên bài hát. </a:t>
            </a:r>
            <a:r>
              <a:rPr lang="vi-VN" dirty="0" smtClean="0">
                <a:solidFill>
                  <a:srgbClr val="0070C0"/>
                </a:solidFill>
                <a:latin typeface="Times New Roman" pitchFamily="18" charset="0"/>
                <a:cs typeface="Times New Roman" pitchFamily="18" charset="0"/>
              </a:rPr>
              <a:t>Cô </a:t>
            </a:r>
            <a:r>
              <a:rPr lang="vi-VN" dirty="0">
                <a:solidFill>
                  <a:srgbClr val="0070C0"/>
                </a:solidFill>
                <a:latin typeface="Times New Roman" pitchFamily="18" charset="0"/>
                <a:cs typeface="Times New Roman" pitchFamily="18" charset="0"/>
              </a:rPr>
              <a:t>hỏi trẻ về giai điệu bài hát.</a:t>
            </a:r>
          </a:p>
          <a:p>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B0F0">
            <a:alpha val="69000"/>
          </a:srgbClr>
        </a:solidFill>
        <a:effectLst/>
      </p:bgPr>
    </p:bg>
    <p:spTree>
      <p:nvGrpSpPr>
        <p:cNvPr id="1" name=""/>
        <p:cNvGrpSpPr/>
        <p:nvPr/>
      </p:nvGrpSpPr>
      <p:grpSpPr>
        <a:xfrm>
          <a:off x="0" y="0"/>
          <a:ext cx="0" cy="0"/>
          <a:chOff x="0" y="0"/>
          <a:chExt cx="0" cy="0"/>
        </a:xfrm>
      </p:grpSpPr>
      <p:pic>
        <p:nvPicPr>
          <p:cNvPr id="4" name="ước mơ xanh beat chuẩn.mp4">
            <a:hlinkClick r:id="" action="ppaction://media"/>
          </p:cNvPr>
          <p:cNvPicPr>
            <a:picLocks noRot="1" noChangeAspect="1"/>
          </p:cNvPicPr>
          <p:nvPr>
            <a:videoFile r:link="rId1"/>
          </p:nvPr>
        </p:nvPicPr>
        <p:blipFill>
          <a:blip r:embed="rId3"/>
          <a:stretch>
            <a:fillRect/>
          </a:stretch>
        </p:blipFill>
        <p:spPr>
          <a:xfrm>
            <a:off x="533400" y="609600"/>
            <a:ext cx="8153400" cy="6115050"/>
          </a:xfrm>
          <a:prstGeom prst="rect">
            <a:avLst/>
          </a:prstGeom>
        </p:spPr>
      </p:pic>
      <p:sp>
        <p:nvSpPr>
          <p:cNvPr id="5" name="TextBox 4"/>
          <p:cNvSpPr txBox="1"/>
          <p:nvPr/>
        </p:nvSpPr>
        <p:spPr>
          <a:xfrm>
            <a:off x="1371600" y="0"/>
            <a:ext cx="6172200" cy="523220"/>
          </a:xfrm>
          <a:prstGeom prst="rect">
            <a:avLst/>
          </a:prstGeom>
          <a:noFill/>
        </p:spPr>
        <p:txBody>
          <a:bodyPr wrap="square" rtlCol="0">
            <a:spAutoFit/>
          </a:bodyPr>
          <a:lstStyle/>
          <a:p>
            <a:r>
              <a:rPr lang="en-US" sz="2800" b="1" dirty="0" err="1" smtClean="0">
                <a:solidFill>
                  <a:srgbClr val="FF0000"/>
                </a:solidFill>
                <a:latin typeface="Times New Roman" pitchFamily="18" charset="0"/>
                <a:cs typeface="Times New Roman" pitchFamily="18" charset="0"/>
              </a:rPr>
              <a:t>Cô</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hát</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lần</a:t>
            </a:r>
            <a:r>
              <a:rPr lang="en-US" sz="2800" b="1" dirty="0" smtClean="0">
                <a:solidFill>
                  <a:srgbClr val="FF0000"/>
                </a:solidFill>
                <a:latin typeface="Times New Roman" pitchFamily="18" charset="0"/>
                <a:cs typeface="Times New Roman" pitchFamily="18" charset="0"/>
              </a:rPr>
              <a:t> 1: </a:t>
            </a:r>
            <a:r>
              <a:rPr lang="en-US" sz="2800" b="1" dirty="0" err="1" smtClean="0">
                <a:solidFill>
                  <a:srgbClr val="FF0000"/>
                </a:solidFill>
                <a:latin typeface="Times New Roman" pitchFamily="18" charset="0"/>
                <a:cs typeface="Times New Roman" pitchFamily="18" charset="0"/>
              </a:rPr>
              <a:t>Kết</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hợp</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cử</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chỉ</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điệu</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bộ</a:t>
            </a:r>
            <a:endParaRPr lang="en-US" sz="2800" b="1"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7" fill="hold" display="0">
                  <p:stCondLst>
                    <p:cond delay="indefinite"/>
                  </p:stCondLst>
                  <p:endCondLst>
                    <p:cond evt="onNext" delay="0">
                      <p:tgtEl>
                        <p:sldTgt/>
                      </p:tgtEl>
                    </p:cond>
                    <p:cond evt="onPrev" delay="0">
                      <p:tgtEl>
                        <p:sldTgt/>
                      </p:tgtEl>
                    </p:cond>
                  </p:end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TotalTime>
  <Words>307</Words>
  <Application>Microsoft Office PowerPoint</Application>
  <PresentationFormat>On-screen Show (4:3)</PresentationFormat>
  <Paragraphs>46</Paragraphs>
  <Slides>16</Slides>
  <Notes>0</Notes>
  <HiddenSlides>0</HiddenSlides>
  <MMClips>10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Times New Roman</vt:lpstr>
      <vt:lpstr>Office Theme</vt:lpstr>
      <vt:lpstr>PHÒNG GIÁO DỤC VÀ ĐÀO TẠO QUẬN LONG BIÊN  TRƯỜNG MẦM NON GIA QUẤT</vt:lpstr>
      <vt:lpstr>I. Mục đích – Yêu cầu : </vt:lpstr>
      <vt:lpstr>II. Chuẩn bị : </vt:lpstr>
      <vt:lpstr>1. Ổn định tổ chức </vt:lpstr>
      <vt:lpstr> 2. Phương pháp, hình thức tổ chức * Dạy vỗ tay theo TTC: “Cô và mẹ” </vt:lpstr>
      <vt:lpstr>PowerPoint Presentation</vt:lpstr>
      <vt:lpstr>PowerPoint Presentation</vt:lpstr>
      <vt:lpstr>* Nghe hát: Ước mơ xanh</vt:lpstr>
      <vt:lpstr>PowerPoint Presentation</vt:lpstr>
      <vt:lpstr>* TC “Nghe giai điệu đoán tên bài hát”</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Welcome</dc:creator>
  <cp:lastModifiedBy>PC</cp:lastModifiedBy>
  <cp:revision>19</cp:revision>
  <dcterms:created xsi:type="dcterms:W3CDTF">2019-11-29T02:34:00Z</dcterms:created>
  <dcterms:modified xsi:type="dcterms:W3CDTF">2022-09-19T13:33:33Z</dcterms:modified>
</cp:coreProperties>
</file>