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2" r:id="rId3"/>
    <p:sldId id="273" r:id="rId4"/>
    <p:sldId id="257" r:id="rId5"/>
    <p:sldId id="258" r:id="rId6"/>
    <p:sldId id="259" r:id="rId7"/>
    <p:sldId id="268" r:id="rId8"/>
    <p:sldId id="269" r:id="rId9"/>
    <p:sldId id="270" r:id="rId10"/>
    <p:sldId id="271" r:id="rId11"/>
    <p:sldId id="266" r:id="rId12"/>
    <p:sldId id="275" r:id="rId13"/>
    <p:sldId id="267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00DA"/>
    <a:srgbClr val="2D2DFF"/>
    <a:srgbClr val="3D7AF5"/>
    <a:srgbClr val="12018D"/>
    <a:srgbClr val="99C9F1"/>
    <a:srgbClr val="6595F5"/>
    <a:srgbClr val="948FFF"/>
    <a:srgbClr val="535BFF"/>
    <a:srgbClr val="FFB3B3"/>
    <a:srgbClr val="FF96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65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CC30D-C4E0-47E2-A4E2-8EDF85E9CF04}" type="datetimeFigureOut">
              <a:rPr lang="en-US" smtClean="0"/>
              <a:pPr/>
              <a:t>5/27/2022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415F23-6D0A-4328-8C5F-D3495DBBE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15F23-6D0A-4328-8C5F-D3495DBBED4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15F23-6D0A-4328-8C5F-D3495DBBED4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5/27/2022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5/27/2022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5/27/2022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415BC-07E8-44A8-BEE0-00BA74FEBF4C}" type="datetimeFigureOut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lop%20a3\Desktop\PTV&#272;%20B&#7853;t%20li&#234;n%20t&#7909;c%20v&#224;o%204-5%20v&#242;ng-%20TC;%20truy&#7873;n%20b&#243;ng\PTV&#272;%20%20&#272;i%20buoc%20don%20ngang%20tran%20ghe%20TD\nh&#7841;c\B&#233;%20Long%20Nh&#7853;t%20-%20c&#432;&#7905;i%20ng&#7921;a%20tre.mp3" TargetMode="Externa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A3\Cac%20bai%20giang%20dien%20tu\PTV&#272;%20%20Tr&#232;o%20l&#234;n%20xu&#7889;ng%20thang\nh&#7841;c\Various%20Artists%20-%20&#272;&#224;n%20G&#224;%20Con.mp3" TargetMode="External"/><Relationship Id="rId5" Type="http://schemas.openxmlformats.org/officeDocument/2006/relationships/image" Target="../media/image17.png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lop%20a3\Desktop\PTV&#272;%20B&#7853;t%20li&#234;n%20t&#7909;c%20v&#224;o%204-5%20v&#242;ng-%20TC;%20truy&#7873;n%20b&#243;ng\PTV&#272;%20%20&#272;i%20buoc%20don%20ngang%20tran%20ghe%20TD\nh&#7841;c\Em%20y&#234;u%20c&#226;y%20xanh-%20B&#224;i%20h&#225;t%20c&#7921;c%20hay%20cho%20thi&#7871;u%20nhi%20v&#7873;%20m&#244;i%20tr&#432;&#7901;ng.mp4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lop%20a3\Desktop\PTV&#272;%20B&#7853;t%20li&#234;n%20t&#7909;c%20v&#224;o%204-5%20v&#242;ng-%20TC;%20truy&#7873;n%20b&#243;ng\PTV&#272;%20%20&#272;i%20buoc%20don%20ngang%20tran%20ghe%20TD\nh&#7841;c\Kh&#7903;i%20&#273;&#7897;ng.mp3" TargetMode="Externa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2600" y="228600"/>
            <a:ext cx="545610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PHÒNG GIÁO DỤC VÀ ĐÀO TẠO QUẬN LONG BIÊN</a:t>
            </a:r>
          </a:p>
        </p:txBody>
      </p:sp>
      <p:sp>
        <p:nvSpPr>
          <p:cNvPr id="5" name="Rectangle 4"/>
          <p:cNvSpPr/>
          <p:nvPr/>
        </p:nvSpPr>
        <p:spPr>
          <a:xfrm>
            <a:off x="2133600" y="609600"/>
            <a:ext cx="468643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TRƯỜNG MẦM NON GIA </a:t>
            </a:r>
            <a:r>
              <a:rPr lang="vi-VN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QUẤT</a:t>
            </a:r>
            <a:endParaRPr lang="en-US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57400" y="2811959"/>
            <a:ext cx="568578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PHÁT TRIỂN VẬN ĐỘNG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3352800"/>
            <a:ext cx="789068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          </a:t>
            </a:r>
            <a:r>
              <a:rPr lang="en-US" sz="4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Bât</a:t>
            </a:r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liên</a:t>
            </a:r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tục</a:t>
            </a:r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vào</a:t>
            </a:r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4-5 </a:t>
            </a:r>
            <a:r>
              <a:rPr lang="en-US" sz="4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vòng</a:t>
            </a:r>
            <a:endParaRPr lang="en-US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51188" y="6457890"/>
            <a:ext cx="297821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Năm</a:t>
            </a:r>
            <a:r>
              <a:rPr lang="en-US" sz="2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0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học</a:t>
            </a:r>
            <a:r>
              <a:rPr lang="en-US" sz="2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202</a:t>
            </a:r>
            <a:r>
              <a:rPr lang="vi-VN" sz="2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r>
              <a:rPr lang="en-US" sz="2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-202</a:t>
            </a:r>
            <a:r>
              <a:rPr lang="vi-VN" sz="2000" b="1" cap="none" spc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0" y="5181600"/>
            <a:ext cx="511947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Lứa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tuổi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Mẫu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giáo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lớn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(5-6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tuổi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)</a:t>
            </a:r>
          </a:p>
          <a:p>
            <a:pPr algn="ctr"/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Giáo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viên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: </a:t>
            </a:r>
            <a:r>
              <a:rPr lang="vi-VN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Nguyễn Th</a:t>
            </a:r>
            <a:r>
              <a:rPr lang="vi-VN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ị Hường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76400" y="4343400"/>
            <a:ext cx="5943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2D2DFF"/>
                </a:solidFill>
              </a:rPr>
              <a:t>TC: </a:t>
            </a:r>
            <a:r>
              <a:rPr lang="en-US" sz="4400" b="1" dirty="0" err="1">
                <a:solidFill>
                  <a:srgbClr val="2D2DFF"/>
                </a:solidFill>
              </a:rPr>
              <a:t>Truyền</a:t>
            </a:r>
            <a:r>
              <a:rPr lang="en-US" sz="4400" b="1" dirty="0">
                <a:solidFill>
                  <a:srgbClr val="2D2DFF"/>
                </a:solidFill>
              </a:rPr>
              <a:t> </a:t>
            </a:r>
            <a:r>
              <a:rPr lang="en-US" sz="4400" b="1" dirty="0" err="1">
                <a:solidFill>
                  <a:srgbClr val="2D2DFF"/>
                </a:solidFill>
              </a:rPr>
              <a:t>bóng</a:t>
            </a:r>
            <a:r>
              <a:rPr lang="en-US" sz="4400" b="1" dirty="0">
                <a:solidFill>
                  <a:srgbClr val="2D2DFF"/>
                </a:solidFill>
              </a:rPr>
              <a:t> qua </a:t>
            </a:r>
            <a:r>
              <a:rPr lang="en-US" sz="4400" b="1" dirty="0" err="1">
                <a:solidFill>
                  <a:srgbClr val="2D2DFF"/>
                </a:solidFill>
              </a:rPr>
              <a:t>đầu</a:t>
            </a:r>
            <a:endParaRPr lang="en-US" sz="4400" b="1" dirty="0">
              <a:solidFill>
                <a:srgbClr val="2D2D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828800"/>
            <a:ext cx="72793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TRẺ THI ĐUA </a:t>
            </a:r>
            <a:r>
              <a:rPr lang="en-US" sz="5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GiỮA</a:t>
            </a:r>
            <a:r>
              <a:rPr lang="en-U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2 ĐỘI</a:t>
            </a:r>
          </a:p>
        </p:txBody>
      </p:sp>
      <p:pic>
        <p:nvPicPr>
          <p:cNvPr id="8" name="Bé Long Nhật - cưỡi ngựa tr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285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03346" y="2895600"/>
            <a:ext cx="885729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“</a:t>
            </a:r>
            <a:r>
              <a:rPr lang="en-US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Truyền</a:t>
            </a:r>
            <a:r>
              <a:rPr lang="en-US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bóng</a:t>
            </a:r>
            <a:r>
              <a:rPr lang="en-US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qua </a:t>
            </a:r>
            <a:r>
              <a:rPr lang="en-US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đầu</a:t>
            </a:r>
            <a:r>
              <a:rPr lang="en-US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”</a:t>
            </a:r>
            <a:endParaRPr lang="en-US" sz="6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2200" y="1828800"/>
            <a:ext cx="5715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rgbClr val="0A00DA"/>
                </a:solidFill>
              </a:rPr>
              <a:t>3: </a:t>
            </a:r>
            <a:r>
              <a:rPr lang="en-US" sz="6600" b="1" dirty="0" err="1">
                <a:solidFill>
                  <a:srgbClr val="0A00DA"/>
                </a:solidFill>
              </a:rPr>
              <a:t>Vận</a:t>
            </a:r>
            <a:r>
              <a:rPr lang="en-US" sz="6600" b="1" dirty="0">
                <a:solidFill>
                  <a:srgbClr val="0A00DA"/>
                </a:solidFill>
              </a:rPr>
              <a:t> </a:t>
            </a:r>
            <a:r>
              <a:rPr lang="en-US" sz="6600" b="1" dirty="0" err="1">
                <a:solidFill>
                  <a:srgbClr val="0A00DA"/>
                </a:solidFill>
              </a:rPr>
              <a:t>động</a:t>
            </a:r>
            <a:r>
              <a:rPr lang="en-US" sz="6600" b="1" dirty="0">
                <a:solidFill>
                  <a:srgbClr val="0A00DA"/>
                </a:solidFill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3962400"/>
            <a:ext cx="800911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(</a:t>
            </a:r>
            <a:r>
              <a:rPr lang="en-US" sz="4400" dirty="0" err="1">
                <a:solidFill>
                  <a:srgbClr val="FF0000"/>
                </a:solidFill>
              </a:rPr>
              <a:t>Giáo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viên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tổ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chức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cho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cả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lớp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chạy</a:t>
            </a:r>
            <a:endParaRPr lang="en-US" sz="4400" dirty="0">
              <a:solidFill>
                <a:srgbClr val="FF0000"/>
              </a:solidFill>
            </a:endParaRPr>
          </a:p>
          <a:p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nhấc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cao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đúi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theo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đội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hình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tự</a:t>
            </a:r>
            <a:r>
              <a:rPr lang="en-US" sz="4400" dirty="0">
                <a:solidFill>
                  <a:srgbClr val="FF0000"/>
                </a:solidFill>
              </a:rPr>
              <a:t> do)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09800" y="1676400"/>
            <a:ext cx="48842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Nhạc</a:t>
            </a:r>
            <a:r>
              <a:rPr lang="en-U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trò</a:t>
            </a:r>
            <a:r>
              <a:rPr lang="en-U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chơi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1290" y="1219200"/>
            <a:ext cx="8962710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600" b="1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III. HỒI TĨNH</a:t>
            </a:r>
            <a:r>
              <a:rPr lang="en-US" sz="5400" b="1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cap="none" spc="0" dirty="0" err="1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Trẻ</a:t>
            </a:r>
            <a:r>
              <a:rPr lang="en-US" sz="5400" b="1" cap="none" spc="0" dirty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đi</a:t>
            </a:r>
            <a:r>
              <a:rPr lang="en-US" sz="5400" b="1" cap="none" spc="0" dirty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lại</a:t>
            </a:r>
            <a:r>
              <a:rPr lang="en-US" sz="5400" b="1" cap="none" spc="0" dirty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nhẹ</a:t>
            </a:r>
            <a:r>
              <a:rPr lang="en-US" sz="5400" b="1" cap="none" spc="0" dirty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nhàng</a:t>
            </a:r>
            <a:r>
              <a:rPr lang="en-US" sz="5400" b="1" cap="none" spc="0" dirty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quanh</a:t>
            </a:r>
            <a:r>
              <a:rPr lang="en-US" sz="5400" b="1" cap="none" spc="0" dirty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sân</a:t>
            </a:r>
            <a:endParaRPr lang="en-US" sz="5400" b="1" cap="none" spc="0" dirty="0">
              <a:ln w="11430"/>
              <a:solidFill>
                <a:srgbClr val="12018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theo</a:t>
            </a:r>
            <a:r>
              <a:rPr lang="en-US" sz="5400" b="1" dirty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nhạc</a:t>
            </a:r>
            <a:endParaRPr lang="en-US" sz="5400" b="1" cap="none" spc="0" dirty="0">
              <a:ln w="11430"/>
              <a:solidFill>
                <a:srgbClr val="12018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Various Artists - Đàn Gà Co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 flipV="1">
            <a:off x="8610600" y="6096000"/>
            <a:ext cx="304800" cy="5486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3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304800"/>
            <a:ext cx="84582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I. MỤC ĐÍCH YÊU CẦU:</a:t>
            </a:r>
            <a:endParaRPr lang="en-US" sz="3600" dirty="0">
              <a:solidFill>
                <a:srgbClr val="0A00DA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4-5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+mj-lt"/>
              </a:rPr>
              <a:t>             </a:t>
            </a:r>
            <a:r>
              <a:rPr lang="vi-VN" sz="2400" dirty="0">
                <a:latin typeface="+mj-lt"/>
              </a:rPr>
              <a:t>- Trẻ hiểu biết luật chơi và biết chơi trò chơi chuyền bóng qua đầu.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 Trẻ có kĩ năng nhún bật liên tục vào các vòng tròn.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 Thực hiện các động tác rõ ràng theo hiệu lệnh của cô.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 Biết chuyển đội hình đội ngũ theo hiệu lệnh.</a:t>
            </a:r>
          </a:p>
          <a:p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tin,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05000" y="1295400"/>
            <a:ext cx="6858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nl-NL" sz="3600" dirty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* Đồ dùng của cô</a:t>
            </a:r>
            <a:r>
              <a:rPr lang="nl-NL" sz="3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nl-NL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Vòng thể dục, bóng, rổ.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Sắc xô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Nhạc theo chủ điểm.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Bài giảng tương tác, que chỉ.</a:t>
            </a:r>
            <a:endParaRPr lang="nl-NL" sz="32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600" dirty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* Đồ dùng của trẻ </a:t>
            </a:r>
            <a:r>
              <a:rPr lang="nl-NL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Quần áo gọn gàng, trẻ khỏe.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304800"/>
            <a:ext cx="40132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II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CHUẨN BỊ: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8915399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1. </a:t>
            </a:r>
            <a:r>
              <a:rPr lang="en-US" sz="40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Ổn</a:t>
            </a:r>
            <a:r>
              <a:rPr lang="en-US" sz="4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định</a:t>
            </a:r>
            <a:r>
              <a:rPr lang="en-US" sz="4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tổ</a:t>
            </a:r>
            <a:r>
              <a:rPr lang="en-US" sz="4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chức</a:t>
            </a:r>
            <a:endParaRPr lang="en-US" sz="40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32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Cô</a:t>
            </a:r>
            <a:r>
              <a:rPr lang="en-US" sz="32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r>
              <a:rPr lang="en-US" sz="32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trẻ</a:t>
            </a:r>
            <a:r>
              <a:rPr lang="en-US" sz="32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cùng</a:t>
            </a:r>
            <a:r>
              <a:rPr lang="en-US" sz="32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32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endParaRPr lang="en-US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32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vận</a:t>
            </a:r>
            <a:r>
              <a:rPr lang="en-US" sz="32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động</a:t>
            </a:r>
            <a:r>
              <a:rPr lang="en-US" sz="32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32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32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</a:t>
            </a:r>
            <a:r>
              <a:rPr lang="en-US" sz="32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“ </a:t>
            </a:r>
            <a:r>
              <a:rPr lang="en-US" sz="3200" b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Em</a:t>
            </a:r>
            <a:r>
              <a:rPr lang="en-US" sz="32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yêu</a:t>
            </a:r>
            <a:r>
              <a:rPr lang="en-US" sz="32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cây</a:t>
            </a:r>
            <a:r>
              <a:rPr lang="en-US" sz="32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xanh</a:t>
            </a:r>
            <a:r>
              <a:rPr lang="en-US" sz="32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”</a:t>
            </a:r>
          </a:p>
        </p:txBody>
      </p:sp>
      <p:pic>
        <p:nvPicPr>
          <p:cNvPr id="4" name="Em yêu cây xanh- Bài hát cực hay cho thiếu nhi về môi trường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304800" y="2133600"/>
            <a:ext cx="8610600" cy="449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48690"/>
            <a:ext cx="9144000" cy="59093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905"/>
                <a:solidFill>
                  <a:srgbClr val="2D2D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I.KHỞI ĐỘNG:</a:t>
            </a:r>
          </a:p>
          <a:p>
            <a:pPr algn="ctr"/>
            <a:r>
              <a:rPr lang="en-US" sz="5400" dirty="0" err="1">
                <a:solidFill>
                  <a:srgbClr val="FF0000"/>
                </a:solidFill>
              </a:rPr>
              <a:t>Trẻ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đi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chạy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theo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nhạc</a:t>
            </a:r>
            <a:r>
              <a:rPr lang="en-US" sz="5400" dirty="0">
                <a:solidFill>
                  <a:srgbClr val="FF0000"/>
                </a:solidFill>
              </a:rPr>
              <a:t>, </a:t>
            </a:r>
            <a:r>
              <a:rPr lang="en-US" sz="5400" dirty="0" err="1">
                <a:solidFill>
                  <a:srgbClr val="FF0000"/>
                </a:solidFill>
              </a:rPr>
              <a:t>đi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các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kiểu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chân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theo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đội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hình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vòng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tròn</a:t>
            </a:r>
            <a:r>
              <a:rPr lang="en-US" sz="5400" dirty="0">
                <a:solidFill>
                  <a:srgbClr val="FF0000"/>
                </a:solidFill>
              </a:rPr>
              <a:t>...</a:t>
            </a:r>
            <a:r>
              <a:rPr lang="en-US" sz="5400" dirty="0" err="1">
                <a:solidFill>
                  <a:srgbClr val="FF0000"/>
                </a:solidFill>
              </a:rPr>
              <a:t>Trẻ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tập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trung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về</a:t>
            </a:r>
            <a:r>
              <a:rPr lang="en-US" sz="5400" dirty="0">
                <a:solidFill>
                  <a:srgbClr val="FF0000"/>
                </a:solidFill>
              </a:rPr>
              <a:t> 2 </a:t>
            </a:r>
          </a:p>
          <a:p>
            <a:pPr algn="ctr"/>
            <a:r>
              <a:rPr lang="en-US" sz="5400" dirty="0" err="1">
                <a:solidFill>
                  <a:srgbClr val="FF0000"/>
                </a:solidFill>
              </a:rPr>
              <a:t>hàng</a:t>
            </a:r>
            <a:r>
              <a:rPr lang="en-US" sz="5400" dirty="0">
                <a:solidFill>
                  <a:srgbClr val="FF0000"/>
                </a:solidFill>
              </a:rPr>
              <a:t>. </a:t>
            </a:r>
            <a:r>
              <a:rPr lang="en-US" sz="5400" dirty="0" err="1">
                <a:solidFill>
                  <a:srgbClr val="FF0000"/>
                </a:solidFill>
              </a:rPr>
              <a:t>Trẻ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điểm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số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theo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tổ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và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chuyển</a:t>
            </a:r>
            <a:r>
              <a:rPr lang="en-US" sz="5400" dirty="0">
                <a:solidFill>
                  <a:srgbClr val="FF0000"/>
                </a:solidFill>
              </a:rPr>
              <a:t> 4 </a:t>
            </a:r>
            <a:r>
              <a:rPr lang="en-US" sz="5400" dirty="0" err="1">
                <a:solidFill>
                  <a:srgbClr val="FF0000"/>
                </a:solidFill>
              </a:rPr>
              <a:t>hàng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tập</a:t>
            </a:r>
            <a:r>
              <a:rPr lang="en-US" sz="5400" dirty="0">
                <a:solidFill>
                  <a:srgbClr val="FF0000"/>
                </a:solidFill>
              </a:rPr>
              <a:t> BTPTC. </a:t>
            </a:r>
            <a:endParaRPr lang="en-US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8" name="Khởi động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001000" y="5867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164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066800"/>
            <a:ext cx="914400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II. TRỌNG ĐỘNG:</a:t>
            </a:r>
          </a:p>
          <a:p>
            <a:pPr algn="ctr"/>
            <a:r>
              <a:rPr lang="en-US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 </a:t>
            </a:r>
            <a:r>
              <a:rPr lang="en-US" sz="54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Tập</a:t>
            </a:r>
            <a:r>
              <a:rPr lang="en-US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</a:t>
            </a:r>
            <a:r>
              <a:rPr lang="en-US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tập</a:t>
            </a:r>
            <a:r>
              <a:rPr lang="en-US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phát</a:t>
            </a:r>
            <a:r>
              <a:rPr lang="en-US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triển</a:t>
            </a:r>
            <a:r>
              <a:rPr lang="en-US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trung</a:t>
            </a:r>
            <a:endParaRPr lang="en-US" sz="54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theo</a:t>
            </a:r>
            <a:r>
              <a:rPr lang="en-US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nhạc</a:t>
            </a:r>
            <a:r>
              <a:rPr lang="en-US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</a:t>
            </a:r>
            <a:r>
              <a:rPr lang="en-US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hát</a:t>
            </a:r>
            <a:r>
              <a:rPr lang="en-US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  <a:p>
            <a:pPr algn="ctr"/>
            <a:r>
              <a:rPr lang="en-US" sz="5400" b="1" cap="none" spc="0" dirty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“ </a:t>
            </a:r>
            <a:r>
              <a:rPr lang="en-US" sz="5400" b="1" cap="none" spc="0" dirty="0" err="1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Đàn</a:t>
            </a:r>
            <a:r>
              <a:rPr lang="en-US" sz="5400" b="1" cap="none" spc="0" dirty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gà</a:t>
            </a:r>
            <a:r>
              <a:rPr lang="en-US" sz="5400" b="1" cap="none" spc="0" dirty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trong</a:t>
            </a:r>
            <a:r>
              <a:rPr lang="en-US" sz="5400" b="1" cap="none" spc="0" dirty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sân</a:t>
            </a:r>
            <a:r>
              <a:rPr lang="en-US" sz="5400" b="1" cap="none" spc="0" dirty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”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04800" y="914400"/>
            <a:ext cx="10287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rgbClr val="7030A0"/>
                </a:solidFill>
              </a:rPr>
              <a:t>        2. </a:t>
            </a:r>
            <a:r>
              <a:rPr lang="en-US" sz="6600" b="1" dirty="0" err="1">
                <a:solidFill>
                  <a:srgbClr val="7030A0"/>
                </a:solidFill>
              </a:rPr>
              <a:t>Vận</a:t>
            </a:r>
            <a:r>
              <a:rPr lang="en-US" sz="6600" b="1" dirty="0">
                <a:solidFill>
                  <a:srgbClr val="7030A0"/>
                </a:solidFill>
              </a:rPr>
              <a:t> </a:t>
            </a:r>
            <a:r>
              <a:rPr lang="en-US" sz="6600" b="1" dirty="0" err="1">
                <a:solidFill>
                  <a:srgbClr val="7030A0"/>
                </a:solidFill>
              </a:rPr>
              <a:t>động</a:t>
            </a:r>
            <a:r>
              <a:rPr lang="en-US" sz="6600" b="1" dirty="0">
                <a:solidFill>
                  <a:srgbClr val="7030A0"/>
                </a:solidFill>
              </a:rPr>
              <a:t> </a:t>
            </a:r>
            <a:r>
              <a:rPr lang="en-US" sz="6600" b="1" dirty="0" err="1">
                <a:solidFill>
                  <a:srgbClr val="7030A0"/>
                </a:solidFill>
              </a:rPr>
              <a:t>cơ</a:t>
            </a:r>
            <a:r>
              <a:rPr lang="en-US" sz="6600" b="1" dirty="0">
                <a:solidFill>
                  <a:srgbClr val="7030A0"/>
                </a:solidFill>
              </a:rPr>
              <a:t> </a:t>
            </a:r>
            <a:r>
              <a:rPr lang="en-US" sz="6600" b="1" dirty="0" err="1">
                <a:solidFill>
                  <a:srgbClr val="7030A0"/>
                </a:solidFill>
              </a:rPr>
              <a:t>bản</a:t>
            </a:r>
            <a:r>
              <a:rPr lang="en-US" sz="6600" b="1" dirty="0">
                <a:solidFill>
                  <a:srgbClr val="7030A0"/>
                </a:solidFill>
              </a:rPr>
              <a:t>:</a:t>
            </a:r>
          </a:p>
          <a:p>
            <a:pPr algn="ctr"/>
            <a:r>
              <a:rPr lang="en-US" sz="7200" b="1" dirty="0">
                <a:solidFill>
                  <a:srgbClr val="FF0000"/>
                </a:solidFill>
              </a:rPr>
              <a:t>“ </a:t>
            </a:r>
            <a:r>
              <a:rPr lang="en-US" sz="7200" b="1" dirty="0" err="1">
                <a:solidFill>
                  <a:srgbClr val="FF0000"/>
                </a:solidFill>
              </a:rPr>
              <a:t>Bật</a:t>
            </a:r>
            <a:r>
              <a:rPr lang="en-US" sz="7200" b="1" dirty="0">
                <a:solidFill>
                  <a:srgbClr val="FF0000"/>
                </a:solidFill>
              </a:rPr>
              <a:t> </a:t>
            </a:r>
            <a:r>
              <a:rPr lang="en-US" sz="7200" b="1" dirty="0" err="1">
                <a:solidFill>
                  <a:srgbClr val="FF0000"/>
                </a:solidFill>
              </a:rPr>
              <a:t>liên</a:t>
            </a:r>
            <a:r>
              <a:rPr lang="en-US" sz="7200" b="1" dirty="0">
                <a:solidFill>
                  <a:srgbClr val="FF0000"/>
                </a:solidFill>
              </a:rPr>
              <a:t> </a:t>
            </a:r>
            <a:r>
              <a:rPr lang="en-US" sz="7200" b="1" dirty="0" err="1">
                <a:solidFill>
                  <a:srgbClr val="FF0000"/>
                </a:solidFill>
              </a:rPr>
              <a:t>tục</a:t>
            </a:r>
            <a:r>
              <a:rPr lang="en-US" sz="7200" b="1" dirty="0">
                <a:solidFill>
                  <a:srgbClr val="FF0000"/>
                </a:solidFill>
              </a:rPr>
              <a:t> </a:t>
            </a:r>
            <a:r>
              <a:rPr lang="en-US" sz="7200" b="1" dirty="0" err="1">
                <a:solidFill>
                  <a:srgbClr val="FF0000"/>
                </a:solidFill>
              </a:rPr>
              <a:t>vào</a:t>
            </a:r>
            <a:r>
              <a:rPr lang="en-US" sz="7200" b="1" dirty="0">
                <a:solidFill>
                  <a:srgbClr val="FF0000"/>
                </a:solidFill>
              </a:rPr>
              <a:t> 4-5 </a:t>
            </a:r>
            <a:r>
              <a:rPr lang="en-US" sz="7200" b="1" dirty="0" err="1">
                <a:solidFill>
                  <a:srgbClr val="FF0000"/>
                </a:solidFill>
              </a:rPr>
              <a:t>vòng</a:t>
            </a:r>
            <a:r>
              <a:rPr lang="en-US" sz="7200" b="1" dirty="0">
                <a:solidFill>
                  <a:srgbClr val="FF0000"/>
                </a:solidFill>
              </a:rPr>
              <a:t>”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438400"/>
            <a:ext cx="8229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err="1">
                <a:solidFill>
                  <a:srgbClr val="3D7AF5"/>
                </a:solidFill>
              </a:rPr>
              <a:t>Mời</a:t>
            </a:r>
            <a:r>
              <a:rPr lang="en-US" sz="8000" b="1" dirty="0">
                <a:solidFill>
                  <a:srgbClr val="3D7AF5"/>
                </a:solidFill>
              </a:rPr>
              <a:t> </a:t>
            </a:r>
            <a:r>
              <a:rPr lang="en-US" sz="8000" b="1" dirty="0" err="1">
                <a:solidFill>
                  <a:srgbClr val="3D7AF5"/>
                </a:solidFill>
              </a:rPr>
              <a:t>trẻ</a:t>
            </a:r>
            <a:r>
              <a:rPr lang="en-US" sz="8000" b="1" dirty="0">
                <a:solidFill>
                  <a:srgbClr val="3D7AF5"/>
                </a:solidFill>
              </a:rPr>
              <a:t> </a:t>
            </a:r>
            <a:r>
              <a:rPr lang="en-US" sz="8000" b="1" dirty="0" err="1">
                <a:solidFill>
                  <a:srgbClr val="3D7AF5"/>
                </a:solidFill>
              </a:rPr>
              <a:t>quan</a:t>
            </a:r>
            <a:r>
              <a:rPr lang="en-US" sz="8000" b="1" dirty="0">
                <a:solidFill>
                  <a:srgbClr val="3D7AF5"/>
                </a:solidFill>
              </a:rPr>
              <a:t> </a:t>
            </a:r>
            <a:r>
              <a:rPr lang="en-US" sz="8000" b="1" dirty="0" err="1">
                <a:solidFill>
                  <a:srgbClr val="3D7AF5"/>
                </a:solidFill>
              </a:rPr>
              <a:t>sát</a:t>
            </a:r>
            <a:r>
              <a:rPr lang="en-US" sz="8000" b="1" dirty="0">
                <a:solidFill>
                  <a:srgbClr val="3D7AF5"/>
                </a:solidFill>
              </a:rPr>
              <a:t> </a:t>
            </a:r>
            <a:r>
              <a:rPr lang="en-US" sz="8000" b="1" dirty="0" err="1">
                <a:solidFill>
                  <a:srgbClr val="3D7AF5"/>
                </a:solidFill>
              </a:rPr>
              <a:t>cô</a:t>
            </a:r>
            <a:r>
              <a:rPr lang="en-US" sz="8000" b="1" dirty="0">
                <a:solidFill>
                  <a:srgbClr val="3D7AF5"/>
                </a:solidFill>
              </a:rPr>
              <a:t> </a:t>
            </a:r>
            <a:r>
              <a:rPr lang="en-US" sz="8000" b="1" dirty="0" err="1">
                <a:solidFill>
                  <a:srgbClr val="3D7AF5"/>
                </a:solidFill>
              </a:rPr>
              <a:t>tập</a:t>
            </a:r>
            <a:r>
              <a:rPr lang="en-US" sz="8000" b="1" dirty="0">
                <a:solidFill>
                  <a:srgbClr val="3D7AF5"/>
                </a:solidFill>
              </a:rPr>
              <a:t> </a:t>
            </a:r>
            <a:r>
              <a:rPr lang="en-US" sz="8000" b="1" dirty="0" err="1">
                <a:solidFill>
                  <a:srgbClr val="3D7AF5"/>
                </a:solidFill>
              </a:rPr>
              <a:t>mẫu</a:t>
            </a:r>
            <a:r>
              <a:rPr lang="en-US" sz="8000" b="1" dirty="0">
                <a:solidFill>
                  <a:srgbClr val="3D7AF5"/>
                </a:solidFill>
              </a:rPr>
              <a:t> </a:t>
            </a:r>
            <a:r>
              <a:rPr lang="en-US" sz="8000" b="1" dirty="0" err="1">
                <a:solidFill>
                  <a:srgbClr val="3D7AF5"/>
                </a:solidFill>
              </a:rPr>
              <a:t>lần</a:t>
            </a:r>
            <a:r>
              <a:rPr lang="en-US" sz="8000" b="1" dirty="0">
                <a:solidFill>
                  <a:srgbClr val="3D7AF5"/>
                </a:solidFill>
              </a:rPr>
              <a:t> 1</a:t>
            </a:r>
          </a:p>
          <a:p>
            <a:pPr algn="ctr"/>
            <a:r>
              <a:rPr lang="en-US" sz="8000" b="1" dirty="0" err="1">
                <a:solidFill>
                  <a:srgbClr val="3D7AF5"/>
                </a:solidFill>
              </a:rPr>
              <a:t>không</a:t>
            </a:r>
            <a:r>
              <a:rPr lang="en-US" sz="8000" b="1" dirty="0">
                <a:solidFill>
                  <a:srgbClr val="3D7AF5"/>
                </a:solidFill>
              </a:rPr>
              <a:t> </a:t>
            </a:r>
            <a:r>
              <a:rPr lang="en-US" sz="8000" b="1" dirty="0" err="1">
                <a:solidFill>
                  <a:srgbClr val="3D7AF5"/>
                </a:solidFill>
              </a:rPr>
              <a:t>giải</a:t>
            </a:r>
            <a:r>
              <a:rPr lang="en-US" sz="8000" b="1" dirty="0">
                <a:solidFill>
                  <a:srgbClr val="3D7AF5"/>
                </a:solidFill>
              </a:rPr>
              <a:t> </a:t>
            </a:r>
            <a:r>
              <a:rPr lang="en-US" sz="8000" b="1" dirty="0" err="1">
                <a:solidFill>
                  <a:srgbClr val="3D7AF5"/>
                </a:solidFill>
              </a:rPr>
              <a:t>thích</a:t>
            </a:r>
            <a:endParaRPr lang="en-US" sz="8000" b="1" dirty="0">
              <a:solidFill>
                <a:srgbClr val="3D7AF5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447800"/>
            <a:ext cx="8534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b="1" dirty="0" err="1">
                <a:solidFill>
                  <a:srgbClr val="FF0000"/>
                </a:solidFill>
              </a:rPr>
              <a:t>Mời</a:t>
            </a:r>
            <a:r>
              <a:rPr lang="en-US" sz="7200" b="1" dirty="0">
                <a:solidFill>
                  <a:srgbClr val="FF0000"/>
                </a:solidFill>
              </a:rPr>
              <a:t> </a:t>
            </a:r>
            <a:r>
              <a:rPr lang="en-US" sz="7200" b="1" dirty="0" err="1">
                <a:solidFill>
                  <a:srgbClr val="FF0000"/>
                </a:solidFill>
              </a:rPr>
              <a:t>trẻ</a:t>
            </a:r>
            <a:r>
              <a:rPr lang="en-US" sz="7200" b="1" dirty="0">
                <a:solidFill>
                  <a:srgbClr val="FF0000"/>
                </a:solidFill>
              </a:rPr>
              <a:t> </a:t>
            </a:r>
            <a:r>
              <a:rPr lang="en-US" sz="7200" b="1" dirty="0" err="1">
                <a:solidFill>
                  <a:srgbClr val="FF0000"/>
                </a:solidFill>
              </a:rPr>
              <a:t>quan</a:t>
            </a:r>
            <a:r>
              <a:rPr lang="en-US" sz="7200" b="1" dirty="0">
                <a:solidFill>
                  <a:srgbClr val="FF0000"/>
                </a:solidFill>
              </a:rPr>
              <a:t> </a:t>
            </a:r>
            <a:r>
              <a:rPr lang="en-US" sz="7200" b="1" dirty="0" err="1">
                <a:solidFill>
                  <a:srgbClr val="FF0000"/>
                </a:solidFill>
              </a:rPr>
              <a:t>sát</a:t>
            </a:r>
            <a:r>
              <a:rPr lang="en-US" sz="7200" b="1" dirty="0">
                <a:solidFill>
                  <a:srgbClr val="FF0000"/>
                </a:solidFill>
              </a:rPr>
              <a:t> </a:t>
            </a:r>
            <a:r>
              <a:rPr lang="en-US" sz="7200" b="1" dirty="0" err="1">
                <a:solidFill>
                  <a:srgbClr val="FF0000"/>
                </a:solidFill>
              </a:rPr>
              <a:t>cô</a:t>
            </a:r>
            <a:r>
              <a:rPr lang="en-US" sz="7200" b="1" dirty="0">
                <a:solidFill>
                  <a:srgbClr val="FF0000"/>
                </a:solidFill>
              </a:rPr>
              <a:t> </a:t>
            </a:r>
            <a:r>
              <a:rPr lang="en-US" sz="7200" b="1" dirty="0" err="1">
                <a:solidFill>
                  <a:srgbClr val="FF0000"/>
                </a:solidFill>
              </a:rPr>
              <a:t>tập</a:t>
            </a:r>
            <a:r>
              <a:rPr lang="en-US" sz="7200" b="1" dirty="0">
                <a:solidFill>
                  <a:srgbClr val="FF0000"/>
                </a:solidFill>
              </a:rPr>
              <a:t> </a:t>
            </a:r>
            <a:r>
              <a:rPr lang="en-US" sz="7200" b="1" dirty="0" err="1">
                <a:solidFill>
                  <a:srgbClr val="FF0000"/>
                </a:solidFill>
              </a:rPr>
              <a:t>mẫu</a:t>
            </a:r>
            <a:r>
              <a:rPr lang="en-US" sz="7200" b="1" dirty="0">
                <a:solidFill>
                  <a:srgbClr val="FF0000"/>
                </a:solidFill>
              </a:rPr>
              <a:t> </a:t>
            </a:r>
            <a:r>
              <a:rPr lang="en-US" sz="7200" b="1" dirty="0" err="1">
                <a:solidFill>
                  <a:srgbClr val="FF0000"/>
                </a:solidFill>
              </a:rPr>
              <a:t>lần</a:t>
            </a:r>
            <a:r>
              <a:rPr lang="en-US" sz="7200" b="1" dirty="0">
                <a:solidFill>
                  <a:srgbClr val="FF0000"/>
                </a:solidFill>
              </a:rPr>
              <a:t> 2</a:t>
            </a:r>
          </a:p>
          <a:p>
            <a:pPr algn="ctr"/>
            <a:r>
              <a:rPr lang="en-US" sz="7200" b="1" dirty="0" err="1">
                <a:solidFill>
                  <a:srgbClr val="FF0000"/>
                </a:solidFill>
              </a:rPr>
              <a:t>có</a:t>
            </a:r>
            <a:r>
              <a:rPr lang="en-US" sz="7200" b="1" dirty="0">
                <a:solidFill>
                  <a:srgbClr val="FF0000"/>
                </a:solidFill>
              </a:rPr>
              <a:t> </a:t>
            </a:r>
            <a:r>
              <a:rPr lang="en-US" sz="7200" b="1" dirty="0" err="1">
                <a:solidFill>
                  <a:srgbClr val="FF0000"/>
                </a:solidFill>
              </a:rPr>
              <a:t>giải</a:t>
            </a:r>
            <a:r>
              <a:rPr lang="en-US" sz="7200" b="1" dirty="0">
                <a:solidFill>
                  <a:srgbClr val="FF0000"/>
                </a:solidFill>
              </a:rPr>
              <a:t> </a:t>
            </a:r>
            <a:r>
              <a:rPr lang="en-US" sz="7200" b="1" dirty="0" err="1">
                <a:solidFill>
                  <a:srgbClr val="FF0000"/>
                </a:solidFill>
              </a:rPr>
              <a:t>thích</a:t>
            </a:r>
            <a:endParaRPr lang="en-US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5494D259-3CC2-4A5F-9C01-D9B2CA314A60}"/>
  <p:tag name="ISPRING_RESOURCE_FOLDER" val="D:\A3\su ky dieu cua mau sac\"/>
  <p:tag name="ISPRING_PRESENTATION_PATH" val="D:\A3\su ky dieu cua mau sac.pptx"/>
  <p:tag name="ISPRING_PROJECT_FOLDER_UPDATED" val="1"/>
  <p:tag name="ISPRING_SCREEN_RECS_UPDATED" val="D:\A3\su ky dieu cua mau sa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1021</TotalTime>
  <Words>419</Words>
  <Application>Microsoft Office PowerPoint</Application>
  <PresentationFormat>On-screen Show (4:3)</PresentationFormat>
  <Paragraphs>55</Paragraphs>
  <Slides>13</Slides>
  <Notes>2</Notes>
  <HiddenSlides>0</HiddenSlides>
  <MMClips>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Admin</cp:lastModifiedBy>
  <cp:revision>51</cp:revision>
  <dcterms:created xsi:type="dcterms:W3CDTF">2018-01-10T11:15:30Z</dcterms:created>
  <dcterms:modified xsi:type="dcterms:W3CDTF">2022-05-27T14:26:27Z</dcterms:modified>
</cp:coreProperties>
</file>