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59" r:id="rId3"/>
    <p:sldId id="261" r:id="rId4"/>
    <p:sldId id="269" r:id="rId5"/>
    <p:sldId id="263" r:id="rId6"/>
    <p:sldId id="266" r:id="rId7"/>
    <p:sldId id="270" r:id="rId8"/>
    <p:sldId id="272" r:id="rId9"/>
    <p:sldId id="296" r:id="rId10"/>
    <p:sldId id="286" r:id="rId11"/>
    <p:sldId id="287" r:id="rId12"/>
    <p:sldId id="290" r:id="rId13"/>
    <p:sldId id="295" r:id="rId14"/>
    <p:sldId id="285" r:id="rId15"/>
    <p:sldId id="297" r:id="rId16"/>
    <p:sldId id="278" r:id="rId17"/>
    <p:sldId id="280" r:id="rId18"/>
    <p:sldId id="281" r:id="rId19"/>
    <p:sldId id="276" r:id="rId20"/>
    <p:sldId id="277" r:id="rId21"/>
    <p:sldId id="282" r:id="rId22"/>
    <p:sldId id="283" r:id="rId23"/>
    <p:sldId id="284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5" autoAdjust="0"/>
    <p:restoredTop sz="94660"/>
  </p:normalViewPr>
  <p:slideViewPr>
    <p:cSldViewPr>
      <p:cViewPr varScale="1">
        <p:scale>
          <a:sx n="69" d="100"/>
          <a:sy n="69" d="100"/>
        </p:scale>
        <p:origin x="14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2-03-23T08:28:12.953"/>
    </inkml:context>
    <inkml:brush xml:id="br0">
      <inkml:brushProperty name="width" value="0.05292" units="cm"/>
      <inkml:brushProperty name="height" value="0.05292" units="cm"/>
      <inkml:brushProperty name="color" value="#FF0000"/>
      <inkml:brushProperty name="fitToCurve" value="1"/>
      <inkml:brushProperty name="ignorePressure" value="1"/>
    </inkml:brush>
  </inkml:definitions>
  <inkml:trace contextRef="#ctx0" brushRef="#br0">25 0,'-25'0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F3DF3-A1E2-441A-9C11-4B62C23775D2}" type="datetimeFigureOut">
              <a:rPr lang="en-US" smtClean="0"/>
              <a:t>29/5/2022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77EF9-E129-4E25-87ED-5388790B93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199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77EF9-E129-4E25-87ED-5388790B93B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393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8B1C-01EE-41C9-BCE0-3E111E4E600A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32011-4C8B-4345-93F0-0707050F3C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8B1C-01EE-41C9-BCE0-3E111E4E600A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32011-4C8B-4345-93F0-0707050F3C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8B1C-01EE-41C9-BCE0-3E111E4E600A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32011-4C8B-4345-93F0-0707050F3C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8B1C-01EE-41C9-BCE0-3E111E4E600A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32011-4C8B-4345-93F0-0707050F3C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8B1C-01EE-41C9-BCE0-3E111E4E600A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32011-4C8B-4345-93F0-0707050F3C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8B1C-01EE-41C9-BCE0-3E111E4E600A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32011-4C8B-4345-93F0-0707050F3C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8B1C-01EE-41C9-BCE0-3E111E4E600A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32011-4C8B-4345-93F0-0707050F3C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8B1C-01EE-41C9-BCE0-3E111E4E600A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32011-4C8B-4345-93F0-0707050F3C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8B1C-01EE-41C9-BCE0-3E111E4E600A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32011-4C8B-4345-93F0-0707050F3C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8B1C-01EE-41C9-BCE0-3E111E4E600A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32011-4C8B-4345-93F0-0707050F3C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8B1C-01EE-41C9-BCE0-3E111E4E600A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32011-4C8B-4345-93F0-0707050F3C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88B1C-01EE-41C9-BCE0-3E111E4E600A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32011-4C8B-4345-93F0-0707050F3C2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7" Type="http://schemas.openxmlformats.org/officeDocument/2006/relationships/image" Target="../media/image26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7" Type="http://schemas.openxmlformats.org/officeDocument/2006/relationships/image" Target="../media/image26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wmf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6" Type="http://schemas.openxmlformats.org/officeDocument/2006/relationships/image" Target="../media/image16.emf"/><Relationship Id="rId5" Type="http://schemas.openxmlformats.org/officeDocument/2006/relationships/customXml" Target="../ink/ink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990600" y="800884"/>
            <a:ext cx="729615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Inflate">
              <a:avLst/>
            </a:prstTxWarp>
            <a:spAutoFit/>
          </a:bodyPr>
          <a:lstStyle/>
          <a:p>
            <a:r>
              <a:rPr lang="en-US" sz="28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LĨNH VỰC PHÁT TRIỂN NHẬN THỨC</a:t>
            </a:r>
          </a:p>
          <a:p>
            <a:endParaRPr lang="en-US" sz="2800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23" descr="861991ptj0g7jwjc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8286750" y="4352925"/>
            <a:ext cx="8572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23" descr="861991ptj0g7jwjc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8286750" y="4359275"/>
            <a:ext cx="8572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23" descr="861991ptj0g7jwjc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7148513" y="5176837"/>
            <a:ext cx="8572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23" descr="861991ptj0g7jwjc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572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23" descr="861991ptj0g7jwjc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809624" y="-893556"/>
            <a:ext cx="8572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857250" y="2903626"/>
            <a:ext cx="757973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KPKH: </a:t>
            </a:r>
            <a:r>
              <a:rPr lang="en-US" sz="40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Tìm</a:t>
            </a:r>
            <a:r>
              <a:rPr lang="en-US" sz="4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hiểu</a:t>
            </a:r>
            <a:r>
              <a:rPr lang="en-US" sz="4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một</a:t>
            </a:r>
            <a:r>
              <a:rPr lang="en-US" sz="4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số</a:t>
            </a:r>
            <a:r>
              <a:rPr lang="en-US" sz="4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phương</a:t>
            </a:r>
            <a:r>
              <a:rPr lang="en-US" sz="4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tiện</a:t>
            </a:r>
            <a:r>
              <a:rPr lang="en-US" sz="4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en-US" sz="400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4000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giao</a:t>
            </a:r>
            <a:r>
              <a:rPr lang="en-US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thông</a:t>
            </a:r>
            <a:r>
              <a:rPr lang="en-US" sz="4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đường</a:t>
            </a:r>
            <a:r>
              <a:rPr lang="en-US" sz="4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thuỷ</a:t>
            </a:r>
            <a:endParaRPr lang="en-US" sz="40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40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Đối</a:t>
            </a:r>
            <a:r>
              <a:rPr lang="en-US" sz="40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tượng</a:t>
            </a:r>
            <a:r>
              <a:rPr lang="en-US" sz="40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 5-6 </a:t>
            </a:r>
            <a:r>
              <a:rPr lang="en-US" sz="4000" dirty="0" err="1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tuổi</a:t>
            </a:r>
            <a:endParaRPr lang="en-US" sz="4000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ag00317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1295400"/>
            <a:ext cx="32004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WordArt 5"/>
          <p:cNvSpPr>
            <a:spLocks noChangeArrowheads="1" noChangeShapeType="1" noTextEdit="1"/>
          </p:cNvSpPr>
          <p:nvPr/>
        </p:nvSpPr>
        <p:spPr bwMode="auto">
          <a:xfrm>
            <a:off x="685800" y="304800"/>
            <a:ext cx="33528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8000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.VnArabia"/>
              </a:rPr>
              <a:t>?</a:t>
            </a:r>
          </a:p>
        </p:txBody>
      </p:sp>
      <p:sp>
        <p:nvSpPr>
          <p:cNvPr id="12297" name="AutoShape 9"/>
          <p:cNvSpPr>
            <a:spLocks noGrp="1" noChangeArrowheads="1"/>
          </p:cNvSpPr>
          <p:nvPr>
            <p:ph type="body" idx="1"/>
          </p:nvPr>
        </p:nvSpPr>
        <p:spPr>
          <a:xfrm flipH="1">
            <a:off x="4876800" y="304800"/>
            <a:ext cx="4038600" cy="1371600"/>
          </a:xfrm>
          <a:prstGeom prst="wedgeEllipseCallout">
            <a:avLst>
              <a:gd name="adj1" fmla="val 89657"/>
              <a:gd name="adj2" fmla="val 195602"/>
            </a:avLst>
          </a:prstGeom>
          <a:solidFill>
            <a:srgbClr val="CCFFFF"/>
          </a:solidFill>
          <a:ln>
            <a:solidFill>
              <a:schemeClr val="tx1"/>
            </a:solidFill>
          </a:ln>
        </p:spPr>
        <p:txBody>
          <a:bodyPr>
            <a:normAutofit fontScale="55000" lnSpcReduction="20000"/>
          </a:bodyPr>
          <a:lstStyle/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con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quan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sát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cho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biết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trong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tranh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có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những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PTGT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nào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12299" name="AutoShape 11"/>
          <p:cNvSpPr>
            <a:spLocks noChangeArrowheads="1"/>
          </p:cNvSpPr>
          <p:nvPr/>
        </p:nvSpPr>
        <p:spPr bwMode="auto">
          <a:xfrm>
            <a:off x="2362200" y="3200400"/>
            <a:ext cx="1447800" cy="457200"/>
          </a:xfrm>
          <a:prstGeom prst="rightArrow">
            <a:avLst>
              <a:gd name="adj1" fmla="val 50000"/>
              <a:gd name="adj2" fmla="val 791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2" name="WordArt 12"/>
          <p:cNvSpPr>
            <a:spLocks noChangeArrowheads="1" noChangeShapeType="1" noTextEdit="1"/>
          </p:cNvSpPr>
          <p:nvPr/>
        </p:nvSpPr>
        <p:spPr bwMode="auto">
          <a:xfrm>
            <a:off x="3657600" y="2819400"/>
            <a:ext cx="4191000" cy="1371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/>
                <a:cs typeface="Times New Roman"/>
              </a:rPr>
              <a:t>Tàu</a:t>
            </a:r>
            <a:r>
              <a:rPr lang="en-US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/>
                <a:cs typeface="Times New Roman"/>
              </a:rPr>
              <a:t>thủy</a:t>
            </a:r>
            <a:endParaRPr lang="en-US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7" name="Picture 6" descr="tải xuố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3962400"/>
            <a:ext cx="64770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297" grpId="0" animBg="1"/>
      <p:bldP spid="1229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36_1_55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38400"/>
            <a:ext cx="4953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th_thL1_881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0"/>
            <a:ext cx="32766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AutoShape 4"/>
          <p:cNvSpPr>
            <a:spLocks noChangeArrowheads="1"/>
          </p:cNvSpPr>
          <p:nvPr/>
        </p:nvSpPr>
        <p:spPr bwMode="auto">
          <a:xfrm rot="10800000">
            <a:off x="1371600" y="304800"/>
            <a:ext cx="4953000" cy="1905000"/>
          </a:xfrm>
          <a:prstGeom prst="wedgeEllipseCallout">
            <a:avLst>
              <a:gd name="adj1" fmla="val 47593"/>
              <a:gd name="adj2" fmla="val -74588"/>
            </a:avLst>
          </a:prstGeom>
          <a:gradFill rotWithShape="1">
            <a:gsLst>
              <a:gs pos="0">
                <a:srgbClr val="FFFF00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en-US" sz="4200" b="1">
                <a:solidFill>
                  <a:srgbClr val="FF3300"/>
                </a:solidFill>
                <a:latin typeface="Arial" charset="0"/>
              </a:rPr>
              <a:t>Đúng rồi </a:t>
            </a:r>
          </a:p>
          <a:p>
            <a:pPr algn="ctr"/>
            <a:r>
              <a:rPr lang="en-US" sz="4200" b="1">
                <a:solidFill>
                  <a:srgbClr val="FF3300"/>
                </a:solidFill>
                <a:latin typeface="Arial" charset="0"/>
              </a:rPr>
              <a:t>Hoan hô bạn</a:t>
            </a:r>
          </a:p>
        </p:txBody>
      </p:sp>
      <p:pic>
        <p:nvPicPr>
          <p:cNvPr id="10245" name="Picture 6" descr="star02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5800" y="2895600"/>
            <a:ext cx="1524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7" descr="star02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19600" y="5143500"/>
            <a:ext cx="17526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8" descr="miscellaneous_54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86400" y="0"/>
            <a:ext cx="33909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943600" y="4495800"/>
            <a:ext cx="3429000" cy="2971800"/>
            <a:chOff x="2736" y="1824"/>
            <a:chExt cx="1062" cy="864"/>
          </a:xfrm>
        </p:grpSpPr>
        <p:pic>
          <p:nvPicPr>
            <p:cNvPr id="10249" name="Picture 10" descr="clip207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072" y="1824"/>
              <a:ext cx="39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0" name="Picture 11" descr="clip207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408" y="1824"/>
              <a:ext cx="39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1" name="Picture 12" descr="clip207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736" y="1824"/>
              <a:ext cx="39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2" name="Picture 13" descr="clip207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976" y="2112"/>
              <a:ext cx="39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3" name="Picture 14" descr="clip207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264" y="2160"/>
              <a:ext cx="39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ag00317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062163"/>
            <a:ext cx="2667780" cy="395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WordArt 5"/>
          <p:cNvSpPr>
            <a:spLocks noChangeArrowheads="1" noChangeShapeType="1" noTextEdit="1"/>
          </p:cNvSpPr>
          <p:nvPr/>
        </p:nvSpPr>
        <p:spPr bwMode="auto">
          <a:xfrm>
            <a:off x="685800" y="304800"/>
            <a:ext cx="33528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8000" kern="10" dirty="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.VnArabia"/>
              </a:rPr>
              <a:t>?</a:t>
            </a:r>
          </a:p>
        </p:txBody>
      </p:sp>
      <p:sp>
        <p:nvSpPr>
          <p:cNvPr id="12297" name="AutoShape 9"/>
          <p:cNvSpPr>
            <a:spLocks noGrp="1" noChangeArrowheads="1"/>
          </p:cNvSpPr>
          <p:nvPr>
            <p:ph type="body" idx="1"/>
          </p:nvPr>
        </p:nvSpPr>
        <p:spPr>
          <a:xfrm flipH="1">
            <a:off x="4876800" y="304800"/>
            <a:ext cx="4038600" cy="1371600"/>
          </a:xfrm>
          <a:prstGeom prst="wedgeEllipseCallout">
            <a:avLst>
              <a:gd name="adj1" fmla="val 89657"/>
              <a:gd name="adj2" fmla="val 195602"/>
            </a:avLst>
          </a:prstGeom>
          <a:solidFill>
            <a:srgbClr val="CCFFFF"/>
          </a:solidFill>
          <a:ln>
            <a:solidFill>
              <a:schemeClr val="tx1"/>
            </a:solidFill>
          </a:ln>
        </p:spPr>
        <p:txBody>
          <a:bodyPr>
            <a:normAutofit fontScale="55000" lnSpcReduction="20000"/>
          </a:bodyPr>
          <a:lstStyle/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con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quan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sát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cho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biết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trong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tranh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có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những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PTGT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nào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12299" name="AutoShape 11"/>
          <p:cNvSpPr>
            <a:spLocks noChangeArrowheads="1"/>
          </p:cNvSpPr>
          <p:nvPr/>
        </p:nvSpPr>
        <p:spPr bwMode="auto">
          <a:xfrm>
            <a:off x="3310718" y="3366293"/>
            <a:ext cx="1447800" cy="457200"/>
          </a:xfrm>
          <a:prstGeom prst="rightArrow">
            <a:avLst>
              <a:gd name="adj1" fmla="val 50000"/>
              <a:gd name="adj2" fmla="val 791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2" name="WordArt 12"/>
          <p:cNvSpPr>
            <a:spLocks noChangeArrowheads="1" noChangeShapeType="1" noTextEdit="1"/>
          </p:cNvSpPr>
          <p:nvPr/>
        </p:nvSpPr>
        <p:spPr bwMode="auto">
          <a:xfrm>
            <a:off x="4605337" y="2736850"/>
            <a:ext cx="4191000" cy="1371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/>
                <a:cs typeface="Times New Roman"/>
              </a:rPr>
              <a:t>phà</a:t>
            </a:r>
            <a:endParaRPr lang="en-US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8" name="Picture 7" descr="Can-gio-diem-hen-ly-tuong-cho-ngay-cuoi-tuan-Sai-Gon-ivivu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0243" y="4108450"/>
            <a:ext cx="5823757" cy="274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297" grpId="0" animBg="1"/>
      <p:bldP spid="1229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36_1_55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38400"/>
            <a:ext cx="4953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th_thL1_881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0"/>
            <a:ext cx="32766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AutoShape 4"/>
          <p:cNvSpPr>
            <a:spLocks noChangeArrowheads="1"/>
          </p:cNvSpPr>
          <p:nvPr/>
        </p:nvSpPr>
        <p:spPr bwMode="auto">
          <a:xfrm rot="10800000">
            <a:off x="1371600" y="304800"/>
            <a:ext cx="4953000" cy="1905000"/>
          </a:xfrm>
          <a:prstGeom prst="wedgeEllipseCallout">
            <a:avLst>
              <a:gd name="adj1" fmla="val 47593"/>
              <a:gd name="adj2" fmla="val -74588"/>
            </a:avLst>
          </a:prstGeom>
          <a:gradFill rotWithShape="1">
            <a:gsLst>
              <a:gs pos="0">
                <a:srgbClr val="FFFF00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en-US" sz="4200" b="1">
                <a:solidFill>
                  <a:srgbClr val="FF3300"/>
                </a:solidFill>
                <a:latin typeface="Arial" charset="0"/>
              </a:rPr>
              <a:t>Đúng rồi </a:t>
            </a:r>
          </a:p>
          <a:p>
            <a:pPr algn="ctr"/>
            <a:r>
              <a:rPr lang="en-US" sz="4200" b="1">
                <a:solidFill>
                  <a:srgbClr val="FF3300"/>
                </a:solidFill>
                <a:latin typeface="Arial" charset="0"/>
              </a:rPr>
              <a:t>Hoan hô bạn</a:t>
            </a:r>
          </a:p>
        </p:txBody>
      </p:sp>
      <p:pic>
        <p:nvPicPr>
          <p:cNvPr id="10245" name="Picture 6" descr="star02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5800" y="2895600"/>
            <a:ext cx="1524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7" descr="star02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19600" y="5143500"/>
            <a:ext cx="17526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8" descr="miscellaneous_54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86400" y="0"/>
            <a:ext cx="33909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943600" y="4495800"/>
            <a:ext cx="3429000" cy="2971800"/>
            <a:chOff x="2736" y="1824"/>
            <a:chExt cx="1062" cy="864"/>
          </a:xfrm>
        </p:grpSpPr>
        <p:pic>
          <p:nvPicPr>
            <p:cNvPr id="10249" name="Picture 10" descr="clip207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072" y="1824"/>
              <a:ext cx="39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0" name="Picture 11" descr="clip207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408" y="1824"/>
              <a:ext cx="39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1" name="Picture 12" descr="clip207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736" y="1824"/>
              <a:ext cx="39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2" name="Picture 13" descr="clip207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976" y="2112"/>
              <a:ext cx="39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3" name="Picture 14" descr="clip207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264" y="2160"/>
              <a:ext cx="39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7896"/>
            <a:ext cx="9220200" cy="7005576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Quan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sát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đặc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điểm</a:t>
            </a:r>
            <a:r>
              <a:rPr lang="en-US" dirty="0" smtClean="0">
                <a:solidFill>
                  <a:srgbClr val="FFFF00"/>
                </a:solidFill>
              </a:rPr>
              <a:t>, </a:t>
            </a:r>
            <a:r>
              <a:rPr lang="en-US" dirty="0" err="1" smtClean="0">
                <a:solidFill>
                  <a:srgbClr val="FFFF00"/>
                </a:solidFill>
              </a:rPr>
              <a:t>hình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dáng</a:t>
            </a:r>
            <a:r>
              <a:rPr lang="en-US" dirty="0" smtClean="0">
                <a:solidFill>
                  <a:srgbClr val="FFFF00"/>
                </a:solidFill>
              </a:rPr>
              <a:t>, </a:t>
            </a:r>
            <a:r>
              <a:rPr lang="en-US" dirty="0" err="1" smtClean="0">
                <a:solidFill>
                  <a:srgbClr val="FFFF00"/>
                </a:solidFill>
              </a:rPr>
              <a:t>nhiên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liệu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của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phương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tiện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giao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thông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phà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Can-gio-diem-hen-ly-tuong-cho-ngay-cuoi-tuan-Sai-Gon-ivivu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66800"/>
            <a:ext cx="9144000" cy="5791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Tàu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hủy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Content Placeholder 5" descr="tải xuốn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43000"/>
            <a:ext cx="9144000" cy="5715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0070C0"/>
                </a:solidFill>
              </a:rPr>
              <a:t>Thuyền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B</a:t>
            </a:r>
            <a:r>
              <a:rPr lang="en-US" dirty="0" err="1" smtClean="0">
                <a:solidFill>
                  <a:srgbClr val="0070C0"/>
                </a:solidFill>
              </a:rPr>
              <a:t>uồm</a:t>
            </a:r>
            <a:r>
              <a:rPr lang="en-US" dirty="0" smtClean="0">
                <a:solidFill>
                  <a:srgbClr val="0070C0"/>
                </a:solidFill>
              </a:rPr>
              <a:t/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err="1" smtClean="0">
                <a:solidFill>
                  <a:srgbClr val="0070C0"/>
                </a:solidFill>
              </a:rPr>
              <a:t>chạy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bằng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sức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gió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6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Xuồng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endParaRPr lang="en-US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Content Placeholder 5" descr="18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43000"/>
            <a:ext cx="9144000" cy="571499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400300" y="0"/>
            <a:ext cx="40386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dirty="0">
                <a:solidFill>
                  <a:srgbClr val="FF0000"/>
                </a:solidFill>
                <a:latin typeface="Tahoma" pitchFamily="34" charset="0"/>
              </a:rPr>
              <a:t>So </a:t>
            </a:r>
            <a:r>
              <a:rPr lang="en-US" sz="3200" dirty="0" err="1">
                <a:solidFill>
                  <a:srgbClr val="FF0000"/>
                </a:solidFill>
                <a:latin typeface="Tahoma" pitchFamily="34" charset="0"/>
              </a:rPr>
              <a:t>sánh</a:t>
            </a:r>
            <a:r>
              <a:rPr lang="en-US" sz="32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ahoma" pitchFamily="34" charset="0"/>
              </a:rPr>
              <a:t>giống</a:t>
            </a:r>
            <a:r>
              <a:rPr lang="en-US" sz="32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ahoma" pitchFamily="34" charset="0"/>
              </a:rPr>
              <a:t>nhau</a:t>
            </a:r>
            <a:r>
              <a:rPr lang="en-US" sz="32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ahoma" pitchFamily="34" charset="0"/>
              </a:rPr>
              <a:t>và</a:t>
            </a:r>
            <a:r>
              <a:rPr lang="en-US" sz="32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ahoma" pitchFamily="34" charset="0"/>
              </a:rPr>
              <a:t>khác</a:t>
            </a:r>
            <a:r>
              <a:rPr lang="en-US" sz="32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ahoma" pitchFamily="34" charset="0"/>
              </a:rPr>
              <a:t>nhau</a:t>
            </a:r>
            <a:r>
              <a:rPr lang="en-US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ahoma" pitchFamily="34" charset="0"/>
              </a:rPr>
              <a:t>thuyền</a:t>
            </a:r>
            <a:r>
              <a:rPr lang="en-US" sz="3200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ahoma" pitchFamily="34" charset="0"/>
              </a:rPr>
              <a:t>buồm</a:t>
            </a:r>
            <a:r>
              <a:rPr lang="en-US" sz="3200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ahoma" pitchFamily="34" charset="0"/>
              </a:rPr>
              <a:t>và</a:t>
            </a:r>
            <a:r>
              <a:rPr lang="en-US" sz="3200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ahoma" pitchFamily="34" charset="0"/>
              </a:rPr>
              <a:t>tàu</a:t>
            </a:r>
            <a:r>
              <a:rPr lang="en-US" sz="3200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ahoma" pitchFamily="34" charset="0"/>
              </a:rPr>
              <a:t>thủy</a:t>
            </a:r>
            <a:endParaRPr lang="en-US" sz="3200" dirty="0">
              <a:solidFill>
                <a:srgbClr val="FF0000"/>
              </a:solidFill>
              <a:latin typeface="Tahoma" pitchFamily="34" charset="0"/>
            </a:endParaRPr>
          </a:p>
        </p:txBody>
      </p:sp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05000"/>
            <a:ext cx="441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tải xuố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1" y="1905000"/>
            <a:ext cx="47244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nh-dep-hoa-tapchidanong-2-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2" name="WordArt 4"/>
          <p:cNvSpPr>
            <a:spLocks noChangeArrowheads="1" noChangeShapeType="1" noTextEdit="1"/>
          </p:cNvSpPr>
          <p:nvPr/>
        </p:nvSpPr>
        <p:spPr bwMode="auto">
          <a:xfrm>
            <a:off x="2216727" y="277522"/>
            <a:ext cx="4641273" cy="914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HOẠT ĐỘNG 1</a:t>
            </a:r>
          </a:p>
        </p:txBody>
      </p:sp>
      <p:pic>
        <p:nvPicPr>
          <p:cNvPr id="5123" name="Picture 38" descr="878031oq6iuoirb6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28600"/>
            <a:ext cx="3048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38" descr="878031oq6iuoirb6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5400000">
            <a:off x="1076325" y="-1076325"/>
            <a:ext cx="381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38" descr="878031oq6iuoirb6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839200" y="0"/>
            <a:ext cx="3048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38" descr="878031oq6iuoirb6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7686675" y="-1076325"/>
            <a:ext cx="381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38" descr="878031oq6iuoirb6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7724775" y="5438775"/>
            <a:ext cx="3048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38" descr="878031oq6iuoirb6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0800000">
            <a:off x="8763000" y="4038600"/>
            <a:ext cx="381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38" descr="878031oq6iuoirb6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5400000">
            <a:off x="1114425" y="5438775"/>
            <a:ext cx="3048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38" descr="878031oq6iuoirb6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0800000">
            <a:off x="0" y="4324350"/>
            <a:ext cx="381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1" name="WordArt 22"/>
          <p:cNvSpPr>
            <a:spLocks noChangeArrowheads="1" noChangeShapeType="1" noTextEdit="1"/>
          </p:cNvSpPr>
          <p:nvPr/>
        </p:nvSpPr>
        <p:spPr bwMode="auto">
          <a:xfrm>
            <a:off x="1565563" y="1088444"/>
            <a:ext cx="59436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835"/>
              </a:avLst>
            </a:prstTxWarp>
          </a:bodyPr>
          <a:lstStyle/>
          <a:p>
            <a:pPr algn="ctr"/>
            <a:r>
              <a:rPr lang="vi-VN" sz="3600" kern="10" spc="-36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3600" kern="10" spc="-360" dirty="0" err="1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em</a:t>
            </a:r>
            <a:r>
              <a:rPr lang="en-US" sz="3600" kern="10" spc="-36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3600" kern="10" spc="-360" dirty="0" err="1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đi</a:t>
            </a:r>
            <a:r>
              <a:rPr lang="en-US" sz="3600" kern="10" spc="-36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3600" kern="10" spc="-360" dirty="0" err="1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chơi</a:t>
            </a:r>
            <a:r>
              <a:rPr lang="en-US" sz="3600" kern="10" spc="-36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3600" kern="10" spc="-360" dirty="0" err="1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thuyền</a:t>
            </a:r>
            <a:endParaRPr lang="en-US" sz="3600" kern="10" spc="-360" dirty="0">
              <a:ln w="12700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2" name="Em Đi Chơi Thuyề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1850444"/>
            <a:ext cx="9144000" cy="5007556"/>
          </a:xfrm>
          <a:prstGeom prst="rect">
            <a:avLst/>
          </a:prstGeom>
        </p:spPr>
      </p:pic>
    </p:spTree>
  </p:cSld>
  <p:clrMapOvr>
    <a:masterClrMapping/>
  </p:clrMapOvr>
  <p:transition spd="slow">
    <p:dissolve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362200" y="0"/>
            <a:ext cx="464819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dirty="0">
                <a:solidFill>
                  <a:srgbClr val="FF0000"/>
                </a:solidFill>
                <a:latin typeface="Tahoma" pitchFamily="34" charset="0"/>
              </a:rPr>
              <a:t>So </a:t>
            </a:r>
            <a:r>
              <a:rPr lang="en-US" sz="3200" dirty="0" err="1">
                <a:solidFill>
                  <a:srgbClr val="FF0000"/>
                </a:solidFill>
                <a:latin typeface="Tahoma" pitchFamily="34" charset="0"/>
              </a:rPr>
              <a:t>sánh</a:t>
            </a:r>
            <a:r>
              <a:rPr lang="en-US" sz="32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ahoma" pitchFamily="34" charset="0"/>
              </a:rPr>
              <a:t>giống</a:t>
            </a:r>
            <a:r>
              <a:rPr lang="en-US" sz="32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ahoma" pitchFamily="34" charset="0"/>
              </a:rPr>
              <a:t>nhau</a:t>
            </a:r>
            <a:r>
              <a:rPr lang="en-US" sz="32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ahoma" pitchFamily="34" charset="0"/>
              </a:rPr>
              <a:t>và</a:t>
            </a:r>
            <a:r>
              <a:rPr lang="en-US" sz="32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ahoma" pitchFamily="34" charset="0"/>
              </a:rPr>
              <a:t>khác</a:t>
            </a:r>
            <a:r>
              <a:rPr lang="en-US" sz="32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ahoma" pitchFamily="34" charset="0"/>
              </a:rPr>
              <a:t>nhau</a:t>
            </a:r>
            <a:r>
              <a:rPr lang="en-US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ahoma" pitchFamily="34" charset="0"/>
              </a:rPr>
              <a:t>phà</a:t>
            </a:r>
            <a:r>
              <a:rPr lang="en-US" sz="3200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ahoma" pitchFamily="34" charset="0"/>
              </a:rPr>
              <a:t>và</a:t>
            </a:r>
            <a:r>
              <a:rPr lang="en-US" sz="3200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ahoma" pitchFamily="34" charset="0"/>
              </a:rPr>
              <a:t>xuồng</a:t>
            </a:r>
            <a:endParaRPr lang="en-US" dirty="0">
              <a:solidFill>
                <a:srgbClr val="FF0000"/>
              </a:solidFill>
              <a:latin typeface="Tahoma" pitchFamily="34" charset="0"/>
            </a:endParaRPr>
          </a:p>
        </p:txBody>
      </p:sp>
      <p:pic>
        <p:nvPicPr>
          <p:cNvPr id="4" name="Picture 3" descr="Can-gio-diem-hen-ly-tuong-cho-ngay-cuoi-tuan-Sai-Gon-ivivu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0200"/>
            <a:ext cx="4495800" cy="5257800"/>
          </a:xfrm>
          <a:prstGeom prst="rect">
            <a:avLst/>
          </a:prstGeom>
        </p:spPr>
      </p:pic>
      <p:pic>
        <p:nvPicPr>
          <p:cNvPr id="5" name="Picture 4" descr="18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1600200"/>
            <a:ext cx="464820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48dbbe54e2d6d_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39939" name="WordArt 3"/>
          <p:cNvSpPr>
            <a:spLocks noChangeArrowheads="1" noChangeShapeType="1" noTextEdit="1"/>
          </p:cNvSpPr>
          <p:nvPr/>
        </p:nvSpPr>
        <p:spPr bwMode="auto">
          <a:xfrm>
            <a:off x="914400" y="762000"/>
            <a:ext cx="7315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Trò chơi " Thi ai nhanh" </a:t>
            </a:r>
            <a:endParaRPr lang="en-US" sz="3600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39940" name="Picture 4" descr="lang hoa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24400"/>
            <a:ext cx="2133600" cy="2133600"/>
          </a:xfrm>
          <a:prstGeom prst="rect">
            <a:avLst/>
          </a:prstGeom>
          <a:noFill/>
        </p:spPr>
      </p:pic>
      <p:pic>
        <p:nvPicPr>
          <p:cNvPr id="39941" name="Picture 5" descr="lang hoa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4724400"/>
            <a:ext cx="21336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>
            <a:spLocks noGrp="1" noChangeArrowheads="1"/>
          </p:cNvSpPr>
          <p:nvPr>
            <p:ph type="title"/>
          </p:nvPr>
        </p:nvSpPr>
        <p:spPr>
          <a:xfrm>
            <a:off x="914400" y="2362200"/>
            <a:ext cx="8229600" cy="1143000"/>
          </a:xfrm>
          <a:noFill/>
        </p:spPr>
        <p:txBody>
          <a:bodyPr anchor="b">
            <a:normAutofit fontScale="90000"/>
          </a:bodyPr>
          <a:lstStyle/>
          <a:p>
            <a:pPr eaLnBrk="1" hangingPunct="1"/>
            <a:r>
              <a:rPr lang="en-US" sz="4000" dirty="0" smtClean="0">
                <a:solidFill>
                  <a:srgbClr val="FF0000"/>
                </a:solidFill>
              </a:rPr>
              <a:t>HOẠT ĐỘNG 5</a:t>
            </a:r>
            <a:br>
              <a:rPr lang="en-US" sz="4000" dirty="0" smtClean="0">
                <a:solidFill>
                  <a:srgbClr val="FF0000"/>
                </a:solidFill>
              </a:rPr>
            </a:br>
            <a:r>
              <a:rPr lang="en-US" sz="4000" dirty="0" smtClean="0">
                <a:solidFill>
                  <a:srgbClr val="FF0000"/>
                </a:solidFill>
              </a:rPr>
              <a:t/>
            </a:r>
            <a:br>
              <a:rPr lang="en-US" sz="4000" dirty="0" smtClean="0">
                <a:solidFill>
                  <a:srgbClr val="FF0000"/>
                </a:solidFill>
              </a:rPr>
            </a:br>
            <a:r>
              <a:rPr lang="en-US" sz="4000" dirty="0" err="1" smtClean="0">
                <a:solidFill>
                  <a:srgbClr val="0000FF"/>
                </a:solidFill>
              </a:rPr>
              <a:t>dán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thuyền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buồm</a:t>
            </a:r>
            <a:endParaRPr lang="en-US" sz="4000" dirty="0" smtClean="0">
              <a:solidFill>
                <a:srgbClr val="0000FF"/>
              </a:solidFill>
            </a:endParaRPr>
          </a:p>
        </p:txBody>
      </p:sp>
      <p:pic>
        <p:nvPicPr>
          <p:cNvPr id="20483" name="Picture 45" descr="1145086ejqsyt499z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362825" y="-1038225"/>
            <a:ext cx="4572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5" descr="1145086ejqsyt499z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8763000" y="-152400"/>
            <a:ext cx="381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5" descr="1145086ejqsyt499z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3790950"/>
            <a:ext cx="381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45" descr="1145086ejqsyt499z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371600" y="5105400"/>
            <a:ext cx="381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45" descr="1145086ejqsyt499z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495425" y="-1038225"/>
            <a:ext cx="4572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45" descr="1145086ejqsyt499z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6200" y="0"/>
            <a:ext cx="4572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45" descr="1145086ejqsyt499z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63000" y="4019550"/>
            <a:ext cx="381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45" descr="1145086ejqsyt499z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734300" y="5448300"/>
            <a:ext cx="381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48dd1002eefe5_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FA7F22"/>
            </a:solidFill>
            <a:miter lim="800000"/>
            <a:headEnd/>
            <a:tailEnd/>
          </a:ln>
        </p:spPr>
      </p:pic>
      <p:sp>
        <p:nvSpPr>
          <p:cNvPr id="38917" name="WordArt 5"/>
          <p:cNvSpPr>
            <a:spLocks noChangeArrowheads="1" noChangeShapeType="1" noTextEdit="1"/>
          </p:cNvSpPr>
          <p:nvPr/>
        </p:nvSpPr>
        <p:spPr bwMode="auto">
          <a:xfrm>
            <a:off x="1143000" y="914400"/>
            <a:ext cx="7315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Kính chúc các cô mạnh khỏe hạnh phúc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76200"/>
            <a:ext cx="9245601" cy="6934201"/>
          </a:xfrm>
          <a:prstGeom prst="rect">
            <a:avLst/>
          </a:prstGeom>
        </p:spPr>
      </p:pic>
      <p:pic>
        <p:nvPicPr>
          <p:cNvPr id="6146" name="Picture 18" descr="Picture1bupbe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4114800"/>
            <a:ext cx="3124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524000" y="838200"/>
            <a:ext cx="6070600" cy="2593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5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ộng</a:t>
            </a:r>
            <a:r>
              <a:rPr lang="en-US" sz="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  <a:p>
            <a:pPr algn="ctr">
              <a:spcBef>
                <a:spcPct val="50000"/>
              </a:spcBef>
            </a:pPr>
            <a:r>
              <a:rPr lang="en-US" sz="45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4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4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4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4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endParaRPr lang="en-US" sz="45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1" name="Picture 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72400" y="5181600"/>
            <a:ext cx="1371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181600"/>
            <a:ext cx="1524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 flipH="1">
            <a:off x="7696200" y="0"/>
            <a:ext cx="1447800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2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>
            <a:off x="0" y="0"/>
            <a:ext cx="9969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7" name="Rectangle 11"/>
          <p:cNvSpPr>
            <a:spLocks noGrp="1" noChangeArrowheads="1"/>
          </p:cNvSpPr>
          <p:nvPr>
            <p:ph type="title"/>
          </p:nvPr>
        </p:nvSpPr>
        <p:spPr>
          <a:xfrm>
            <a:off x="914400" y="2819400"/>
            <a:ext cx="7620000" cy="1752600"/>
          </a:xfrm>
        </p:spPr>
        <p:txBody>
          <a:bodyPr/>
          <a:lstStyle/>
          <a:p>
            <a:pPr eaLnBrk="1" hangingPunct="1"/>
            <a:r>
              <a:rPr lang="en-US" sz="3200" dirty="0" err="1" smtClean="0">
                <a:solidFill>
                  <a:srgbClr val="FF3300"/>
                </a:solidFill>
                <a:latin typeface="Arial Narrow" pitchFamily="34" charset="0"/>
              </a:rPr>
              <a:t>Quan</a:t>
            </a:r>
            <a:r>
              <a:rPr lang="en-US" sz="3200" dirty="0" smtClean="0">
                <a:solidFill>
                  <a:srgbClr val="FF3300"/>
                </a:solidFill>
                <a:latin typeface="Arial Narrow" pitchFamily="34" charset="0"/>
              </a:rPr>
              <a:t> </a:t>
            </a:r>
            <a:r>
              <a:rPr lang="en-US" sz="3200" dirty="0" err="1" smtClean="0">
                <a:solidFill>
                  <a:srgbClr val="FF3300"/>
                </a:solidFill>
                <a:latin typeface="Arial Narrow" pitchFamily="34" charset="0"/>
              </a:rPr>
              <a:t>sát</a:t>
            </a:r>
            <a:r>
              <a:rPr lang="en-US" sz="3200" dirty="0" smtClean="0">
                <a:solidFill>
                  <a:srgbClr val="FF3300"/>
                </a:solidFill>
                <a:latin typeface="Arial Narrow" pitchFamily="34" charset="0"/>
              </a:rPr>
              <a:t> PTGT </a:t>
            </a:r>
            <a:r>
              <a:rPr lang="en-US" sz="3200" dirty="0" err="1" smtClean="0">
                <a:solidFill>
                  <a:srgbClr val="FF3300"/>
                </a:solidFill>
                <a:latin typeface="Arial Narrow" pitchFamily="34" charset="0"/>
              </a:rPr>
              <a:t>đường</a:t>
            </a:r>
            <a:r>
              <a:rPr lang="en-US" sz="3200" dirty="0" smtClean="0">
                <a:solidFill>
                  <a:srgbClr val="FF3300"/>
                </a:solidFill>
                <a:latin typeface="Arial Narrow" pitchFamily="34" charset="0"/>
              </a:rPr>
              <a:t> </a:t>
            </a:r>
            <a:r>
              <a:rPr lang="en-US" sz="3200" dirty="0" err="1" smtClean="0">
                <a:solidFill>
                  <a:srgbClr val="FF3300"/>
                </a:solidFill>
                <a:latin typeface="Arial Narrow" pitchFamily="34" charset="0"/>
              </a:rPr>
              <a:t>thủy</a:t>
            </a:r>
            <a:endParaRPr lang="en-US" sz="3200" dirty="0" smtClean="0">
              <a:solidFill>
                <a:srgbClr val="FF3300"/>
              </a:solidFill>
              <a:latin typeface="Arial Narrow" pitchFamily="34" charset="0"/>
            </a:endParaRPr>
          </a:p>
        </p:txBody>
      </p:sp>
      <p:pic>
        <p:nvPicPr>
          <p:cNvPr id="6" name="Picture 5" descr="tải xuố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4648200" cy="3352800"/>
          </a:xfrm>
          <a:prstGeom prst="rect">
            <a:avLst/>
          </a:prstGeom>
        </p:spPr>
      </p:pic>
      <p:pic>
        <p:nvPicPr>
          <p:cNvPr id="9" name="Picture 8" descr="Can-gio-diem-hen-ly-tuong-cho-ngay-cuoi-tuan-Sai-Gon-ivivu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4038600"/>
            <a:ext cx="3158836" cy="2819400"/>
          </a:xfrm>
          <a:prstGeom prst="rect">
            <a:avLst/>
          </a:prstGeom>
        </p:spPr>
      </p:pic>
      <p:pic>
        <p:nvPicPr>
          <p:cNvPr id="12" name="Picture 11" descr="images973783_DSC_004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4200" y="4038600"/>
            <a:ext cx="3124200" cy="2819400"/>
          </a:xfrm>
          <a:prstGeom prst="rect">
            <a:avLst/>
          </a:prstGeom>
        </p:spPr>
      </p:pic>
      <p:pic>
        <p:nvPicPr>
          <p:cNvPr id="13" name="Picture 12" descr="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8400" y="4038600"/>
            <a:ext cx="2895600" cy="2819400"/>
          </a:xfrm>
          <a:prstGeom prst="rect">
            <a:avLst/>
          </a:prstGeom>
        </p:spPr>
      </p:pic>
      <p:pic>
        <p:nvPicPr>
          <p:cNvPr id="10" name="Picture 9" descr="pisini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8982" y="0"/>
            <a:ext cx="4475018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124200" y="5473868"/>
            <a:ext cx="3581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6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Tàu</a:t>
            </a:r>
            <a:r>
              <a:rPr lang="en-US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6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hủy</a:t>
            </a:r>
            <a:endParaRPr lang="en-US" sz="6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70" name="Picture 10" descr="Picture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76200"/>
            <a:ext cx="8245366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1">
            <a:hlinkClick r:id="" action="ppaction://media"/>
          </p:cNvPr>
          <p:cNvPicPr>
            <a:picLocks noRot="1" noChangeAspect="1" noChangeArrowheads="1"/>
          </p:cNvPicPr>
          <p:nvPr>
            <a:wavAudioFile r:embed="rId1" name="ocean2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924800" y="7162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07 0.15402 L -0.96093 0.0985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00" y="-2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978" fill="hold"/>
                                        <p:tgtEl>
                                          <p:spTgt spid="5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31"/>
                </p:tgtEl>
              </p:cMediaNode>
            </p:audio>
          </p:childTnLst>
        </p:cTn>
      </p:par>
    </p:tnLst>
    <p:bldLst>
      <p:bldP spid="153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438400" y="5541109"/>
            <a:ext cx="42672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5000" dirty="0" err="1" smtClean="0">
                <a:solidFill>
                  <a:srgbClr val="FF0000"/>
                </a:solidFill>
                <a:latin typeface="Tahoma" pitchFamily="34" charset="0"/>
              </a:rPr>
              <a:t>Thuyền</a:t>
            </a:r>
            <a:r>
              <a:rPr lang="en-US" sz="5000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5000" dirty="0" err="1">
                <a:solidFill>
                  <a:srgbClr val="FF0000"/>
                </a:solidFill>
                <a:latin typeface="Tahoma" pitchFamily="34" charset="0"/>
              </a:rPr>
              <a:t>B</a:t>
            </a:r>
            <a:r>
              <a:rPr lang="en-US" sz="5000" dirty="0" err="1" smtClean="0">
                <a:solidFill>
                  <a:srgbClr val="FF0000"/>
                </a:solidFill>
                <a:latin typeface="Tahoma" pitchFamily="34" charset="0"/>
              </a:rPr>
              <a:t>uồm</a:t>
            </a:r>
            <a:r>
              <a:rPr lang="en-US" sz="5000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  <a:endParaRPr lang="en-US" sz="5000" dirty="0">
              <a:solidFill>
                <a:srgbClr val="FF0000"/>
              </a:solidFill>
              <a:latin typeface="Tahoma" pitchFamily="34" charset="0"/>
            </a:endParaRPr>
          </a:p>
        </p:txBody>
      </p:sp>
      <p:pic>
        <p:nvPicPr>
          <p:cNvPr id="18438" name="Picture 6" descr="Picture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1" y="228601"/>
            <a:ext cx="7620000" cy="4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ocean2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924800" y="7162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26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205538" y="3894138"/>
              <a:ext cx="9525" cy="1587"/>
            </p14:xfrm>
          </p:contentPart>
        </mc:Choice>
        <mc:Fallback xmlns="">
          <p:pic>
            <p:nvPicPr>
              <p:cNvPr id="1026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96013" y="3852876"/>
                <a:ext cx="28575" cy="84111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9621E-6 L -0.94166 -0.05547 " pathEditMode="relative" ptsTypes="AA">
                                      <p:cBhvr>
                                        <p:cTn id="6" dur="5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978" fill="hold"/>
                                        <p:tgtEl>
                                          <p:spTgt spid="71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19800"/>
            <a:ext cx="8229600" cy="658091"/>
          </a:xfrm>
        </p:spPr>
        <p:txBody>
          <a:bodyPr>
            <a:noAutofit/>
          </a:bodyPr>
          <a:lstStyle/>
          <a:p>
            <a:r>
              <a:rPr lang="en-US" sz="6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Phà</a:t>
            </a:r>
            <a:endParaRPr lang="en-US" sz="6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 descr="Can-gio-diem-hen-ly-tuong-cho-ngay-cuoi-tuan-Sai-Gon-ivivu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572000" cy="5638800"/>
          </a:xfrm>
        </p:spPr>
      </p:pic>
      <p:pic>
        <p:nvPicPr>
          <p:cNvPr id="5" name="Picture 4" descr="DSC02890%20[]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1999" cy="564356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Picture 4" descr="2974506594_f5ddcc0625_o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5175" cy="6858000"/>
          </a:xfrm>
          <a:prstGeom prst="rect">
            <a:avLst/>
          </a:prstGeom>
          <a:noFill/>
        </p:spPr>
      </p:pic>
      <p:pic>
        <p:nvPicPr>
          <p:cNvPr id="66565" name="Picture 5" descr="TNMCA5QCHBWCAAC2EQ1CA7FEUPJCAKKHH8ICAPJJKVHCAIU0SQ5CA0TXIL8CAUJKOR6CABYISSSCADOXMY4CAU0CECGCAGAWPQECAMXS4SICAETK75PCAO7L04TCAZ3CR07CAL8G72YCABSXM4ICA7E2BZ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3276600"/>
          </a:xfrm>
          <a:prstGeom prst="rect">
            <a:avLst/>
          </a:prstGeom>
          <a:noFill/>
        </p:spPr>
      </p:pic>
      <p:pic>
        <p:nvPicPr>
          <p:cNvPr id="66567" name="Picture 7" descr="anh6_cantho_nlv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276600"/>
            <a:ext cx="4572000" cy="3581400"/>
          </a:xfrm>
          <a:prstGeom prst="rect">
            <a:avLst/>
          </a:prstGeom>
          <a:noFill/>
        </p:spPr>
      </p:pic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3200400" y="6156325"/>
            <a:ext cx="4038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chemeClr val="bg1"/>
                </a:solidFill>
              </a:rPr>
              <a:t>Chiếc xuồng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6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7199" y="1447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Bé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kể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tên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những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phương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tiện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err="1" smtClean="0">
                <a:solidFill>
                  <a:srgbClr val="FF0000"/>
                </a:solidFill>
              </a:rPr>
              <a:t>giao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thông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vừa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được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xem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166</Words>
  <Application>Microsoft Office PowerPoint</Application>
  <PresentationFormat>On-screen Show (4:3)</PresentationFormat>
  <Paragraphs>35</Paragraphs>
  <Slides>23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.VnArabia</vt:lpstr>
      <vt:lpstr>Arial</vt:lpstr>
      <vt:lpstr>Arial Narrow</vt:lpstr>
      <vt:lpstr>Calibri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Quan sát PTGT đường thủy</vt:lpstr>
      <vt:lpstr>PowerPoint Presentation</vt:lpstr>
      <vt:lpstr>PowerPoint Presentation</vt:lpstr>
      <vt:lpstr>Phà</vt:lpstr>
      <vt:lpstr>PowerPoint Presentation</vt:lpstr>
      <vt:lpstr>Bé kể tên những phương tiện giao thông vừa được xem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phà</vt:lpstr>
      <vt:lpstr>Tàu Thủy chạy bằng động cơ</vt:lpstr>
      <vt:lpstr>Thuyền Buồm chạy bằng sức gió</vt:lpstr>
      <vt:lpstr>Xuồng Chạy bằng sức người</vt:lpstr>
      <vt:lpstr>PowerPoint Presentation</vt:lpstr>
      <vt:lpstr>PowerPoint Presentation</vt:lpstr>
      <vt:lpstr>PowerPoint Presentation</vt:lpstr>
      <vt:lpstr>HOẠT ĐỘNG 5  dán thuyền buồm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Admin</cp:lastModifiedBy>
  <cp:revision>61</cp:revision>
  <dcterms:created xsi:type="dcterms:W3CDTF">2016-11-23T13:34:46Z</dcterms:created>
  <dcterms:modified xsi:type="dcterms:W3CDTF">2022-05-29T07:54:36Z</dcterms:modified>
</cp:coreProperties>
</file>