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5" r:id="rId6"/>
    <p:sldId id="268" r:id="rId7"/>
    <p:sldId id="26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F5B"/>
    <a:srgbClr val="66FF33"/>
    <a:srgbClr val="FF33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4660"/>
  </p:normalViewPr>
  <p:slideViewPr>
    <p:cSldViewPr>
      <p:cViewPr varScale="1">
        <p:scale>
          <a:sx n="53" d="100"/>
          <a:sy n="53" d="100"/>
        </p:scale>
        <p:origin x="1358"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085558"/>
            <a:ext cx="7696200" cy="2673782"/>
          </a:xfrm>
        </p:spPr>
        <p:txBody>
          <a:bodyPr>
            <a:normAutofit fontScale="55000" lnSpcReduction="20000"/>
          </a:bodyPr>
          <a:lstStyle/>
          <a:p>
            <a:r>
              <a:rPr lang="en-US" sz="4400" b="1" dirty="0" smtClean="0">
                <a:solidFill>
                  <a:srgbClr val="FF0000"/>
                </a:solidFill>
                <a:latin typeface="Times New Roman" pitchFamily="18" charset="0"/>
                <a:cs typeface="Times New Roman" pitchFamily="18" charset="0"/>
              </a:rPr>
              <a:t>PHÁT TRIỂN VẬN ĐỘNG</a:t>
            </a:r>
            <a:endParaRPr lang="en-US" sz="4400" b="1" dirty="0">
              <a:solidFill>
                <a:srgbClr val="FF0000"/>
              </a:solidFill>
              <a:latin typeface="Times New Roman" pitchFamily="18" charset="0"/>
              <a:cs typeface="Times New Roman" pitchFamily="18" charset="0"/>
            </a:endParaRPr>
          </a:p>
          <a:p>
            <a:r>
              <a:rPr lang="vi-VN" sz="4400" b="1" dirty="0">
                <a:solidFill>
                  <a:srgbClr val="FF0000"/>
                </a:solidFill>
                <a:latin typeface="Times New Roman" pitchFamily="18" charset="0"/>
                <a:cs typeface="Times New Roman" pitchFamily="18" charset="0"/>
              </a:rPr>
              <a:t>ĐỀ TÀI: </a:t>
            </a:r>
            <a:r>
              <a:rPr lang="en-US" sz="4400" b="1" dirty="0" smtClean="0">
                <a:solidFill>
                  <a:srgbClr val="FF0000"/>
                </a:solidFill>
                <a:latin typeface="Times New Roman" pitchFamily="18" charset="0"/>
                <a:cs typeface="Times New Roman" pitchFamily="18" charset="0"/>
              </a:rPr>
              <a:t>BTPTC: </a:t>
            </a:r>
            <a:r>
              <a:rPr lang="en-US" sz="4400" b="1" dirty="0" err="1" smtClean="0">
                <a:solidFill>
                  <a:srgbClr val="FF0000"/>
                </a:solidFill>
                <a:latin typeface="Times New Roman" pitchFamily="18" charset="0"/>
                <a:cs typeface="Times New Roman" pitchFamily="18" charset="0"/>
              </a:rPr>
              <a:t>Tập</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với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bóng</a:t>
            </a:r>
            <a:endParaRPr lang="en-US" sz="4400" b="1" dirty="0" smtClean="0">
              <a:solidFill>
                <a:srgbClr val="FF0000"/>
              </a:solidFill>
              <a:latin typeface="Times New Roman" pitchFamily="18" charset="0"/>
              <a:cs typeface="Times New Roman" pitchFamily="18" charset="0"/>
            </a:endParaRPr>
          </a:p>
          <a:p>
            <a:r>
              <a:rPr lang="en-US" sz="4400" b="1" dirty="0" smtClean="0">
                <a:solidFill>
                  <a:srgbClr val="FF0000"/>
                </a:solidFill>
                <a:latin typeface="Times New Roman" pitchFamily="18" charset="0"/>
                <a:cs typeface="Times New Roman" pitchFamily="18" charset="0"/>
              </a:rPr>
              <a:t>                 VĐCB: </a:t>
            </a:r>
            <a:r>
              <a:rPr lang="en-US" sz="4400" b="1" dirty="0" err="1" smtClean="0">
                <a:solidFill>
                  <a:srgbClr val="FF0000"/>
                </a:solidFill>
                <a:latin typeface="Times New Roman" pitchFamily="18" charset="0"/>
                <a:cs typeface="Times New Roman" pitchFamily="18" charset="0"/>
              </a:rPr>
              <a:t>Bước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lên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xuống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bậc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cao</a:t>
            </a:r>
            <a:r>
              <a:rPr lang="en-US" sz="4400" b="1" dirty="0" smtClean="0">
                <a:solidFill>
                  <a:srgbClr val="FF0000"/>
                </a:solidFill>
                <a:latin typeface="Times New Roman" pitchFamily="18" charset="0"/>
                <a:cs typeface="Times New Roman" pitchFamily="18" charset="0"/>
              </a:rPr>
              <a:t> 15cm</a:t>
            </a:r>
          </a:p>
          <a:p>
            <a:r>
              <a:rPr lang="en-US" sz="4400" b="1" dirty="0" smtClean="0">
                <a:solidFill>
                  <a:srgbClr val="FF0000"/>
                </a:solidFill>
                <a:latin typeface="Times New Roman" pitchFamily="18" charset="0"/>
                <a:cs typeface="Times New Roman" pitchFamily="18" charset="0"/>
              </a:rPr>
              <a:t>TCVĐ: </a:t>
            </a:r>
            <a:r>
              <a:rPr lang="en-US" sz="4400" b="1" dirty="0" err="1" smtClean="0">
                <a:solidFill>
                  <a:srgbClr val="FF0000"/>
                </a:solidFill>
                <a:latin typeface="Times New Roman" pitchFamily="18" charset="0"/>
                <a:cs typeface="Times New Roman" pitchFamily="18" charset="0"/>
              </a:rPr>
              <a:t>Gà</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trong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vườn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rau</a:t>
            </a:r>
            <a:r>
              <a:rPr lang="en-US" sz="4400" b="1" dirty="0" smtClean="0">
                <a:solidFill>
                  <a:srgbClr val="FF0000"/>
                </a:solidFill>
                <a:latin typeface="Times New Roman" pitchFamily="18" charset="0"/>
                <a:cs typeface="Times New Roman" pitchFamily="18" charset="0"/>
              </a:rPr>
              <a:t>.</a:t>
            </a:r>
            <a:endParaRPr lang="en-US" sz="4400" b="1" dirty="0">
              <a:solidFill>
                <a:srgbClr val="FF0000"/>
              </a:solidFill>
              <a:latin typeface="Times New Roman" pitchFamily="18" charset="0"/>
              <a:cs typeface="Times New Roman" pitchFamily="18" charset="0"/>
            </a:endParaRPr>
          </a:p>
          <a:p>
            <a:r>
              <a:rPr lang="vi-VN" sz="4400" dirty="0" smtClean="0">
                <a:solidFill>
                  <a:srgbClr val="00B050"/>
                </a:solidFill>
                <a:latin typeface="Times New Roman" pitchFamily="18" charset="0"/>
                <a:cs typeface="Times New Roman" pitchFamily="18" charset="0"/>
              </a:rPr>
              <a:t>LỨA </a:t>
            </a:r>
            <a:r>
              <a:rPr lang="vi-VN" sz="4400" dirty="0">
                <a:solidFill>
                  <a:srgbClr val="00B050"/>
                </a:solidFill>
                <a:latin typeface="Times New Roman" pitchFamily="18" charset="0"/>
                <a:cs typeface="Times New Roman" pitchFamily="18" charset="0"/>
              </a:rPr>
              <a:t>TUỔI: </a:t>
            </a:r>
            <a:r>
              <a:rPr lang="vi-VN" sz="4400" dirty="0" smtClean="0">
                <a:solidFill>
                  <a:srgbClr val="00B050"/>
                </a:solidFill>
                <a:latin typeface="Times New Roman" pitchFamily="18" charset="0"/>
                <a:cs typeface="Times New Roman" pitchFamily="18" charset="0"/>
              </a:rPr>
              <a:t> nhà trẻ </a:t>
            </a:r>
            <a:endParaRPr lang="vi-VN" sz="4400" dirty="0">
              <a:solidFill>
                <a:srgbClr val="00B050"/>
              </a:solidFill>
              <a:latin typeface="Times New Roman" pitchFamily="18" charset="0"/>
              <a:cs typeface="Times New Roman" pitchFamily="18" charset="0"/>
            </a:endParaRPr>
          </a:p>
          <a:p>
            <a:r>
              <a:rPr lang="en-US" sz="4400" dirty="0" smtClean="0">
                <a:solidFill>
                  <a:srgbClr val="00B050"/>
                </a:solidFill>
                <a:latin typeface="Times New Roman" pitchFamily="18" charset="0"/>
                <a:cs typeface="Times New Roman" pitchFamily="18" charset="0"/>
              </a:rPr>
              <a:t>             </a:t>
            </a:r>
            <a:r>
              <a:rPr lang="vi-VN" sz="4400" dirty="0" smtClean="0">
                <a:solidFill>
                  <a:srgbClr val="00B050"/>
                </a:solidFill>
                <a:latin typeface="Times New Roman" pitchFamily="18" charset="0"/>
                <a:cs typeface="Times New Roman" pitchFamily="18" charset="0"/>
              </a:rPr>
              <a:t>NGƯỜI </a:t>
            </a:r>
            <a:r>
              <a:rPr lang="vi-VN" sz="4400" dirty="0">
                <a:solidFill>
                  <a:srgbClr val="00B050"/>
                </a:solidFill>
                <a:latin typeface="Times New Roman" pitchFamily="18" charset="0"/>
                <a:cs typeface="Times New Roman" pitchFamily="18" charset="0"/>
              </a:rPr>
              <a:t>THỰC HIỆN : </a:t>
            </a:r>
            <a:r>
              <a:rPr lang="vi-VN" sz="4400" dirty="0" smtClean="0">
                <a:solidFill>
                  <a:srgbClr val="FF0000"/>
                </a:solidFill>
                <a:latin typeface="Times New Roman" pitchFamily="18" charset="0"/>
                <a:cs typeface="Times New Roman" pitchFamily="18" charset="0"/>
              </a:rPr>
              <a:t>Trương Thanh Hường</a:t>
            </a:r>
          </a:p>
          <a:p>
            <a:r>
              <a:rPr lang="vi-VN" sz="4400" dirty="0" smtClean="0">
                <a:solidFill>
                  <a:srgbClr val="00B050"/>
                </a:solidFill>
                <a:latin typeface="Times New Roman" pitchFamily="18" charset="0"/>
                <a:cs typeface="Times New Roman" pitchFamily="18" charset="0"/>
              </a:rPr>
              <a:t>THỜI GIAN:  12-15 phút </a:t>
            </a:r>
          </a:p>
          <a:p>
            <a:endParaRPr lang="vi-VN" sz="2400" dirty="0"/>
          </a:p>
          <a:p>
            <a:endParaRPr lang="en-US" sz="2400" dirty="0"/>
          </a:p>
          <a:p>
            <a:endParaRPr lang="en-US" dirty="0" smtClean="0"/>
          </a:p>
        </p:txBody>
      </p:sp>
      <p:sp>
        <p:nvSpPr>
          <p:cNvPr id="4" name="Title 1"/>
          <p:cNvSpPr txBox="1">
            <a:spLocks/>
          </p:cNvSpPr>
          <p:nvPr/>
        </p:nvSpPr>
        <p:spPr>
          <a:xfrm>
            <a:off x="762000" y="228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5" name="Subtitle 2"/>
          <p:cNvSpPr txBox="1">
            <a:spLocks/>
          </p:cNvSpPr>
          <p:nvPr/>
        </p:nvSpPr>
        <p:spPr>
          <a:xfrm>
            <a:off x="1371600" y="5878654"/>
            <a:ext cx="6553200" cy="7508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vi-VN" sz="1600" dirty="0" smtClean="0"/>
          </a:p>
          <a:p>
            <a:endParaRPr lang="vi-VN" sz="1600" dirty="0" smtClean="0"/>
          </a:p>
          <a:p>
            <a:r>
              <a:rPr lang="vi-VN" sz="1600" b="1" dirty="0" smtClean="0">
                <a:solidFill>
                  <a:schemeClr val="tx1"/>
                </a:solidFill>
                <a:latin typeface="+mj-lt"/>
              </a:rPr>
              <a:t>NĂM HỌC : </a:t>
            </a:r>
            <a:r>
              <a:rPr lang="vi-VN" sz="1600" b="1" dirty="0" smtClean="0">
                <a:solidFill>
                  <a:schemeClr val="tx1"/>
                </a:solidFill>
                <a:latin typeface="Times New Roman" panose="02020603050405020304" pitchFamily="18" charset="0"/>
                <a:cs typeface="Times New Roman" panose="02020603050405020304" pitchFamily="18" charset="0"/>
              </a:rPr>
              <a:t>2021 - 2022</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50768" y="0"/>
            <a:ext cx="7772400" cy="2590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8" name="Subtitle 2"/>
          <p:cNvSpPr txBox="1">
            <a:spLocks/>
          </p:cNvSpPr>
          <p:nvPr/>
        </p:nvSpPr>
        <p:spPr>
          <a:xfrm>
            <a:off x="727364" y="215467"/>
            <a:ext cx="7330440" cy="25638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vi-VN" sz="2000" dirty="0" smtClean="0">
              <a:solidFill>
                <a:srgbClr val="FF0000"/>
              </a:solidFill>
              <a:latin typeface="+mj-lt"/>
            </a:endParaRPr>
          </a:p>
          <a:p>
            <a:endParaRPr lang="vi-VN" sz="1600" dirty="0" smtClean="0">
              <a:latin typeface="+mj-lt"/>
            </a:endParaRPr>
          </a:p>
          <a:p>
            <a:endParaRPr lang="en-US" sz="1600" dirty="0"/>
          </a:p>
        </p:txBody>
      </p:sp>
      <p:sp>
        <p:nvSpPr>
          <p:cNvPr id="15" name="Rectangle 14"/>
          <p:cNvSpPr/>
          <p:nvPr/>
        </p:nvSpPr>
        <p:spPr>
          <a:xfrm>
            <a:off x="609600" y="228601"/>
            <a:ext cx="8229600" cy="646331"/>
          </a:xfrm>
          <a:prstGeom prst="rect">
            <a:avLst/>
          </a:prstGeom>
        </p:spPr>
        <p:txBody>
          <a:bodyPr wrap="square">
            <a:spAutoFit/>
          </a:bodyPr>
          <a:lstStyle/>
          <a:p>
            <a:pPr algn="ctr"/>
            <a:r>
              <a:rPr lang="vi-VN" sz="1600" b="1" dirty="0">
                <a:solidFill>
                  <a:srgbClr val="3333FF"/>
                </a:solidFill>
                <a:latin typeface="+mj-lt"/>
              </a:rPr>
              <a:t>PHÒNG GIÁO DỤC VÀ ĐÀO TẠO QUẬN LONG </a:t>
            </a:r>
            <a:r>
              <a:rPr lang="vi-VN" sz="1600" b="1" dirty="0" smtClean="0">
                <a:solidFill>
                  <a:srgbClr val="3333FF"/>
                </a:solidFill>
                <a:latin typeface="+mj-lt"/>
              </a:rPr>
              <a:t>BIÊN</a:t>
            </a:r>
            <a:endParaRPr lang="en-US" sz="1600" b="1" dirty="0" smtClean="0">
              <a:solidFill>
                <a:srgbClr val="3333FF"/>
              </a:solidFill>
              <a:latin typeface="+mj-lt"/>
            </a:endParaRPr>
          </a:p>
          <a:p>
            <a:pPr algn="ctr"/>
            <a:r>
              <a:rPr lang="vi-VN" sz="2000" b="1" dirty="0" smtClean="0">
                <a:solidFill>
                  <a:srgbClr val="3333FF"/>
                </a:solidFill>
                <a:latin typeface="+mj-lt"/>
              </a:rPr>
              <a:t>Trường </a:t>
            </a:r>
            <a:r>
              <a:rPr lang="vi-VN" sz="2000" b="1" dirty="0">
                <a:solidFill>
                  <a:srgbClr val="3333FF"/>
                </a:solidFill>
                <a:latin typeface="+mj-lt"/>
              </a:rPr>
              <a:t>Mầm Non Gia </a:t>
            </a:r>
            <a:r>
              <a:rPr lang="vi-VN" sz="2000" b="1" dirty="0" smtClean="0">
                <a:solidFill>
                  <a:srgbClr val="3333FF"/>
                </a:solidFill>
                <a:latin typeface="+mj-lt"/>
              </a:rPr>
              <a:t> Quất</a:t>
            </a:r>
            <a:endParaRPr lang="en-US" sz="2000" dirty="0">
              <a:solidFill>
                <a:srgbClr val="3333FF"/>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9625" y="1369690"/>
            <a:ext cx="1381125" cy="1090090"/>
          </a:xfrm>
          <a:prstGeom prst="rect">
            <a:avLst/>
          </a:prstGeom>
        </p:spPr>
      </p:pic>
    </p:spTree>
    <p:extLst>
      <p:ext uri="{BB962C8B-B14F-4D97-AF65-F5344CB8AC3E}">
        <p14:creationId xmlns:p14="http://schemas.microsoft.com/office/powerpoint/2010/main" val="791528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800" y="228600"/>
            <a:ext cx="8229600" cy="1143000"/>
          </a:xfrm>
        </p:spPr>
        <p:txBody>
          <a:bodyPr/>
          <a:lstStyle/>
          <a:p>
            <a:r>
              <a:rPr lang="vi-VN" b="1" dirty="0" smtClean="0">
                <a:solidFill>
                  <a:srgbClr val="FF0000"/>
                </a:solidFill>
              </a:rPr>
              <a:t>I</a:t>
            </a:r>
            <a:r>
              <a:rPr lang="en-US" b="1" dirty="0" smtClean="0">
                <a:solidFill>
                  <a:srgbClr val="FF0000"/>
                </a:solidFill>
              </a:rPr>
              <a:t>.</a:t>
            </a:r>
            <a:r>
              <a:rPr lang="vi-VN" b="1" dirty="0" smtClean="0">
                <a:solidFill>
                  <a:srgbClr val="FF0000"/>
                </a:solidFill>
              </a:rPr>
              <a:t> </a:t>
            </a:r>
            <a:r>
              <a:rPr lang="vi-VN" b="1" dirty="0">
                <a:solidFill>
                  <a:srgbClr val="FF0000"/>
                </a:solidFill>
              </a:rPr>
              <a:t>MỤC ĐÍCH </a:t>
            </a:r>
            <a:r>
              <a:rPr lang="en-US" b="1" dirty="0" smtClean="0">
                <a:solidFill>
                  <a:srgbClr val="FF0000"/>
                </a:solidFill>
              </a:rPr>
              <a:t>- </a:t>
            </a:r>
            <a:r>
              <a:rPr lang="vi-VN" b="1" dirty="0" smtClean="0">
                <a:solidFill>
                  <a:srgbClr val="FF0000"/>
                </a:solidFill>
              </a:rPr>
              <a:t>YÊU CẦU</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1041400" y="1752600"/>
            <a:ext cx="7620000" cy="4419600"/>
          </a:xfrm>
        </p:spPr>
        <p:txBody>
          <a:bodyPr>
            <a:noAutofit/>
          </a:bodyPr>
          <a:lstStyle/>
          <a:p>
            <a:pPr marL="0" indent="0">
              <a:buNone/>
            </a:pPr>
            <a:r>
              <a:rPr lang="vi-VN" sz="2400" b="1" dirty="0" smtClean="0">
                <a:solidFill>
                  <a:srgbClr val="0070C0"/>
                </a:solidFill>
                <a:latin typeface="+mj-lt"/>
              </a:rPr>
              <a:t>* </a:t>
            </a:r>
            <a:r>
              <a:rPr lang="vi-VN" sz="2400" b="1" dirty="0">
                <a:solidFill>
                  <a:srgbClr val="0070C0"/>
                </a:solidFill>
                <a:latin typeface="+mj-lt"/>
              </a:rPr>
              <a:t>Kiến thức</a:t>
            </a:r>
            <a:r>
              <a:rPr lang="vi-VN" sz="2400" dirty="0">
                <a:solidFill>
                  <a:srgbClr val="0070C0"/>
                </a:solidFill>
                <a:latin typeface="+mj-lt"/>
              </a:rPr>
              <a:t>:</a:t>
            </a:r>
          </a:p>
          <a:p>
            <a:pPr marL="0" indent="0">
              <a:buNone/>
            </a:pPr>
            <a:r>
              <a:rPr lang="vi-VN" sz="2400" dirty="0">
                <a:latin typeface="+mj-lt"/>
              </a:rPr>
              <a:t>- Trẻ nhớ tên bài tập, tên trò chơi.</a:t>
            </a:r>
          </a:p>
          <a:p>
            <a:pPr marL="0" indent="0">
              <a:buNone/>
            </a:pPr>
            <a:r>
              <a:rPr lang="vi-VN" sz="2400" dirty="0">
                <a:latin typeface="+mj-lt"/>
              </a:rPr>
              <a:t>- Biết cách thực hiện các vận động. Biết tập BTPTC, biết VĐCB bước lên xuống bậc cao 15cm.</a:t>
            </a:r>
          </a:p>
          <a:p>
            <a:pPr marL="0" indent="0">
              <a:buNone/>
            </a:pPr>
            <a:r>
              <a:rPr lang="vi-VN" sz="2400" b="1" dirty="0">
                <a:solidFill>
                  <a:schemeClr val="accent6"/>
                </a:solidFill>
                <a:latin typeface="+mj-lt"/>
              </a:rPr>
              <a:t>* Kỹ năng</a:t>
            </a:r>
            <a:r>
              <a:rPr lang="vi-VN" sz="2400" dirty="0">
                <a:solidFill>
                  <a:schemeClr val="accent6"/>
                </a:solidFill>
                <a:latin typeface="+mj-lt"/>
              </a:rPr>
              <a:t>:</a:t>
            </a:r>
          </a:p>
          <a:p>
            <a:pPr marL="0" indent="0">
              <a:buNone/>
            </a:pPr>
            <a:r>
              <a:rPr lang="vi-VN" sz="2400" dirty="0">
                <a:latin typeface="+mj-lt"/>
              </a:rPr>
              <a:t>- Rèn luyện kỹ năng bước lên xuống bậc thang.</a:t>
            </a:r>
          </a:p>
          <a:p>
            <a:pPr marL="0" indent="0">
              <a:buNone/>
            </a:pPr>
            <a:r>
              <a:rPr lang="vi-VN" sz="2400" dirty="0">
                <a:latin typeface="+mj-lt"/>
              </a:rPr>
              <a:t>- Biết tập BTPTC, biết chơi trò chơi vận động.</a:t>
            </a:r>
          </a:p>
          <a:p>
            <a:pPr marL="0" indent="0">
              <a:buNone/>
            </a:pPr>
            <a:r>
              <a:rPr lang="vi-VN" sz="2400" b="1" dirty="0">
                <a:solidFill>
                  <a:schemeClr val="accent3">
                    <a:lumMod val="75000"/>
                  </a:schemeClr>
                </a:solidFill>
                <a:latin typeface="+mj-lt"/>
              </a:rPr>
              <a:t>* Thái độ:</a:t>
            </a:r>
            <a:endParaRPr lang="vi-VN" sz="2400" dirty="0">
              <a:solidFill>
                <a:schemeClr val="accent3">
                  <a:lumMod val="75000"/>
                </a:schemeClr>
              </a:solidFill>
              <a:latin typeface="+mj-lt"/>
            </a:endParaRPr>
          </a:p>
          <a:p>
            <a:pPr marL="0" indent="0">
              <a:buNone/>
            </a:pPr>
            <a:r>
              <a:rPr lang="vi-VN" sz="2400" dirty="0">
                <a:latin typeface="+mj-lt"/>
              </a:rPr>
              <a:t> -Trẻ ngoan, không xô đẩy bạn.</a:t>
            </a:r>
          </a:p>
          <a:p>
            <a:pPr marL="0" indent="0">
              <a:buNone/>
            </a:pPr>
            <a:r>
              <a:rPr lang="vi-VN" sz="2400" dirty="0">
                <a:latin typeface="+mj-lt"/>
              </a:rPr>
              <a:t>- Hứng thú luyện tập, thích chơi TCVĐ.</a:t>
            </a:r>
          </a:p>
        </p:txBody>
      </p:sp>
    </p:spTree>
    <p:extLst>
      <p:ext uri="{BB962C8B-B14F-4D97-AF65-F5344CB8AC3E}">
        <p14:creationId xmlns:p14="http://schemas.microsoft.com/office/powerpoint/2010/main" val="396204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0" y="1143000"/>
            <a:ext cx="7442200" cy="1143000"/>
          </a:xfrm>
        </p:spPr>
        <p:txBody>
          <a:bodyPr/>
          <a:lstStyle/>
          <a:p>
            <a:r>
              <a:rPr lang="vi-VN" b="1" dirty="0">
                <a:solidFill>
                  <a:schemeClr val="accent2">
                    <a:lumMod val="75000"/>
                  </a:schemeClr>
                </a:solidFill>
              </a:rPr>
              <a:t>III: CÁCH TIẾN </a:t>
            </a:r>
            <a:r>
              <a:rPr lang="vi-VN" b="1" dirty="0" smtClean="0">
                <a:solidFill>
                  <a:schemeClr val="accent2">
                    <a:lumMod val="75000"/>
                  </a:schemeClr>
                </a:solidFill>
              </a:rPr>
              <a:t>HÀNH</a:t>
            </a:r>
            <a:r>
              <a:rPr lang="en-US" b="1" dirty="0" smtClean="0">
                <a:solidFill>
                  <a:schemeClr val="accent2">
                    <a:lumMod val="75000"/>
                  </a:schemeClr>
                </a:solidFill>
              </a:rPr>
              <a:t>:</a:t>
            </a:r>
            <a:endParaRPr lang="en-US" b="1" dirty="0">
              <a:solidFill>
                <a:schemeClr val="accent2">
                  <a:lumMod val="75000"/>
                </a:schemeClr>
              </a:solidFill>
            </a:endParaRPr>
          </a:p>
        </p:txBody>
      </p:sp>
      <p:sp>
        <p:nvSpPr>
          <p:cNvPr id="3" name="Content Placeholder 2"/>
          <p:cNvSpPr>
            <a:spLocks noGrp="1"/>
          </p:cNvSpPr>
          <p:nvPr>
            <p:ph idx="1"/>
          </p:nvPr>
        </p:nvSpPr>
        <p:spPr>
          <a:xfrm>
            <a:off x="482600" y="2057400"/>
            <a:ext cx="8229600" cy="2895600"/>
          </a:xfrm>
        </p:spPr>
        <p:txBody>
          <a:bodyPr/>
          <a:lstStyle/>
          <a:p>
            <a:pPr marL="0" indent="0" algn="ctr">
              <a:buNone/>
            </a:pP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  </a:t>
            </a:r>
            <a:r>
              <a:rPr lang="en-US" sz="3600" b="1" dirty="0" smtClean="0">
                <a:solidFill>
                  <a:srgbClr val="FFC000"/>
                </a:solidFill>
                <a:latin typeface="Times New Roman" pitchFamily="18" charset="0"/>
                <a:cs typeface="Times New Roman" pitchFamily="18" charset="0"/>
              </a:rPr>
              <a:t>1</a:t>
            </a:r>
            <a:r>
              <a:rPr lang="en-US" sz="3600" b="1" dirty="0">
                <a:solidFill>
                  <a:srgbClr val="FFC000"/>
                </a:solidFill>
                <a:latin typeface="Times New Roman" pitchFamily="18" charset="0"/>
                <a:cs typeface="Times New Roman" pitchFamily="18" charset="0"/>
              </a:rPr>
              <a:t>. Ổn định tổ chức</a:t>
            </a:r>
            <a:r>
              <a:rPr lang="en-US" sz="3600" b="1" dirty="0" smtClean="0">
                <a:solidFill>
                  <a:srgbClr val="FFC000"/>
                </a:solidFill>
                <a:latin typeface="Times New Roman" pitchFamily="18" charset="0"/>
                <a:cs typeface="Times New Roman" pitchFamily="18" charset="0"/>
              </a:rPr>
              <a:t>:</a:t>
            </a:r>
            <a:endParaRPr lang="en-US" sz="3600" dirty="0">
              <a:solidFill>
                <a:srgbClr val="FFC000"/>
              </a:solidFill>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Cô tập trung trẻ, trò chuyện, gây hứng thứ cho trẻ trước khi tập thể </a:t>
            </a:r>
            <a:r>
              <a:rPr lang="vi-VN" dirty="0"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a:t>
            </a:r>
            <a:endParaRPr lang="en-US" dirty="0"/>
          </a:p>
        </p:txBody>
      </p:sp>
    </p:spTree>
    <p:extLst>
      <p:ext uri="{BB962C8B-B14F-4D97-AF65-F5344CB8AC3E}">
        <p14:creationId xmlns:p14="http://schemas.microsoft.com/office/powerpoint/2010/main" val="206939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3200400"/>
          </a:xfrm>
        </p:spPr>
        <p:txBody>
          <a:bodyPr>
            <a:normAutofit/>
          </a:bodyPr>
          <a:lstStyle/>
          <a:p>
            <a:pPr marL="0" indent="0">
              <a:buNone/>
            </a:pPr>
            <a:r>
              <a:rPr lang="vi-VN" b="1" i="1" dirty="0" smtClean="0">
                <a:solidFill>
                  <a:srgbClr val="FF33CC"/>
                </a:solidFill>
                <a:latin typeface="+mj-lt"/>
              </a:rPr>
              <a:t>*</a:t>
            </a:r>
            <a:r>
              <a:rPr lang="vi-VN" b="1" i="1" dirty="0">
                <a:solidFill>
                  <a:srgbClr val="FF33CC"/>
                </a:solidFill>
                <a:latin typeface="+mj-lt"/>
              </a:rPr>
              <a:t>BTPTC</a:t>
            </a:r>
            <a:r>
              <a:rPr lang="vi-VN" b="1" dirty="0">
                <a:solidFill>
                  <a:srgbClr val="FF33CC"/>
                </a:solidFill>
                <a:latin typeface="+mj-lt"/>
              </a:rPr>
              <a:t>: Tập với bóng.</a:t>
            </a:r>
          </a:p>
          <a:p>
            <a:pPr>
              <a:buFont typeface="Times New Roman" panose="02020603050405020304" pitchFamily="18" charset="0"/>
              <a:buChar char="-"/>
            </a:pPr>
            <a:r>
              <a:rPr lang="vi-VN" sz="2400" dirty="0" smtClean="0">
                <a:latin typeface="Times New Roman" panose="02020603050405020304" pitchFamily="18" charset="0"/>
                <a:cs typeface="Times New Roman" panose="02020603050405020304" pitchFamily="18" charset="0"/>
              </a:rPr>
              <a:t>ĐT1</a:t>
            </a:r>
            <a:r>
              <a:rPr lang="vi-VN" sz="2400" dirty="0">
                <a:latin typeface="Times New Roman" panose="02020603050405020304" pitchFamily="18" charset="0"/>
                <a:cs typeface="Times New Roman" panose="02020603050405020304" pitchFamily="18" charset="0"/>
              </a:rPr>
              <a:t>: Hai tay đưa trước lên cao. (4l x 2n)      </a:t>
            </a:r>
          </a:p>
          <a:p>
            <a:pPr>
              <a:buFont typeface="Times New Roman" panose="02020603050405020304" pitchFamily="18" charset="0"/>
              <a:buChar char="-"/>
            </a:pPr>
            <a:r>
              <a:rPr lang="vi-VN" sz="2400" dirty="0" smtClean="0">
                <a:latin typeface="Times New Roman" panose="02020603050405020304" pitchFamily="18" charset="0"/>
                <a:cs typeface="Times New Roman" panose="02020603050405020304" pitchFamily="18" charset="0"/>
              </a:rPr>
              <a:t>ĐT2</a:t>
            </a:r>
            <a:r>
              <a:rPr lang="vi-VN" sz="2400" dirty="0">
                <a:latin typeface="Times New Roman" panose="02020603050405020304" pitchFamily="18" charset="0"/>
                <a:cs typeface="Times New Roman" panose="02020603050405020304" pitchFamily="18" charset="0"/>
              </a:rPr>
              <a:t>: Đưa tay lên cao nghiêng </a:t>
            </a:r>
            <a:r>
              <a:rPr lang="vi-VN" sz="2400" dirty="0"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sang </a:t>
            </a:r>
            <a:r>
              <a:rPr lang="vi-VN" sz="2400" dirty="0">
                <a:latin typeface="Times New Roman" panose="02020603050405020304" pitchFamily="18" charset="0"/>
                <a:cs typeface="Times New Roman" panose="02020603050405020304" pitchFamily="18" charset="0"/>
              </a:rPr>
              <a:t>2 bên(4l x 2n</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vi-VN" sz="2400" dirty="0" smtClean="0">
                <a:latin typeface="Times New Roman" panose="02020603050405020304" pitchFamily="18" charset="0"/>
                <a:cs typeface="Times New Roman" panose="02020603050405020304" pitchFamily="18" charset="0"/>
              </a:rPr>
              <a:t>ĐT3</a:t>
            </a:r>
            <a:r>
              <a:rPr lang="vi-VN" sz="2400" dirty="0">
                <a:latin typeface="Times New Roman" panose="02020603050405020304" pitchFamily="18" charset="0"/>
                <a:cs typeface="Times New Roman" panose="02020603050405020304" pitchFamily="18" charset="0"/>
              </a:rPr>
              <a:t>: Ngồi xuống đứng lên(4l x 2n) </a:t>
            </a:r>
          </a:p>
          <a:p>
            <a:pPr>
              <a:buFont typeface="Times New Roman" panose="02020603050405020304" pitchFamily="18" charset="0"/>
              <a:buChar char="-"/>
            </a:pPr>
            <a:r>
              <a:rPr lang="vi-VN" sz="2400" dirty="0" smtClean="0">
                <a:latin typeface="Times New Roman" panose="02020603050405020304" pitchFamily="18" charset="0"/>
                <a:cs typeface="Times New Roman" panose="02020603050405020304" pitchFamily="18" charset="0"/>
              </a:rPr>
              <a:t>ĐT4</a:t>
            </a:r>
            <a:r>
              <a:rPr lang="vi-VN" sz="2400" dirty="0">
                <a:latin typeface="Times New Roman" panose="02020603050405020304" pitchFamily="18" charset="0"/>
                <a:cs typeface="Times New Roman" panose="02020603050405020304" pitchFamily="18" charset="0"/>
              </a:rPr>
              <a:t>: Bật nhảy về phía trước (6l x 2n)  </a:t>
            </a:r>
          </a:p>
        </p:txBody>
      </p:sp>
      <p:pic>
        <p:nvPicPr>
          <p:cNvPr id="5" name="nhạc thể dục beat không lờ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43800" y="762000"/>
            <a:ext cx="609600" cy="609600"/>
          </a:xfrm>
          <a:prstGeom prst="rect">
            <a:avLst/>
          </a:prstGeom>
        </p:spPr>
      </p:pic>
    </p:spTree>
    <p:extLst>
      <p:ext uri="{BB962C8B-B14F-4D97-AF65-F5344CB8AC3E}">
        <p14:creationId xmlns:p14="http://schemas.microsoft.com/office/powerpoint/2010/main" val="257291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7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normAutofit/>
          </a:bodyPr>
          <a:lstStyle/>
          <a:p>
            <a:pPr marL="0" indent="0">
              <a:buNone/>
            </a:pPr>
            <a:r>
              <a:rPr lang="vi-VN" b="1" i="1" dirty="0">
                <a:solidFill>
                  <a:srgbClr val="7030A0"/>
                </a:solidFill>
                <a:latin typeface="+mj-lt"/>
              </a:rPr>
              <a:t>* VĐCB: "Bước lên xuống bậc cao 15cm </a:t>
            </a:r>
            <a:r>
              <a:rPr lang="vi-VN" b="1" dirty="0">
                <a:solidFill>
                  <a:srgbClr val="7030A0"/>
                </a:solidFill>
                <a:latin typeface="+mj-lt"/>
              </a:rPr>
              <a:t>”</a:t>
            </a:r>
          </a:p>
          <a:p>
            <a:pPr marL="0" indent="0">
              <a:buNone/>
            </a:pPr>
            <a:r>
              <a:rPr lang="vi-VN" sz="2400" dirty="0">
                <a:latin typeface="+mj-lt"/>
              </a:rPr>
              <a:t>- Cô giới thiệu tên VĐCB. Cô làm mẫu lần 1: Hỏi trẻ tên bài</a:t>
            </a:r>
          </a:p>
          <a:p>
            <a:pPr marL="0" indent="0">
              <a:buNone/>
            </a:pPr>
            <a:r>
              <a:rPr lang="vi-VN" sz="2400" dirty="0">
                <a:latin typeface="+mj-lt"/>
              </a:rPr>
              <a:t>- Cô làm mẫu lần 2: Chậm kết hợp phân tích động tác: “Khi có hiệu lệnh “Chuẩn bị” cô đứng trước vạch chuẩn, khi có hiệu lệnh “bước” cô bước lần lượt từng chân lên bậc chân phải trước, chân trái sau sau đó cô bước xuống bậc. Sau khi bước xong cô đi về phía cuối hàng đứng. Hỏi trẻ cô vừa làm gì?</a:t>
            </a:r>
          </a:p>
          <a:p>
            <a:pPr marL="0" indent="0">
              <a:buNone/>
            </a:pPr>
            <a:r>
              <a:rPr lang="vi-VN" sz="2400" dirty="0">
                <a:latin typeface="+mj-lt"/>
              </a:rPr>
              <a:t>- Cô làm lại lần 3 cho cả lớp xem.</a:t>
            </a:r>
          </a:p>
          <a:p>
            <a:pPr marL="0" indent="0">
              <a:buNone/>
            </a:pPr>
            <a:r>
              <a:rPr lang="vi-VN" sz="2400" dirty="0">
                <a:latin typeface="+mj-lt"/>
              </a:rPr>
              <a:t>- Cô cho trẻ giỏi lên tập. Cô và bạn nhận xét: Bạn vừa làm gì? Bạn bước có giỏi không? Cô sửa động tác cho trẻ</a:t>
            </a:r>
          </a:p>
          <a:p>
            <a:pPr marL="0" indent="0">
              <a:buNone/>
            </a:pPr>
            <a:endParaRPr lang="vi-VN" sz="1800" b="1" dirty="0">
              <a:latin typeface="+mj-lt"/>
            </a:endParaRPr>
          </a:p>
        </p:txBody>
      </p:sp>
    </p:spTree>
    <p:extLst>
      <p:ext uri="{BB962C8B-B14F-4D97-AF65-F5344CB8AC3E}">
        <p14:creationId xmlns:p14="http://schemas.microsoft.com/office/powerpoint/2010/main" val="201774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676400"/>
            <a:ext cx="7086600" cy="3352799"/>
          </a:xfrm>
        </p:spPr>
        <p:txBody>
          <a:bodyPr>
            <a:normAutofit/>
          </a:bodyPr>
          <a:lstStyle/>
          <a:p>
            <a:pPr algn="l"/>
            <a:r>
              <a:rPr lang="vi-VN" sz="3200" b="1" dirty="0">
                <a:solidFill>
                  <a:srgbClr val="911F5B"/>
                </a:solidFill>
              </a:rPr>
              <a:t>* Trẻ luyện tập:</a:t>
            </a:r>
            <a:r>
              <a:rPr lang="vi-VN" sz="2400" dirty="0"/>
              <a:t/>
            </a:r>
            <a:br>
              <a:rPr lang="vi-VN" sz="2400" dirty="0"/>
            </a:br>
            <a:r>
              <a:rPr lang="vi-VN" sz="2400" dirty="0"/>
              <a:t>- Lần 1: Cô cho cả lớp bước lên xuống bậc theo hiệu lệnh, khuyến khích động viên trẻ.</a:t>
            </a:r>
            <a:br>
              <a:rPr lang="vi-VN" sz="2400" dirty="0"/>
            </a:br>
            <a:r>
              <a:rPr lang="vi-VN" sz="2400" dirty="0"/>
              <a:t>- Lần 2: Cho 2 tổ thi đua nhau</a:t>
            </a:r>
          </a:p>
        </p:txBody>
      </p:sp>
      <p:pic>
        <p:nvPicPr>
          <p:cNvPr id="3" name="BeYeuBienLamBeat-V.A-25649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86400" y="2057400"/>
            <a:ext cx="609600" cy="609600"/>
          </a:xfrm>
          <a:prstGeom prst="rect">
            <a:avLst/>
          </a:prstGeom>
        </p:spPr>
      </p:pic>
    </p:spTree>
    <p:extLst>
      <p:ext uri="{BB962C8B-B14F-4D97-AF65-F5344CB8AC3E}">
        <p14:creationId xmlns:p14="http://schemas.microsoft.com/office/powerpoint/2010/main" val="956401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56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7772400" cy="1470025"/>
          </a:xfrm>
        </p:spPr>
        <p:txBody>
          <a:bodyPr>
            <a:normAutofit/>
          </a:bodyPr>
          <a:lstStyle/>
          <a:p>
            <a:r>
              <a:rPr lang="en-US" sz="3600" b="1" dirty="0">
                <a:solidFill>
                  <a:schemeClr val="accent5">
                    <a:lumMod val="50000"/>
                  </a:schemeClr>
                </a:solidFill>
                <a:latin typeface="Times New Roman" panose="02020603050405020304" pitchFamily="18" charset="0"/>
                <a:cs typeface="Times New Roman" panose="02020603050405020304" pitchFamily="18" charset="0"/>
              </a:rPr>
              <a:t>3.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Kết</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thúc</a:t>
            </a:r>
            <a:r>
              <a:rPr lang="en-US" sz="3600" b="1"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36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48000" y="3679825"/>
            <a:ext cx="2850460"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67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206</Words>
  <Application>Microsoft Office PowerPoint</Application>
  <PresentationFormat>On-screen Show (4:3)</PresentationFormat>
  <Paragraphs>41</Paragraphs>
  <Slides>7</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I. MỤC ĐÍCH - YÊU CẦU:</vt:lpstr>
      <vt:lpstr>III: CÁCH TIẾN HÀNH:</vt:lpstr>
      <vt:lpstr>PowerPoint Presentation</vt:lpstr>
      <vt:lpstr>PowerPoint Presentation</vt:lpstr>
      <vt:lpstr>* Trẻ luyện tập: - Lần 1: Cô cho cả lớp bước lên xuống bậc theo hiệu lệnh, khuyến khích động viên trẻ. - Lần 2: Cho 2 tổ thi đua nhau</vt:lpstr>
      <vt:lpstr>3.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ThanhHuong</cp:lastModifiedBy>
  <cp:revision>33</cp:revision>
  <dcterms:created xsi:type="dcterms:W3CDTF">2006-08-16T00:00:00Z</dcterms:created>
  <dcterms:modified xsi:type="dcterms:W3CDTF">2022-05-29T04:51:52Z</dcterms:modified>
</cp:coreProperties>
</file>