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91" r:id="rId2"/>
    <p:sldId id="325" r:id="rId3"/>
    <p:sldId id="272" r:id="rId4"/>
    <p:sldId id="315" r:id="rId5"/>
    <p:sldId id="286" r:id="rId6"/>
    <p:sldId id="299" r:id="rId7"/>
    <p:sldId id="274" r:id="rId8"/>
    <p:sldId id="283" r:id="rId9"/>
    <p:sldId id="294" r:id="rId10"/>
    <p:sldId id="296" r:id="rId11"/>
    <p:sldId id="297" r:id="rId12"/>
    <p:sldId id="300" r:id="rId13"/>
    <p:sldId id="261" r:id="rId14"/>
    <p:sldId id="276" r:id="rId15"/>
    <p:sldId id="262" r:id="rId16"/>
    <p:sldId id="263" r:id="rId17"/>
    <p:sldId id="264" r:id="rId18"/>
    <p:sldId id="266" r:id="rId19"/>
    <p:sldId id="268" r:id="rId20"/>
    <p:sldId id="267" r:id="rId21"/>
    <p:sldId id="305" r:id="rId22"/>
    <p:sldId id="316" r:id="rId23"/>
    <p:sldId id="317" r:id="rId24"/>
    <p:sldId id="318" r:id="rId25"/>
    <p:sldId id="319" r:id="rId26"/>
    <p:sldId id="321" r:id="rId27"/>
    <p:sldId id="322" r:id="rId28"/>
    <p:sldId id="323" r:id="rId29"/>
    <p:sldId id="324" r:id="rId30"/>
    <p:sldId id="278" r:id="rId31"/>
    <p:sldId id="277" r:id="rId32"/>
    <p:sldId id="307" r:id="rId33"/>
    <p:sldId id="304" r:id="rId34"/>
    <p:sldId id="320" r:id="rId35"/>
    <p:sldId id="281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68"/>
    <a:srgbClr val="192CB7"/>
    <a:srgbClr val="CCECFF"/>
    <a:srgbClr val="FF0000"/>
    <a:srgbClr val="FFFF00"/>
    <a:srgbClr val="0000FF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69093" autoAdjust="0"/>
  </p:normalViewPr>
  <p:slideViewPr>
    <p:cSldViewPr>
      <p:cViewPr varScale="1">
        <p:scale>
          <a:sx n="57" d="100"/>
          <a:sy n="57" d="100"/>
        </p:scale>
        <p:origin x="161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AE271D-0E9F-430C-9CFC-D0B222919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83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81376DC-BAA1-46B0-8A30-05A63CD6E37C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E271D-0E9F-430C-9CFC-D0B222919D8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6377-47BF-4689-8BF4-DECDBE05A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4807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AB49-5F28-4C50-A453-E60E9B8D2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3320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D12B0-2F17-468B-B822-1E6A87B13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03744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78E9-7E4D-47ED-A69A-40EB162EC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4551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BCE4-8FEA-4035-A10D-2125FC498A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9465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3515-5230-4825-8562-E606A5735A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5716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260-3699-4C61-A6CD-D400F021A4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6402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3C7D-E9C9-4E0D-AC18-CF34DFB803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4091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E772-829E-4532-AF30-A290CEBB2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57026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81DFA-2265-4D33-A749-8C015C9AC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771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A333-2ED1-4B8D-8D6C-81024DD5D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0909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EAAB-501A-443B-B30A-53519B43C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allAtOnce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1.gi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67.jpeg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%20day\nhac%20thieu%20nhi\tre%20hat\em_di_qua_nga_tu_duong_pho-nhac_thieu_nhi.mp3" TargetMode="External"/><Relationship Id="rId6" Type="http://schemas.openxmlformats.org/officeDocument/2006/relationships/image" Target="../media/image38.gif"/><Relationship Id="rId5" Type="http://schemas.openxmlformats.org/officeDocument/2006/relationships/image" Target="../media/image68.png"/><Relationship Id="rId4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43.gif"/><Relationship Id="rId4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57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41.gif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0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2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0.gif"/><Relationship Id="rId7" Type="http://schemas.openxmlformats.org/officeDocument/2006/relationships/image" Target="../media/image1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9524" y="0"/>
            <a:ext cx="12182475" cy="685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90800" y="737443"/>
            <a:ext cx="7467600" cy="502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PHÒNG GIÁO DỤC VÀ ĐÀO TẠO QUẠN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mầm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non Gia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Quất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 TRIỂN NHẬN THỨC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Đề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Một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số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luật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thông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đường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bộ</a:t>
            </a: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Lứa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: 5 - 6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tuổi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viên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Lưu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Thị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Hoa</a:t>
            </a:r>
            <a:r>
              <a:rPr lang="en-US" sz="2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Chinh</a:t>
            </a: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rgbClr val="FF0000"/>
                </a:solidFill>
                <a:latin typeface="+mn-lt"/>
                <a:cs typeface="Times New Roman" pitchFamily="18" charset="0"/>
              </a:rPr>
              <a:t>Đội mũ bảo hiểm khi ngồi trên xe máy</a:t>
            </a:r>
          </a:p>
        </p:txBody>
      </p:sp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2057400" y="1524001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610600" cy="11430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chen lấn xô đẩy khi lên xe</a:t>
            </a:r>
          </a:p>
        </p:txBody>
      </p:sp>
      <p:pic>
        <p:nvPicPr>
          <p:cNvPr id="4" name="Picture 4" descr="30112010(0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5257801"/>
            <a:ext cx="8763000" cy="1470025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trên xe buýt phải ngồi ngay ngắn, không thò đầu ra ngoài</a:t>
            </a:r>
          </a:p>
        </p:txBody>
      </p:sp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81000"/>
            <a:ext cx="6248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JJHHGGJJHH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9144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9144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341" name="WordArt 9"/>
          <p:cNvSpPr>
            <a:spLocks noChangeArrowheads="1" noChangeShapeType="1" noTextEdit="1"/>
          </p:cNvSpPr>
          <p:nvPr/>
        </p:nvSpPr>
        <p:spPr bwMode="auto">
          <a:xfrm>
            <a:off x="2133600" y="1258888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An toàn giao thông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10" descr="Nhanh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352800"/>
            <a:ext cx="7334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810000"/>
            <a:ext cx="73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6" y="4168775"/>
            <a:ext cx="733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419600"/>
            <a:ext cx="733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4572000"/>
            <a:ext cx="733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352800"/>
            <a:ext cx="1452563" cy="3124200"/>
          </a:xfrm>
          <a:noFill/>
        </p:spPr>
      </p:pic>
      <p:pic>
        <p:nvPicPr>
          <p:cNvPr id="14349" name="Picture 20" descr="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457201"/>
            <a:ext cx="8001000" cy="5592763"/>
          </a:xfrm>
        </p:spPr>
        <p:txBody>
          <a:bodyPr/>
          <a:lstStyle/>
          <a:p>
            <a:pPr eaLnBrk="1" hangingPunct="1"/>
            <a:r>
              <a:rPr lang="en-US" sz="3000" i="1" u="sng">
                <a:solidFill>
                  <a:srgbClr val="FF0000"/>
                </a:solidFill>
              </a:rPr>
              <a:t>Cách chơi:</a:t>
            </a:r>
          </a:p>
          <a:p>
            <a:pPr eaLnBrk="1" hangingPunct="1">
              <a:buFontTx/>
              <a:buChar char="-"/>
            </a:pPr>
            <a:r>
              <a:rPr lang="en-US" sz="3000"/>
              <a:t>Trẻ quan sát 2 bức hình và nhận biết được đâu là hành động đúng luật giao thông đâu là hành động sai.</a:t>
            </a:r>
          </a:p>
          <a:p>
            <a:pPr eaLnBrk="1" hangingPunct="1">
              <a:buFontTx/>
              <a:buChar char="-"/>
            </a:pPr>
            <a:r>
              <a:rPr lang="en-US" sz="3000"/>
              <a:t>Trẻ chọn và kích vào hình đúng và mặt cười sẻ xuất hiện, nếu trẻ chọn hành động sai thì mặt buồn xuất hiện</a:t>
            </a:r>
          </a:p>
          <a:p>
            <a:pPr eaLnBrk="1" hangingPunct="1">
              <a:buFontTx/>
              <a:buChar char="-"/>
            </a:pPr>
            <a:r>
              <a:rPr lang="en-US" sz="3000"/>
              <a:t>Cuối trò chơi trẻ nhận thức được đâu là hành động nên làm và đâu là hành động không nên làm.</a:t>
            </a:r>
          </a:p>
          <a:p>
            <a:pPr eaLnBrk="1" hangingPunct="1">
              <a:buFontTx/>
              <a:buNone/>
            </a:pPr>
            <a:endParaRPr lang="en-US" sz="3000"/>
          </a:p>
        </p:txBody>
      </p:sp>
      <p:pic>
        <p:nvPicPr>
          <p:cNvPr id="15363" name="Picture 5" descr="untitledJJHHGGJ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448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4196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1295400" y="59436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1066800" y="50292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4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9296400" y="32004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5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914400" y="40386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6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644" flipH="1">
            <a:off x="1524000" y="228600"/>
            <a:ext cx="130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7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869" flipH="1">
            <a:off x="1219200" y="1905000"/>
            <a:ext cx="130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8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2438400" y="58674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9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38100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0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5105400" y="60198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1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6477000" y="54864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2" descr="AN4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178">
            <a:off x="7848600" y="59436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23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2556669" y="56729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24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5528469" y="58253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25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8117682" y="5674519"/>
            <a:ext cx="685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0" name="Picture 26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0043319" y="29297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27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947069" y="39203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2" dur="3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1" y="990600"/>
            <a:ext cx="43021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195" name="Picture 3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990600"/>
            <a:ext cx="44196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7696200" y="55626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048000" y="55626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6390" name="Picture 7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1076"/>
            <a:ext cx="1155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cuctinh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91076"/>
            <a:ext cx="13716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Picture1chimcan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3" descr="hongbietn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05400"/>
            <a:ext cx="920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1" y="228600"/>
            <a:ext cx="43402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219" name="Picture 3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209800"/>
            <a:ext cx="43195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200400" y="4648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7162800" y="838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7414" name="Picture 6" descr="Picture1chimca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-152400"/>
            <a:ext cx="23526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ongmu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816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67126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86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87928">
            <a:off x="5371307" y="191295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Picture3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5">
            <a:off x="1524001" y="3962401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06204 C 0.24479 -0.06134 0.23298 -0.06227 0.22135 -0.05995 C 0.21562 -0.05879 0.21666 -0.04954 0.2151 -0.04514 C 0.21285 -0.03912 0.20712 -0.02824 0.20712 -0.02801 C 0.20503 -0.01643 0.20052 -0.00602 0.19757 0.00556 C 0.19705 0.01273 0.19635 0.01968 0.19601 0.02685 C 0.19531 0.04283 0.19583 0.05903 0.19444 0.07523 C 0.19357 0.08565 0.18055 0.1081 0.17378 0.11134 C 0.15851 0.10996 0.14288 0.11019 0.12778 0.10695 C 0.12587 0.10648 0.12621 0.10232 0.12465 0.1007 C 0.12326 0.09931 0.12135 0.09931 0.11979 0.09861 C 0.11458 0.09931 0.1092 0.09954 0.10399 0.1007 C 0.10226 0.10093 0.10017 0.10093 0.09913 0.10278 C 0.0908 0.1169 0.08993 0.14121 0.07864 0.15139 C 0.0691 0.14884 0.06788 0.14468 0.05955 0.14097 C 0.05243 0.13102 0.04687 0.11759 0.03889 0.10903 C 0.03038 0.09977 0.02569 0.09838 0.01666 0.09213 C -0.00938 0.09329 -0.02361 0.08658 -0.04045 0.10903 C -0.04462 0.12639 -0.04132 0.11898 -0.05156 0.13241 C -0.05313 0.13449 -0.05486 0.13658 -0.05643 0.13866 C -0.05747 0.14005 -0.05955 0.14306 -0.05955 0.14329 C -0.06233 0.1544 -0.06493 0.16366 -0.07222 0.1706 C -0.07604 0.18565 -0.07257 0.18056 -0.08021 0.1875 C -0.08229 0.19537 -0.08698 0.19908 -0.08976 0.20648 C -0.09566 0.22176 -0.10087 0.23889 -0.10868 0.25278 C -0.11285 0.26991 -0.11649 0.28681 -0.12136 0.30347 C -0.12535 0.31759 -0.12847 0.33426 -0.14045 0.33959 C -0.14306 0.33403 -0.14584 0.32824 -0.14844 0.32269 C -0.15365 0.31158 -0.15417 0.29954 -0.15955 0.28889 C -0.16233 0.27755 -0.16476 0.26713 -0.17379 0.26343 C -0.18715 0.26644 -0.18073 0.2632 -0.19288 0.27384 C -0.19653 0.27732 -0.19931 0.28218 -0.20243 0.28658 C -0.20399 0.28866 -0.20712 0.29283 -0.20712 0.29329 C -0.21615 0.32894 -0.25139 0.32917 -0.27379 0.33102 C -0.27743 0.35579 -0.27882 0.38056 -0.28334 0.40509 C -0.28455 0.41158 -0.28733 0.41852 -0.28976 0.42431 C -0.29167 0.42871 -0.29601 0.43704 -0.29601 0.43727 C -0.30278 0.43102 -0.31233 0.41806 -0.31979 0.41574 C -0.32188 0.41505 -0.32413 0.41459 -0.32622 0.41366 C -0.32952 0.4125 -0.33577 0.40949 -0.33577 0.40972 C -0.33906 0.39815 -0.34011 0.3963 -0.34844 0.39259 C -0.35261 0.39329 -0.35695 0.39329 -0.36111 0.39468 C -0.37518 0.39977 -0.35243 0.40185 -0.37535 0.39676 C -0.37899 0.39445 -0.38334 0.39375 -0.38646 0.39028 C -0.39879 0.37709 -0.37691 0.39074 -0.39757 0.37986 C -0.40191 0.37153 -0.40712 0.36435 -0.41198 0.35648 C -0.41649 0.33264 -0.41493 0.34421 -0.41024 0.29722 C -0.40886 0.2831 -0.4092 0.28519 -0.40243 0.28218 C -0.40018 0.27685 -0.39149 0.26389 -0.39757 0.25695 C -0.4 0.25417 -0.40399 0.25556 -0.40712 0.25486 C -0.45209 0.24352 -0.4158 0.24977 -0.48611 0.24445 C -0.51389 0.23704 -0.52882 0.23912 -0.55955 0.24213 C -0.56424 0.25185 -0.56597 0.26042 -0.56754 0.27176 C -0.5665 0.28982 -0.56615 0.30857 -0.56424 0.32685 C -0.56337 0.33472 -0.54844 0.3375 -0.54844 0.33773 C -0.5474 0.34028 -0.54618 0.34306 -0.54531 0.34584 C -0.54462 0.34792 -0.54479 0.3507 -0.54358 0.35232 C -0.54202 0.3544 -0.53924 0.35463 -0.53733 0.35648 C -0.53264 0.36088 -0.53229 0.36505 -0.52622 0.36505 " pathEditMode="relative" rAng="0" ptsTypes="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06 -0.28981 C 0.69896 -0.28912 0.68716 -0.29004 0.67553 -0.28773 C 0.6698 -0.28657 0.67084 -0.27731 0.66928 -0.27291 C 0.66702 -0.2669 0.66129 -0.25602 0.66129 -0.25579 C 0.65921 -0.24421 0.65469 -0.23379 0.65174 -0.22222 C 0.65122 -0.21504 0.65053 -0.2081 0.65018 -0.20092 C 0.64948 -0.18495 0.65 -0.16875 0.64862 -0.15254 C 0.64775 -0.14213 0.63473 -0.11967 0.62796 -0.11643 C 0.61268 -0.11782 0.59705 -0.11759 0.58195 -0.12083 C 0.58004 -0.12129 0.58039 -0.12546 0.57882 -0.12708 C 0.57744 -0.12847 0.57553 -0.12847 0.57396 -0.12916 C 0.56875 -0.12847 0.56337 -0.12824 0.55816 -0.12708 C 0.55643 -0.12685 0.55435 -0.12685 0.5533 -0.125 C 0.54497 -0.11088 0.5441 -0.08657 0.53282 -0.07639 C 0.52327 -0.07893 0.52205 -0.0831 0.51372 -0.0868 C 0.5066 -0.09676 0.50105 -0.11018 0.49306 -0.11875 C 0.48455 -0.12801 0.47987 -0.1294 0.47084 -0.13565 C 0.4448 -0.13426 0.43056 -0.1412 0.41372 -0.11875 C 0.40955 -0.10139 0.41285 -0.10879 0.40261 -0.09537 C 0.40105 -0.09329 0.39931 -0.0912 0.39775 -0.08912 C 0.39671 -0.08773 0.39462 -0.08472 0.39462 -0.08449 C 0.39185 -0.07338 0.38924 -0.06412 0.38195 -0.05717 C 0.37813 -0.04213 0.3816 -0.04722 0.37396 -0.04028 C 0.37188 -0.03217 0.36719 -0.0287 0.36441 -0.02129 C 0.35851 -0.00579 0.3533 0.01111 0.34549 0.025 C 0.34132 0.04213 0.33768 0.05926 0.33282 0.07593 C 0.32882 0.09005 0.3257 0.10648 0.31372 0.11181 C 0.31112 0.10625 0.30834 0.10046 0.30573 0.09491 C 0.30053 0.08403 0.3 0.07176 0.29462 0.06111 C 0.29185 0.04977 0.28941 0.03959 0.28039 0.03565 C 0.26702 0.03866 0.27344 0.03542 0.26129 0.0463 C 0.25764 0.04954 0.25487 0.05463 0.25174 0.0588 C 0.25018 0.06088 0.24705 0.06528 0.24705 0.06551 C 0.23803 0.10116 0.20278 0.10162 0.18039 0.10324 C 0.17674 0.12801 0.17535 0.15278 0.17084 0.17732 C 0.16962 0.1838 0.16685 0.19074 0.16441 0.19653 C 0.1625 0.20093 0.15816 0.20926 0.15816 0.20949 C 0.15139 0.20324 0.14185 0.19028 0.13438 0.18796 C 0.1323 0.18727 0.13004 0.18681 0.12796 0.18588 C 0.12466 0.18472 0.11841 0.18171 0.11841 0.18195 C 0.11511 0.17037 0.11407 0.16852 0.10573 0.16482 C 0.10157 0.16551 0.09723 0.16551 0.09306 0.1669 C 0.079 0.17199 0.10174 0.17408 0.07882 0.16898 C 0.07518 0.16667 0.07084 0.16597 0.06771 0.1625 C 0.05539 0.14931 0.07726 0.16296 0.0566 0.15209 C 0.05226 0.14375 0.04705 0.13658 0.04219 0.12871 C 0.03768 0.10486 0.03924 0.11644 0.04393 0.06945 C 0.04532 0.05556 0.04497 0.05764 0.05174 0.05463 C 0.054 0.04908 0.06268 0.03611 0.0566 0.02917 C 0.05417 0.02639 0.05018 0.02778 0.04705 0.02709 C 0.00209 0.01574 0.03837 0.02199 -0.03229 0.01667 C -0.05972 0.00926 -0.07465 0.01134 -0.10538 0.01435 C -0.11006 0.02408 -0.1118 0.03264 -0.11336 0.04398 C -0.11232 0.06227 -0.11197 0.08079 -0.11006 0.09908 C -0.1092 0.10695 -0.09427 0.10972 -0.09427 0.10996 C -0.09322 0.1125 -0.09201 0.11528 -0.09114 0.11806 C -0.09045 0.12014 -0.09062 0.12292 -0.08941 0.12454 C -0.08784 0.12662 -0.08489 0.12685 -0.08316 0.12871 C -0.07847 0.1331 -0.07812 0.13727 -0.07204 0.13727 " pathEditMode="relative" rAng="0" ptsTypes="f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1" y="304800"/>
            <a:ext cx="4106863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43" name="Picture 3" descr="7"/>
          <p:cNvPicPr>
            <a:picLocks noChangeAspect="1" noChangeArrowheads="1"/>
          </p:cNvPicPr>
          <p:nvPr/>
        </p:nvPicPr>
        <p:blipFill>
          <a:blip r:embed="rId5"/>
          <a:srcRect r="1894"/>
          <a:stretch>
            <a:fillRect/>
          </a:stretch>
        </p:blipFill>
        <p:spPr bwMode="auto">
          <a:xfrm>
            <a:off x="1828801" y="2438400"/>
            <a:ext cx="4111625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048000" y="914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7620000" y="5105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438" name="Picture 6" descr="Picturebupb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2112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Picturebupb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8" y="5029200"/>
            <a:ext cx="1211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864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12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1828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Picturechi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8600"/>
            <a:ext cx="4660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91" name="Picture 3" descr="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1" y="2667000"/>
            <a:ext cx="3717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429000" y="50292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8305800" y="12192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946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67000"/>
            <a:ext cx="733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495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8953501" y="-657224"/>
            <a:ext cx="7334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9729788" y="-280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62892">
            <a:off x="9120188" y="-661987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1"/>
            <a:ext cx="47244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3810000" y="3962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8520113" y="1978025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485" name="Picture 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1524000" y="54864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1143000" y="44958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2895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9220200" y="-2286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80010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9372600" y="6858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46">
            <a:off x="4038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30112010(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75038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05800"/>
          </a:xfrm>
        </p:spPr>
      </p:pic>
      <p:sp>
        <p:nvSpPr>
          <p:cNvPr id="5" name="TextBox 4"/>
          <p:cNvSpPr txBox="1"/>
          <p:nvPr/>
        </p:nvSpPr>
        <p:spPr>
          <a:xfrm>
            <a:off x="3276600" y="2362200"/>
            <a:ext cx="571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: “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Em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qua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ngã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tư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đường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phố</a:t>
            </a:r>
            <a:r>
              <a:rPr lang="en-US" sz="4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1308059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5791200" y="1524001"/>
            <a:ext cx="45339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3956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048000" y="5638800"/>
            <a:ext cx="1143000" cy="12192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7467600" y="1524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1510" name="Picture 6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4724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no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0668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 txBox="1">
            <a:spLocks noChangeArrowheads="1"/>
          </p:cNvSpPr>
          <p:nvPr/>
        </p:nvSpPr>
        <p:spPr bwMode="auto">
          <a:xfrm>
            <a:off x="4419600" y="5334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4419600" y="4572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4648200" y="4572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4724400" y="4572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22534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37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36576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AutoShape 14" descr="Kết quả hình ảnh cho BIỂN BÁO NGƯỜI ĐI BỘ SANG NGA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981200" y="3200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b="1">
                <a:solidFill>
                  <a:srgbClr val="FF3300"/>
                </a:solidFill>
              </a:rPr>
              <a:t>BIỂN BÁO GIAO THÔNG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7" grpId="0"/>
      <p:bldP spid="3278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8153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Biển báo người đi bộ sang ngang</a:t>
            </a: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Kết quả hình ảnh cho BIỂN BÁO CẤM ĐI NGƯỢC CH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172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/>
              <a:t>Biển cấm đi ngược chiều</a:t>
            </a:r>
            <a:r>
              <a:rPr lang="en-US" sz="4000"/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5" descr="Kết quả hình ảnh cho BIỂN BÁO quay đầ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5603" name="Picture 7" descr="Kết quả hình ảnh cho BIỂN BÁO quay đầ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815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8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9220200" cy="1143000"/>
          </a:xfrm>
        </p:spPr>
        <p:txBody>
          <a:bodyPr/>
          <a:lstStyle/>
          <a:p>
            <a:r>
              <a:rPr lang="en-US" sz="5400"/>
              <a:t>Biển báo được phép quay đầu xe</a:t>
            </a: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Biển cảnh báo có tàu hỏa</a:t>
            </a:r>
          </a:p>
        </p:txBody>
      </p:sp>
      <p:pic>
        <p:nvPicPr>
          <p:cNvPr id="26627" name="Picture 8" descr="Kết quả hình ảnh cho BIỂN BÁO giao nhau vơi đường s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7086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5" descr="Kết quả hình ảnh cho biển báo đường dành cho người đi bộ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7651" name="Picture 7" descr="Kết quả hình ảnh cho biển báo đường dành cho người đi b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2638"/>
            <a:ext cx="807720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400" b="1"/>
              <a:t>Biển báo đường dành cho người đi bộ</a:t>
            </a: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Kết quả hình ảnh cho biển báo đường có người đi xe đ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2638"/>
            <a:ext cx="8229600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Biển cảnh báo đường có xe đạp đi</a:t>
            </a: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Kết quả hình ảnh cho biển báo đường có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57388"/>
            <a:ext cx="88392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Biển cảnh báo khu vực có trẻ em</a:t>
            </a: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Kết quả hình ảnh cho biển báo cấm người đi b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6000" b="1"/>
              <a:t>Biển báo cấm người </a:t>
            </a:r>
            <a:br>
              <a:rPr lang="en-US" sz="6000" b="1"/>
            </a:br>
            <a:r>
              <a:rPr lang="en-US" sz="6000" b="1"/>
              <a:t>đi bộ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[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52400"/>
            <a:ext cx="2019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18288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858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Picturechim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29201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ongmu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626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huou s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029201"/>
            <a:ext cx="1179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Picturebupbe cu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800600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4102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3" descr="Butterfly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"/>
            <a:ext cx="8915400" cy="4525963"/>
          </a:xfrm>
        </p:spPr>
        <p:txBody>
          <a:bodyPr/>
          <a:lstStyle/>
          <a:p>
            <a:pPr eaLnBrk="1" hangingPunct="1"/>
            <a:endParaRPr lang="en-US" b="1" i="1" u="sng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sz="6600" b="1" i="1">
                <a:solidFill>
                  <a:srgbClr val="FF0000"/>
                </a:solidFill>
              </a:rPr>
              <a:t>TRÒ CHƠI “AI      NHANH NHẤT”</a:t>
            </a:r>
          </a:p>
          <a:p>
            <a:pPr eaLnBrk="1" hangingPunct="1">
              <a:buFontTx/>
              <a:buNone/>
            </a:pPr>
            <a:endParaRPr lang="en-US" sz="3000"/>
          </a:p>
        </p:txBody>
      </p:sp>
      <p:pic>
        <p:nvPicPr>
          <p:cNvPr id="31747" name="Picture 7" descr="200810200315229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Nhanh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em_di_qua_nga_tu_duong_pho-nhac_thieu_nh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 descr="valros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343400"/>
            <a:ext cx="14525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 descr="Picture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6206">
            <a:off x="1524001" y="1905001"/>
            <a:ext cx="10080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18" descr="Picture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6544">
            <a:off x="8424069" y="1865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Picture 19" descr="Picture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39625">
            <a:off x="9567069" y="56729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Picture 20" descr="Picture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9427">
            <a:off x="5680076" y="4454525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1" descr="cuctinhye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1"/>
            <a:ext cx="1155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23" descr="cuctinhye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1"/>
            <a:ext cx="1155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4" descr="cuctinhye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590801"/>
            <a:ext cx="1155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25" dur="3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27" dur="3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29" dur="3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31" dur="30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2"/>
                </p:tgtEl>
              </p:cMediaNode>
            </p:audio>
          </p:childTnLst>
        </p:cTn>
      </p:par>
    </p:tnLst>
    <p:bldLst>
      <p:bldP spid="62466" grpId="0"/>
      <p:bldP spid="6246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295401"/>
            <a:ext cx="8229600" cy="6811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Cách chơi: Một bạn đứng lên nói đặc điểm của các biển báo đố các bạn, nhiệm vụ của các bạn còn lại phải đoán được biển báo đó là gì</a:t>
            </a:r>
          </a:p>
          <a:p>
            <a:pPr eaLnBrk="1" hangingPunct="1">
              <a:buFontTx/>
              <a:buNone/>
            </a:pPr>
            <a:r>
              <a:rPr lang="en-US"/>
              <a:t>Luật chơi: Bạn nào trả lời sai bạn đó nhảy lò cò 1 vòng </a:t>
            </a:r>
          </a:p>
        </p:txBody>
      </p:sp>
      <p:pic>
        <p:nvPicPr>
          <p:cNvPr id="32771" name="Picture 5" descr="webjong_illustrations_1024389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76"/>
            <a:ext cx="98298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0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286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10176669" y="341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1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87148">
            <a:off x="9240838" y="512763"/>
            <a:ext cx="10668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2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31672">
            <a:off x="5181601" y="244476"/>
            <a:ext cx="10668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Picture 13" descr="Picture3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49354">
            <a:off x="4156869" y="567532"/>
            <a:ext cx="65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 descr="671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5" descr="hongbietn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514850"/>
            <a:ext cx="9207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46" dur="3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48" dur="30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50" dur="3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5723E-6 C -0.01163 0.00069 -0.02343 -0.00023 -0.03507 0.00208 C -0.04079 0.00324 -0.03975 0.01248 -0.04132 0.01688 C -0.04357 0.02289 -0.0493 0.03376 -0.0493 0.03376 C -0.05139 0.04555 -0.0559 0.05595 -0.05885 0.06751 C -0.05937 0.07468 -0.06007 0.08162 -0.06041 0.08879 C -0.06111 0.10497 -0.06059 0.12116 -0.06198 0.13734 C -0.06284 0.14774 -0.07586 0.17017 -0.08264 0.17341 C -0.09791 0.17202 -0.11354 0.17225 -0.12864 0.16902 C -0.13055 0.16855 -0.1302 0.16439 -0.13177 0.16277 C -0.13316 0.16139 -0.13507 0.16139 -0.13663 0.16069 C -0.14184 0.16139 -0.14722 0.16162 -0.15243 0.16277 C -0.15416 0.163 -0.15625 0.163 -0.15729 0.16485 C -0.16562 0.17896 -0.16649 0.20324 -0.17777 0.21341 C -0.18732 0.21087 -0.18854 0.2067 -0.19687 0.203 C -0.20399 0.19306 -0.20954 0.17965 -0.21753 0.1711 C -0.22604 0.16185 -0.23073 0.16046 -0.23975 0.15422 C -0.26579 0.15561 -0.28003 0.14867 -0.29687 0.1711 C -0.30104 0.18844 -0.29774 0.18104 -0.30798 0.19445 C -0.30954 0.19653 -0.31128 0.19861 -0.31284 0.20069 C -0.31389 0.20208 -0.31597 0.20509 -0.31597 0.20509 C -0.31875 0.21642 -0.32135 0.22566 -0.32864 0.2326 C -0.33246 0.24763 -0.32899 0.24254 -0.33663 0.24948 C -0.33871 0.25757 -0.3434 0.26104 -0.34618 0.26844 C -0.35208 0.28393 -0.35729 0.30104 -0.3651 0.31491 C -0.36927 0.33202 -0.37291 0.34913 -0.37777 0.36578 C -0.38177 0.37988 -0.38489 0.3963 -0.39687 0.40162 C -0.39948 0.39607 -0.40225 0.39029 -0.40486 0.38474 C -0.41007 0.37387 -0.41059 0.36162 -0.41597 0.35098 C -0.41875 0.33965 -0.42118 0.32948 -0.4302 0.32555 C -0.44357 0.32855 -0.43715 0.32532 -0.4493 0.33618 C -0.45295 0.33942 -0.45573 0.34451 -0.45885 0.34867 C -0.46041 0.35075 -0.46354 0.35514 -0.46354 0.35514 C -0.47257 0.39098 -0.50781 0.39144 -0.5302 0.39306 C -0.53385 0.4178 -0.53524 0.44254 -0.53975 0.46705 C -0.54097 0.47352 -0.54375 0.48046 -0.54618 0.48624 C -0.54809 0.49063 -0.55243 0.49896 -0.55243 0.49896 C -0.5592 0.49295 -0.56875 0.48 -0.57621 0.47769 C -0.57829 0.47699 -0.58055 0.47653 -0.58264 0.47561 C -0.58593 0.47445 -0.59218 0.47144 -0.59218 0.47144 C -0.59548 0.46011 -0.59652 0.45826 -0.60486 0.45457 C -0.60902 0.45526 -0.61336 0.45526 -0.61753 0.45665 C -0.63159 0.46173 -0.60885 0.46381 -0.63177 0.45873 C -0.63541 0.45642 -0.63975 0.45572 -0.64288 0.45225 C -0.6552 0.43907 -0.63333 0.45272 -0.65399 0.44185 C -0.65833 0.43352 -0.66354 0.42636 -0.6684 0.4185 C -0.67291 0.39468 -0.67135 0.40624 -0.66666 0.35931 C -0.66527 0.34543 -0.66562 0.34751 -0.65885 0.34451 C -0.65659 0.33896 -0.64791 0.32601 -0.65399 0.31907 C -0.65642 0.3163 -0.66041 0.31769 -0.66354 0.31699 C -0.7085 0.30566 -0.67222 0.31191 -0.74288 0.30659 C -0.77031 0.29896 -0.78524 0.30127 -0.81597 0.30428 C -0.82066 0.31399 -0.82239 0.32254 -0.82395 0.33387 C -0.82291 0.35214 -0.82257 0.37063 -0.82066 0.3889 C -0.81979 0.39676 -0.80486 0.39954 -0.80486 0.39954 C -0.80382 0.40231 -0.8026 0.40509 -0.80173 0.40786 C -0.80104 0.40994 -0.80121 0.41272 -0.8 0.41433 C -0.79843 0.41642 -0.79566 0.41665 -0.79375 0.4185 C -0.78906 0.42289 -0.78871 0.42705 -0.78264 0.42705 " pathEditMode="relative" ptsTypes="ffffffffffffffffffffffffffffffffffffffffffffffffffffffffffA">
                                      <p:cBhvr>
                                        <p:cTn id="52" dur="3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0" grpId="1"/>
      <p:bldP spid="58371" grpId="0" build="p"/>
      <p:bldP spid="58371" grpI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8"/>
          <p:cNvSpPr txBox="1">
            <a:spLocks noChangeArrowheads="1"/>
          </p:cNvSpPr>
          <p:nvPr/>
        </p:nvSpPr>
        <p:spPr bwMode="auto">
          <a:xfrm>
            <a:off x="4419600" y="5334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3795" name="Text Box 9"/>
          <p:cNvSpPr txBox="1">
            <a:spLocks noChangeArrowheads="1"/>
          </p:cNvSpPr>
          <p:nvPr/>
        </p:nvSpPr>
        <p:spPr bwMode="auto">
          <a:xfrm>
            <a:off x="4419600" y="4572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3796" name="Text Box 10"/>
          <p:cNvSpPr txBox="1">
            <a:spLocks noChangeArrowheads="1"/>
          </p:cNvSpPr>
          <p:nvPr/>
        </p:nvSpPr>
        <p:spPr bwMode="auto">
          <a:xfrm>
            <a:off x="4648200" y="4572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3797" name="Text Box 11"/>
          <p:cNvSpPr txBox="1">
            <a:spLocks noChangeArrowheads="1"/>
          </p:cNvSpPr>
          <p:nvPr/>
        </p:nvSpPr>
        <p:spPr bwMode="auto">
          <a:xfrm>
            <a:off x="4724400" y="4572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67300" y="1447800"/>
            <a:ext cx="1790700" cy="5410200"/>
            <a:chOff x="432" y="96"/>
            <a:chExt cx="816" cy="3168"/>
          </a:xfrm>
        </p:grpSpPr>
        <p:sp>
          <p:nvSpPr>
            <p:cNvPr id="33806" name="Rectangle 13"/>
            <p:cNvSpPr>
              <a:spLocks noChangeArrowheads="1"/>
            </p:cNvSpPr>
            <p:nvPr/>
          </p:nvSpPr>
          <p:spPr bwMode="auto">
            <a:xfrm>
              <a:off x="432" y="624"/>
              <a:ext cx="816" cy="2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3807" name="Oval 14"/>
            <p:cNvSpPr>
              <a:spLocks noChangeArrowheads="1"/>
            </p:cNvSpPr>
            <p:nvPr/>
          </p:nvSpPr>
          <p:spPr bwMode="auto">
            <a:xfrm>
              <a:off x="672" y="2160"/>
              <a:ext cx="384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3808" name="Oval 15"/>
            <p:cNvSpPr>
              <a:spLocks noChangeArrowheads="1"/>
            </p:cNvSpPr>
            <p:nvPr/>
          </p:nvSpPr>
          <p:spPr bwMode="auto">
            <a:xfrm>
              <a:off x="672" y="768"/>
              <a:ext cx="384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3809" name="Oval 16"/>
            <p:cNvSpPr>
              <a:spLocks noChangeArrowheads="1"/>
            </p:cNvSpPr>
            <p:nvPr/>
          </p:nvSpPr>
          <p:spPr bwMode="auto">
            <a:xfrm>
              <a:off x="672" y="1488"/>
              <a:ext cx="384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3810" name="AutoShape 17"/>
            <p:cNvSpPr>
              <a:spLocks noChangeArrowheads="1"/>
            </p:cNvSpPr>
            <p:nvPr/>
          </p:nvSpPr>
          <p:spPr bwMode="auto">
            <a:xfrm>
              <a:off x="432" y="96"/>
              <a:ext cx="816" cy="528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3811" name="Rectangle 18"/>
            <p:cNvSpPr>
              <a:spLocks noChangeArrowheads="1"/>
            </p:cNvSpPr>
            <p:nvPr/>
          </p:nvSpPr>
          <p:spPr bwMode="auto">
            <a:xfrm>
              <a:off x="768" y="2832"/>
              <a:ext cx="144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5594350" y="4945063"/>
            <a:ext cx="825500" cy="838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5564189" y="2544763"/>
            <a:ext cx="873125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5600701" y="3732213"/>
            <a:ext cx="836613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3802" name="Picture 20" descr="spring-smiley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3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36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37" descr="Picture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36576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9.36416E-6 C 0.24722 -0.11469 0.49445 -0.22914 0.53021 -0.27284 C 0.56597 -0.31654 0.23004 -0.18498 0.21441 -0.2622 C 0.19879 -0.33943 0.44688 -0.67029 0.43663 -0.73573 C 0.42639 -0.80116 0.2 -0.70821 0.15243 -0.65527 C 0.10486 -0.60232 0.19393 -0.47584 0.15087 -0.4185 C 0.10781 -0.36116 0.0007 -0.33596 -0.10625 -0.31076 " pathEditMode="relative" ptsTypes="aaaaaaA">
                                      <p:cBhvr>
                                        <p:cTn id="31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6.35838E-7 C 0.05261 -0.14543 0.10521 -0.29063 0.05886 -0.33618 C 0.01251 -0.38173 -0.20138 -0.22636 -0.27777 -0.27283 C -0.35416 -0.3193 -0.32013 -0.61271 -0.39999 -0.61526 C -0.47986 -0.6178 -0.69861 -0.34266 -0.75711 -0.28763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79191E-6 C 0.03107 -0.35515 0.06215 -0.71006 0.02066 -0.7526 C -0.02084 -0.79515 -0.14236 -0.27676 -0.24914 -0.25572 C -0.35608 -0.23468 -0.48837 -0.43029 -0.62066 -0.62567 " pathEditMode="relative" ptsTypes="aaaA">
                                      <p:cBhvr>
                                        <p:cTn id="41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1"/>
                  </p:tgtEl>
                </p:cond>
              </p:nextCondLst>
            </p:seq>
          </p:childTnLst>
        </p:cTn>
      </p:par>
    </p:tnLst>
    <p:bldLst>
      <p:bldP spid="4120" grpId="0" animBg="1"/>
      <p:bldP spid="4120" grpId="1" animBg="1"/>
      <p:bldP spid="4121" grpId="0" animBg="1"/>
      <p:bldP spid="4121" grpId="1" animBg="1"/>
      <p:bldP spid="4122" grpId="0" animBg="1"/>
      <p:bldP spid="412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4419600" y="5334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4419600" y="4572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4648200" y="457201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4724400" y="4572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34822" name="Picture 20" descr="spring-smiley-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5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362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37" descr="Picture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36576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3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2057400" y="2895600"/>
            <a:ext cx="8229600" cy="1143000"/>
          </a:xfrm>
        </p:spPr>
        <p:txBody>
          <a:bodyPr/>
          <a:lstStyle/>
          <a:p>
            <a:r>
              <a:rPr lang="en-US" b="1"/>
              <a:t>Trò chơi 3: Bác tài xế tài ba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3" grpId="0"/>
      <p:bldP spid="338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J0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pic>
        <p:nvPicPr>
          <p:cNvPr id="35843" name="Picture 4" descr="Nhanh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24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343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953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6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304800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7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572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5814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71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33" descr="AN43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914401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53340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5257800"/>
            <a:ext cx="733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1568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47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-1524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48" descr="nobu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595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2" name="WordArt 49"/>
          <p:cNvSpPr>
            <a:spLocks noChangeArrowheads="1" noChangeShapeType="1" noTextEdit="1"/>
          </p:cNvSpPr>
          <p:nvPr/>
        </p:nvSpPr>
        <p:spPr bwMode="auto">
          <a:xfrm>
            <a:off x="3276600" y="2590801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hết rồi!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12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ết quả hình ảnh cho Ô T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3276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Kết quả hình ảnh cho xe m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228600"/>
            <a:ext cx="3505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AutoShape 9" descr="Kết quả hình ảnh cho XE ĐẠ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5" name="AutoShape 11" descr="Kết quả hình ảnh cho XE ĐẠ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6" name="AutoShape 13" descr="Kết quả hình ảnh cho XE ĐẠ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7" name="AutoShape 15" descr="Kết quả hình ảnh cho XE ĐẠ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128" name="Picture 17" descr="Kết quả hình ảnh cho XE Đ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5364"/>
            <a:ext cx="3048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AutoShape 19" descr="Kết quả hình ảnh cho XE BUY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30" name="AutoShape 21" descr="Kết quả hình ảnh cho XE BUY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131" name="Picture 23" descr="Kết quả hình ảnh cho XE BUY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1623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5" descr="Kết quả hình ảnh cho XE XICH 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24350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AutoShape 27" descr="Kết quả hình ảnh cho xe đạp điệ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134" name="Picture 29" descr="Kết quả hình ảnh cho xe đạp điệ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164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52400"/>
            <a:ext cx="8458200" cy="5029200"/>
          </a:xfrm>
        </p:spPr>
        <p:txBody>
          <a:bodyPr/>
          <a:lstStyle/>
          <a:p>
            <a:pPr eaLnBrk="1" hangingPunct="1"/>
            <a:r>
              <a:rPr lang="en-US" i="1"/>
              <a:t>Câu đố:</a:t>
            </a:r>
          </a:p>
          <a:p>
            <a:pPr eaLnBrk="1" hangingPunct="1">
              <a:buFontTx/>
              <a:buNone/>
            </a:pPr>
            <a:r>
              <a:rPr lang="en-US" i="1"/>
              <a:t>                Mắt đỏ, vàng, xanh</a:t>
            </a:r>
          </a:p>
          <a:p>
            <a:pPr eaLnBrk="1" hangingPunct="1">
              <a:buFontTx/>
              <a:buNone/>
            </a:pPr>
            <a:r>
              <a:rPr lang="en-US" i="1"/>
              <a:t>                Đêm ngày đứng canh</a:t>
            </a:r>
          </a:p>
          <a:p>
            <a:pPr eaLnBrk="1" hangingPunct="1">
              <a:buFontTx/>
              <a:buNone/>
            </a:pPr>
            <a:r>
              <a:rPr lang="en-US" i="1"/>
              <a:t>                Ngã tư đường phố</a:t>
            </a:r>
          </a:p>
          <a:p>
            <a:pPr eaLnBrk="1" hangingPunct="1">
              <a:buFontTx/>
              <a:buNone/>
            </a:pPr>
            <a:r>
              <a:rPr lang="en-US" i="1"/>
              <a:t>                Mắt đỏ báo “dừng”</a:t>
            </a:r>
          </a:p>
          <a:p>
            <a:pPr eaLnBrk="1" hangingPunct="1">
              <a:buFontTx/>
              <a:buNone/>
            </a:pPr>
            <a:r>
              <a:rPr lang="en-US" i="1"/>
              <a:t>                Mắt xanh báo “đi”</a:t>
            </a:r>
          </a:p>
          <a:p>
            <a:pPr eaLnBrk="1" hangingPunct="1">
              <a:buFontTx/>
              <a:buNone/>
            </a:pPr>
            <a:r>
              <a:rPr lang="en-US" i="1"/>
              <a:t>                Mắt vàng “chờ nhé!”</a:t>
            </a:r>
          </a:p>
          <a:p>
            <a:pPr eaLnBrk="1" hangingPunct="1">
              <a:buFontTx/>
              <a:buNone/>
            </a:pPr>
            <a:r>
              <a:rPr lang="en-US" i="1"/>
              <a:t>                Đố bé đèn gì?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000" i="1">
              <a:solidFill>
                <a:schemeClr val="tx2"/>
              </a:solidFill>
            </a:endParaRPr>
          </a:p>
        </p:txBody>
      </p:sp>
      <p:pic>
        <p:nvPicPr>
          <p:cNvPr id="6147" name="Picture 4" descr="illustration_art_of_children_B10-PSD-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"/>
            <a:ext cx="19812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Picturech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Butterfly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482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Picturedongnoi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9436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ongbietno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920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102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05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24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62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3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530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038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257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626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52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33800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140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100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33976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33976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816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3434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2766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054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958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7912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602414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400801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5213351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46826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21351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1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602414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1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6346826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1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D:\N\thuc tap cuoi khoa\LỚP LÁ\HINH DEN GIAO THONG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04800"/>
            <a:ext cx="5524500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533401"/>
            <a:ext cx="8763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6000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sz="6000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sz="7200" b="1">
                <a:solidFill>
                  <a:srgbClr val="FF3300"/>
                </a:solidFill>
                <a:latin typeface="Times New Roman" panose="02020603050405020304" pitchFamily="18" charset="0"/>
              </a:rPr>
              <a:t>BÉ VUI KHÁM PHÁ</a:t>
            </a:r>
          </a:p>
        </p:txBody>
      </p:sp>
      <p:pic>
        <p:nvPicPr>
          <p:cNvPr id="8195" name="Picture 4" descr="221054D01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768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04776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562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6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20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228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0" descr="Butterfly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2" descr="TuLips 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3848100"/>
            <a:ext cx="1619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3" descr="67126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4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102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5" descr="Picturedongnoi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86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27" descr="ongmu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889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GA 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763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automobile[2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838200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BAGIAed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762000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2098675" y="857250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2098675" y="2376488"/>
            <a:ext cx="1066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2174875" y="3810000"/>
            <a:ext cx="990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9647" name="Picture 15" descr="xe m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066801"/>
            <a:ext cx="12017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81481E-6 L -0.12501 0.04444 " pathEditMode="relative" ptsTypes="AA">
                                      <p:cBhvr>
                                        <p:cTn id="35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ptsTypes="AA">
                                      <p:cBhvr>
                                        <p:cTn id="51" dur="3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4444 L -0.73334 0.24444 " pathEditMode="relative" ptsTypes="AA">
                                      <p:cBhvr>
                                        <p:cTn id="67" dur="20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39"/>
            <a:ext cx="90678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0" y="5722939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bộ trên vỉa hè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358</Words>
  <Application>Microsoft Office PowerPoint</Application>
  <PresentationFormat>Widescreen</PresentationFormat>
  <Paragraphs>48</Paragraphs>
  <Slides>35</Slides>
  <Notes>2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Đội mũ bảo hiểm khi ngồi trên xe máy</vt:lpstr>
      <vt:lpstr>Không chen lấn xô đẩy khi lên xe</vt:lpstr>
      <vt:lpstr>Ngồi trên xe buýt phải ngồi ngay ngắn, không thò đầu ra ngoài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BIỂN BÁO GIAO THÔNG</vt:lpstr>
      <vt:lpstr>Biển báo người đi bộ sang ngang</vt:lpstr>
      <vt:lpstr>Biển cấm đi ngược chiều </vt:lpstr>
      <vt:lpstr>Biển báo được phép quay đầu xe</vt:lpstr>
      <vt:lpstr>Biển cảnh báo có tàu hỏa</vt:lpstr>
      <vt:lpstr>Biển báo đường dành cho người đi bộ</vt:lpstr>
      <vt:lpstr>Biển cảnh báo đường có xe đạp đi</vt:lpstr>
      <vt:lpstr>Biển cảnh báo khu vực có trẻ em</vt:lpstr>
      <vt:lpstr>Biển báo cấm người  đi bộ</vt:lpstr>
      <vt:lpstr>PowerPoint Presentation</vt:lpstr>
      <vt:lpstr>PowerPoint Presentation</vt:lpstr>
      <vt:lpstr>PowerPoint Presentation</vt:lpstr>
      <vt:lpstr>Trò chơi 3: Bác tài xế tài ba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Tin Hoc Sang Tao</cp:lastModifiedBy>
  <cp:revision>54</cp:revision>
  <dcterms:created xsi:type="dcterms:W3CDTF">2010-09-16T14:40:34Z</dcterms:created>
  <dcterms:modified xsi:type="dcterms:W3CDTF">2022-05-30T10:02:04Z</dcterms:modified>
</cp:coreProperties>
</file>