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ppt" ContentType="application/vnd.ms-powerpoint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7" r:id="rId2"/>
    <p:sldId id="290" r:id="rId3"/>
    <p:sldId id="291" r:id="rId4"/>
    <p:sldId id="268" r:id="rId5"/>
    <p:sldId id="269" r:id="rId6"/>
    <p:sldId id="270" r:id="rId7"/>
    <p:sldId id="271" r:id="rId8"/>
    <p:sldId id="272" r:id="rId9"/>
    <p:sldId id="273" r:id="rId10"/>
    <p:sldId id="292" r:id="rId11"/>
    <p:sldId id="295" r:id="rId12"/>
    <p:sldId id="296" r:id="rId13"/>
    <p:sldId id="274" r:id="rId14"/>
    <p:sldId id="280" r:id="rId15"/>
    <p:sldId id="282" r:id="rId16"/>
    <p:sldId id="284" r:id="rId17"/>
    <p:sldId id="28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2F4F8"/>
    <a:srgbClr val="FF33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794" y="-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3D65FE-B3C9-48DB-A907-DD67A7C832DF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B9DE89-D6FD-4757-B206-6E5B546254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258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B9DE89-D6FD-4757-B206-6E5B5462541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038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22163-6DE5-49E1-95BD-B8B3FFF9EFC5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9912D-9B18-4FAB-8430-4F65835BCD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418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22163-6DE5-49E1-95BD-B8B3FFF9EFC5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9912D-9B18-4FAB-8430-4F65835BCD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673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22163-6DE5-49E1-95BD-B8B3FFF9EFC5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9912D-9B18-4FAB-8430-4F65835BCD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256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22163-6DE5-49E1-95BD-B8B3FFF9EFC5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9912D-9B18-4FAB-8430-4F65835BCD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885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22163-6DE5-49E1-95BD-B8B3FFF9EFC5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9912D-9B18-4FAB-8430-4F65835BCD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527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22163-6DE5-49E1-95BD-B8B3FFF9EFC5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9912D-9B18-4FAB-8430-4F65835BCD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160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22163-6DE5-49E1-95BD-B8B3FFF9EFC5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9912D-9B18-4FAB-8430-4F65835BCD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350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22163-6DE5-49E1-95BD-B8B3FFF9EFC5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9912D-9B18-4FAB-8430-4F65835BCD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59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22163-6DE5-49E1-95BD-B8B3FFF9EFC5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9912D-9B18-4FAB-8430-4F65835BCD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28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22163-6DE5-49E1-95BD-B8B3FFF9EFC5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9912D-9B18-4FAB-8430-4F65835BCD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220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22163-6DE5-49E1-95BD-B8B3FFF9EFC5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9912D-9B18-4FAB-8430-4F65835BCD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139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322163-6DE5-49E1-95BD-B8B3FFF9EFC5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9912D-9B18-4FAB-8430-4F65835BCD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01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emf"/><Relationship Id="rId4" Type="http://schemas.openxmlformats.org/officeDocument/2006/relationships/oleObject" Target="../embeddings/Microsoft_PowerPoint_97-2003_Presentation1.ppt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pn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HOI%20GIANG%202019-%202020\HAI%20HOI%20GIANG%20A4%202019\AM%20THANH\&#194;m%20Thanh%20&#272;&#7865;p%20Gi&#250;p%20Gi&#7843;m%20Stress%20C&#7921;c%20Hi&#7879;u%20Qu&#7843;%20(%20Calm%20Piano%20&amp;%20Guitar,%20Sleep%20Music,%20Study%20Music%20).mp4" TargetMode="Externa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png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381000"/>
            <a:ext cx="8229600" cy="18288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Quận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non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Quất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8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67000" y="3962400"/>
            <a:ext cx="5410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Đề 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tài: </a:t>
            </a:r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Trò chơi chữ cái a – ă – â </a:t>
            </a:r>
          </a:p>
          <a:p>
            <a:r>
              <a:rPr lang="en-US" sz="2000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5 – 6 </a:t>
            </a:r>
            <a:r>
              <a:rPr lang="en-US" sz="20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30 - 35phút </a:t>
            </a:r>
          </a:p>
          <a:p>
            <a:r>
              <a:rPr lang="en-US" sz="2000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Huệ</a:t>
            </a:r>
            <a:endParaRPr lang="en-US" sz="20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19400" y="6019800"/>
            <a:ext cx="335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Năm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2022</a:t>
            </a:r>
            <a:endParaRPr lang="en-US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6400" y="328678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LÀM QUEN CHỮ CÁI</a:t>
            </a:r>
            <a:endParaRPr lang="en-US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024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609600" y="533400"/>
          <a:ext cx="7924800" cy="594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Presentation" r:id="rId4" imgW="4570610" imgH="3427643" progId="PowerPoint.Show.8">
                  <p:embed/>
                </p:oleObj>
              </mc:Choice>
              <mc:Fallback>
                <p:oleObj name="Presentation" r:id="rId4" imgW="4570610" imgH="3427643" progId="PowerPoint.Show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533400"/>
                        <a:ext cx="7924800" cy="594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8425459"/>
              </p:ext>
            </p:extLst>
          </p:nvPr>
        </p:nvGraphicFramePr>
        <p:xfrm>
          <a:off x="152400" y="1397000"/>
          <a:ext cx="8763000" cy="233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5375"/>
                <a:gridCol w="1095375"/>
                <a:gridCol w="1095375"/>
                <a:gridCol w="1095375"/>
                <a:gridCol w="1095375"/>
                <a:gridCol w="1095375"/>
                <a:gridCol w="1095375"/>
                <a:gridCol w="1095375"/>
              </a:tblGrid>
              <a:tr h="2336800">
                <a:tc>
                  <a:txBody>
                    <a:bodyPr/>
                    <a:lstStyle/>
                    <a:p>
                      <a:endParaRPr lang="en-US" dirty="0">
                        <a:latin typeface=".VnAvant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.VnAvant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.VnAvant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.VnAvant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.VnAvant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.VnAvant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.VnAvant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.VnAvant" panose="020B7200000000000000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8600" y="1676400"/>
            <a:ext cx="99738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latin typeface=".VnAvant" panose="020B7200000000000000" pitchFamily="34" charset="0"/>
              </a:rPr>
              <a:t>a</a:t>
            </a:r>
            <a:endParaRPr lang="en-US" sz="9600" b="1" dirty="0">
              <a:latin typeface=".VnAvant" panose="020B7200000000000000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1676400"/>
            <a:ext cx="99738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latin typeface=".VnAvant" panose="020B7200000000000000" pitchFamily="34" charset="0"/>
              </a:rPr>
              <a:t>¨</a:t>
            </a:r>
            <a:endParaRPr lang="en-US" sz="9600" b="1" dirty="0">
              <a:latin typeface=".VnAvant" panose="020B7200000000000000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0" y="1676400"/>
            <a:ext cx="99738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latin typeface=".VnAvant" panose="020B7200000000000000" pitchFamily="34" charset="0"/>
              </a:rPr>
              <a:t>¨</a:t>
            </a:r>
            <a:endParaRPr lang="en-US" sz="9600" b="1" dirty="0">
              <a:latin typeface=".VnAvant" panose="020B72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38400" y="1676400"/>
            <a:ext cx="99738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latin typeface=".VnAvant" panose="020B7200000000000000" pitchFamily="34" charset="0"/>
              </a:rPr>
              <a:t>©</a:t>
            </a:r>
            <a:endParaRPr lang="en-US" sz="9600" b="1" dirty="0">
              <a:latin typeface=".VnAvant" panose="020B72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05200" y="1676400"/>
            <a:ext cx="99738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latin typeface=".VnAvant" panose="020B7200000000000000" pitchFamily="34" charset="0"/>
              </a:rPr>
              <a:t>a</a:t>
            </a:r>
            <a:endParaRPr lang="en-US" sz="9600" b="1" dirty="0">
              <a:latin typeface=".VnAvant" panose="020B7200000000000000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81800" y="1676400"/>
            <a:ext cx="99738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latin typeface=".VnAvant" panose="020B7200000000000000" pitchFamily="34" charset="0"/>
              </a:rPr>
              <a:t>a</a:t>
            </a:r>
            <a:endParaRPr lang="en-US" sz="9600" b="1" dirty="0">
              <a:latin typeface=".VnAvant" panose="020B7200000000000000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5000" y="1630740"/>
            <a:ext cx="99738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latin typeface=".VnAvant" panose="020B7200000000000000" pitchFamily="34" charset="0"/>
              </a:rPr>
              <a:t>©</a:t>
            </a:r>
            <a:endParaRPr lang="en-US" sz="9600" b="1" dirty="0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71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7348931"/>
              </p:ext>
            </p:extLst>
          </p:nvPr>
        </p:nvGraphicFramePr>
        <p:xfrm>
          <a:off x="152400" y="1295400"/>
          <a:ext cx="8763000" cy="243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5375"/>
                <a:gridCol w="1095375"/>
                <a:gridCol w="1095375"/>
                <a:gridCol w="1095375"/>
                <a:gridCol w="1095375"/>
                <a:gridCol w="1095375"/>
                <a:gridCol w="1095375"/>
                <a:gridCol w="1095375"/>
              </a:tblGrid>
              <a:tr h="2438400">
                <a:tc>
                  <a:txBody>
                    <a:bodyPr/>
                    <a:lstStyle/>
                    <a:p>
                      <a:endParaRPr lang="en-US" dirty="0">
                        <a:latin typeface=".VnAvant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.VnAvant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.VnAvant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.VnAvant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.VnAvant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.VnAvant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.VnAvant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.VnAvant" panose="020B7200000000000000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295400" y="1676400"/>
            <a:ext cx="99738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>
                <a:latin typeface=".VnAvant" panose="020B7200000000000000" pitchFamily="34" charset="0"/>
              </a:rPr>
              <a:t>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0" y="1676400"/>
            <a:ext cx="99738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>
                <a:latin typeface=".VnAvant" panose="020B7200000000000000" pitchFamily="34" charset="0"/>
              </a:rP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38400" y="1676400"/>
            <a:ext cx="99738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latin typeface=".VnAvant" panose="020B7200000000000000" pitchFamily="34" charset="0"/>
              </a:rPr>
              <a:t>©</a:t>
            </a:r>
            <a:endParaRPr lang="en-US" sz="9600" b="1" dirty="0">
              <a:latin typeface=".VnAvant" panose="020B7200000000000000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05200" y="1676400"/>
            <a:ext cx="99738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latin typeface=".VnAvant" panose="020B7200000000000000" pitchFamily="34" charset="0"/>
              </a:rPr>
              <a:t>¨</a:t>
            </a:r>
            <a:endParaRPr lang="en-US" sz="9600" b="1" dirty="0">
              <a:latin typeface=".VnAvant" panose="020B72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81800" y="1676400"/>
            <a:ext cx="99738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latin typeface=".VnAvant" panose="020B7200000000000000" pitchFamily="34" charset="0"/>
              </a:rPr>
              <a:t>©</a:t>
            </a:r>
            <a:endParaRPr lang="en-US" sz="9600" b="1" dirty="0">
              <a:latin typeface=".VnAvant" panose="020B72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5000" y="1630740"/>
            <a:ext cx="99738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>
                <a:latin typeface=".VnAvant" panose="020B7200000000000000" pitchFamily="34" charset="0"/>
              </a:rPr>
              <a:t>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8600" y="1630740"/>
            <a:ext cx="99738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latin typeface=".VnAvant" panose="020B7200000000000000" pitchFamily="34" charset="0"/>
              </a:rPr>
              <a:t>a</a:t>
            </a:r>
            <a:endParaRPr lang="en-US" sz="9600" b="1" dirty="0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16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1"/>
            <a:ext cx="8229600" cy="1142999"/>
          </a:xfrm>
        </p:spPr>
        <p:txBody>
          <a:bodyPr/>
          <a:lstStyle/>
          <a:p>
            <a:pPr>
              <a:buFont typeface="Arial" charset="0"/>
              <a:buChar char="•"/>
            </a:pPr>
            <a:endParaRPr lang="en-US" dirty="0" smtClean="0">
              <a:solidFill>
                <a:srgbClr val="FF3300"/>
              </a:solidFill>
            </a:endParaRPr>
          </a:p>
          <a:p>
            <a:pPr>
              <a:buFont typeface="Arial" charset="0"/>
              <a:buChar char="•"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688268"/>
              </p:ext>
            </p:extLst>
          </p:nvPr>
        </p:nvGraphicFramePr>
        <p:xfrm>
          <a:off x="1828800" y="838200"/>
          <a:ext cx="6096000" cy="630936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4648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36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* TC 2: Thi xem </a:t>
                      </a:r>
                      <a:r>
                        <a:rPr lang="pt-BR" sz="360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ai nhanh</a:t>
                      </a:r>
                      <a:r>
                        <a:rPr lang="pt-BR" sz="1400" dirty="0">
                          <a:latin typeface="Times New Roman"/>
                          <a:ea typeface="Calibri"/>
                          <a:cs typeface="Times New Roman"/>
                        </a:rPr>
                        <a:t>: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38200" y="2057400"/>
            <a:ext cx="76962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200" dirty="0" smtClean="0">
                <a:latin typeface="Times New Roman" pitchFamily="18" charset="0"/>
                <a:cs typeface="Times New Roman" pitchFamily="18" charset="0"/>
              </a:rPr>
              <a:t>- Chuẩn bị: Cô vẽ 3 vòng tròn dưới sàn nhà có chữ a – ă – â </a:t>
            </a:r>
          </a:p>
          <a:p>
            <a:pPr algn="just"/>
            <a:r>
              <a:rPr lang="pt-BR" sz="3200" dirty="0" smtClean="0">
                <a:latin typeface="Times New Roman" pitchFamily="18" charset="0"/>
                <a:cs typeface="Times New Roman" pitchFamily="18" charset="0"/>
              </a:rPr>
              <a:t>- CC: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rẻ cầm thẻ chữ đi vòng tròn vừa đi vừa hát, khi có hiệu lệnh tìm chỗ, trẻ nhảy vào vòng tròn có chữ cái đó</a:t>
            </a:r>
          </a:p>
          <a:p>
            <a:pPr algn="just"/>
            <a:r>
              <a:rPr lang="pt-BR" sz="3200" dirty="0" smtClean="0">
                <a:latin typeface="Times New Roman" pitchFamily="18" charset="0"/>
                <a:cs typeface="Times New Roman" pitchFamily="18" charset="0"/>
              </a:rPr>
              <a:t>- LC: Thời gian chơi là một bản nhạc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bạn nào tìm sai chỗ sẽ nhảy lò cò</a:t>
            </a:r>
          </a:p>
          <a:p>
            <a:pPr algn="just"/>
            <a:endParaRPr lang="en-US" dirty="0"/>
          </a:p>
        </p:txBody>
      </p:sp>
      <p:pic>
        <p:nvPicPr>
          <p:cNvPr id="2" name="Trời Nắng Trời Mưa (cắ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410200" y="5562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197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71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49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TC 3: Thi xem ai khéo:</a:t>
            </a:r>
            <a:r>
              <a:rPr lang="en-US" sz="49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9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smtClean="0"/>
              <a:t/>
            </a:r>
            <a:br>
              <a:rPr lang="en-US" sz="3200" b="1" dirty="0" smtClean="0"/>
            </a:b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00200"/>
            <a:ext cx="76962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 smtClean="0"/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914400" y="1828800"/>
          <a:ext cx="7162800" cy="2523744"/>
        </p:xfrm>
        <a:graphic>
          <a:graphicData uri="http://schemas.openxmlformats.org/drawingml/2006/table">
            <a:tbl>
              <a:tblPr/>
              <a:tblGrid>
                <a:gridCol w="7162800"/>
              </a:tblGrid>
              <a:tr h="18455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3600" dirty="0">
                          <a:latin typeface="Times New Roman"/>
                          <a:ea typeface="Calibri"/>
                          <a:cs typeface="Times New Roman"/>
                        </a:rPr>
                        <a:t>- CC: Chia trẻ thành 4 nhóm: Tạo hình các chữ cái bằng giây trang kim, xếp khuy, hột hạt, đất nặn, đồ chữ và trang trí chữ.</a:t>
                      </a:r>
                      <a:endParaRPr lang="en-US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8521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762001"/>
            <a:ext cx="7239000" cy="4876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838200"/>
            <a:ext cx="77724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pt-BR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TC 4: Tạo chữ a, ă, â bằng các bộ phận</a:t>
            </a:r>
          </a:p>
          <a:p>
            <a:pPr algn="ctr"/>
            <a:r>
              <a:rPr lang="pt-BR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trên cơ thể</a:t>
            </a:r>
            <a:endParaRPr lang="en-US" sz="3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6" name="Âm Thanh Đẹp Giúp Giảm Stress Cực Hiệu Quả ( Calm Piano &amp; Guitar, Sleep Music, Study Music 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858000" y="4953000"/>
            <a:ext cx="1524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031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731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>
                <a:solidFill>
                  <a:srgbClr val="FF0066"/>
                </a:solidFill>
              </a:rPr>
              <a:t>3. </a:t>
            </a:r>
            <a:r>
              <a:rPr lang="en-US" b="1" dirty="0" err="1" smtClean="0">
                <a:solidFill>
                  <a:srgbClr val="FF0066"/>
                </a:solidFill>
              </a:rPr>
              <a:t>Kết</a:t>
            </a:r>
            <a:r>
              <a:rPr lang="en-US" b="1" dirty="0" smtClean="0">
                <a:solidFill>
                  <a:srgbClr val="FF0066"/>
                </a:solidFill>
              </a:rPr>
              <a:t> </a:t>
            </a:r>
            <a:r>
              <a:rPr lang="en-US" b="1" dirty="0" err="1" smtClean="0">
                <a:solidFill>
                  <a:srgbClr val="FF0066"/>
                </a:solidFill>
              </a:rPr>
              <a:t>thúc</a:t>
            </a:r>
            <a:r>
              <a:rPr lang="en-US" dirty="0">
                <a:solidFill>
                  <a:srgbClr val="FF0066"/>
                </a:solidFill>
              </a:rPr>
              <a:t/>
            </a:r>
            <a:br>
              <a:rPr lang="en-US" dirty="0">
                <a:solidFill>
                  <a:srgbClr val="FF0066"/>
                </a:solidFill>
              </a:rPr>
            </a:br>
            <a:endParaRPr lang="en-US" dirty="0">
              <a:solidFill>
                <a:srgbClr val="FF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Cô và trẻ cùng làm con thỏ ra sân chơi</a:t>
            </a:r>
            <a:endParaRPr lang="en-US" dirty="0"/>
          </a:p>
        </p:txBody>
      </p:sp>
      <p:pic>
        <p:nvPicPr>
          <p:cNvPr id="5" name="Trời Nắng Trời Mưa (cắ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43800" y="5791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721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371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52400"/>
            <a:ext cx="8839200" cy="5614016"/>
          </a:xfrm>
        </p:spPr>
      </p:pic>
    </p:spTree>
    <p:extLst>
      <p:ext uri="{BB962C8B-B14F-4D97-AF65-F5344CB8AC3E}">
        <p14:creationId xmlns:p14="http://schemas.microsoft.com/office/powerpoint/2010/main" val="70688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I. </a:t>
            </a:r>
            <a:r>
              <a:rPr lang="en-US" dirty="0" err="1" smtClean="0">
                <a:solidFill>
                  <a:srgbClr val="FF0000"/>
                </a:solidFill>
              </a:rPr>
              <a:t>Mục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đích</a:t>
            </a:r>
            <a:r>
              <a:rPr lang="en-US" dirty="0" smtClean="0">
                <a:solidFill>
                  <a:srgbClr val="FF0000"/>
                </a:solidFill>
              </a:rPr>
              <a:t> – </a:t>
            </a:r>
            <a:r>
              <a:rPr lang="en-US" dirty="0" err="1" smtClean="0">
                <a:solidFill>
                  <a:srgbClr val="FF0000"/>
                </a:solidFill>
              </a:rPr>
              <a:t>yêu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cầu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BR" b="1" dirty="0" smtClean="0"/>
              <a:t>1. Kiến thức:</a:t>
            </a:r>
            <a:endParaRPr lang="en-US" dirty="0" smtClean="0"/>
          </a:p>
          <a:p>
            <a:r>
              <a:rPr lang="pt-BR" dirty="0" smtClean="0"/>
              <a:t>- Trẻ nhận biết và phát âm đúng chữ a, ă, â.</a:t>
            </a:r>
            <a:endParaRPr lang="en-US" dirty="0" smtClean="0"/>
          </a:p>
          <a:p>
            <a:r>
              <a:rPr lang="pt-BR" dirty="0" smtClean="0"/>
              <a:t>- Nhận biết chữ a, ă, â trong từ, chữ cái riêng lẻ.</a:t>
            </a:r>
            <a:endParaRPr lang="en-US" dirty="0" smtClean="0"/>
          </a:p>
          <a:p>
            <a:r>
              <a:rPr lang="pt-BR" b="1" dirty="0" smtClean="0"/>
              <a:t>2.Kỹ năng:</a:t>
            </a:r>
            <a:endParaRPr lang="en-US" dirty="0" smtClean="0"/>
          </a:p>
          <a:p>
            <a:r>
              <a:rPr lang="pt-BR" dirty="0" smtClean="0"/>
              <a:t>- Củng cố sự nhận biết và phát âm đúng các chữ cái a, ă, â qua các trò chơi.</a:t>
            </a:r>
            <a:endParaRPr lang="en-US" dirty="0" smtClean="0"/>
          </a:p>
          <a:p>
            <a:r>
              <a:rPr lang="en-US" b="1" dirty="0" smtClean="0"/>
              <a:t>3</a:t>
            </a:r>
            <a:r>
              <a:rPr lang="en-US" dirty="0" smtClean="0"/>
              <a:t>.</a:t>
            </a:r>
            <a:r>
              <a:rPr lang="en-US" b="1" dirty="0" smtClean="0"/>
              <a:t>Thái </a:t>
            </a:r>
            <a:r>
              <a:rPr lang="en-US" b="1" dirty="0" err="1" smtClean="0"/>
              <a:t>độ</a:t>
            </a:r>
            <a:r>
              <a:rPr lang="en-US" b="1" dirty="0" smtClean="0"/>
              <a:t>:</a:t>
            </a:r>
            <a:endParaRPr lang="en-US" dirty="0" smtClean="0"/>
          </a:p>
          <a:p>
            <a:r>
              <a:rPr lang="en-US" dirty="0" smtClean="0"/>
              <a:t>- </a:t>
            </a:r>
            <a:r>
              <a:rPr lang="en-US" dirty="0" err="1" smtClean="0"/>
              <a:t>Trẻ</a:t>
            </a:r>
            <a:r>
              <a:rPr lang="en-US" dirty="0" smtClean="0"/>
              <a:t> </a:t>
            </a:r>
            <a:r>
              <a:rPr lang="en-US" dirty="0" err="1" smtClean="0"/>
              <a:t>hứng</a:t>
            </a:r>
            <a:r>
              <a:rPr lang="en-US" dirty="0" smtClean="0"/>
              <a:t> </a:t>
            </a:r>
            <a:r>
              <a:rPr lang="en-US" dirty="0" err="1" smtClean="0"/>
              <a:t>thú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hoạt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mới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II. CHUẨN BỊ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1. </a:t>
            </a:r>
            <a:r>
              <a:rPr lang="en-US" b="1" dirty="0" err="1" smtClean="0"/>
              <a:t>Đồ</a:t>
            </a:r>
            <a:r>
              <a:rPr lang="en-US" b="1" dirty="0" smtClean="0"/>
              <a:t> </a:t>
            </a:r>
            <a:r>
              <a:rPr lang="en-US" b="1" dirty="0" err="1" smtClean="0"/>
              <a:t>dùng</a:t>
            </a:r>
            <a:r>
              <a:rPr lang="en-US" b="1" dirty="0" smtClean="0"/>
              <a:t> </a:t>
            </a:r>
            <a:r>
              <a:rPr lang="en-US" b="1" dirty="0" err="1" smtClean="0"/>
              <a:t>của</a:t>
            </a:r>
            <a:r>
              <a:rPr lang="en-US" b="1" dirty="0" smtClean="0"/>
              <a:t> </a:t>
            </a:r>
            <a:r>
              <a:rPr lang="en-US" b="1" dirty="0" err="1" smtClean="0"/>
              <a:t>cô</a:t>
            </a:r>
            <a:endParaRPr lang="en-US" dirty="0" smtClean="0"/>
          </a:p>
          <a:p>
            <a:r>
              <a:rPr lang="en-US" dirty="0" smtClean="0"/>
              <a:t>- </a:t>
            </a: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điện</a:t>
            </a:r>
            <a:r>
              <a:rPr lang="en-US" dirty="0" smtClean="0"/>
              <a:t> </a:t>
            </a:r>
            <a:r>
              <a:rPr lang="en-US" dirty="0" err="1" smtClean="0"/>
              <a:t>tử</a:t>
            </a:r>
            <a:r>
              <a:rPr lang="en-US" dirty="0" smtClean="0"/>
              <a:t> </a:t>
            </a:r>
            <a:r>
              <a:rPr lang="en-US" dirty="0" err="1" smtClean="0"/>
              <a:t>một</a:t>
            </a:r>
            <a:r>
              <a:rPr lang="en-US" dirty="0" smtClean="0"/>
              <a:t> </a:t>
            </a:r>
            <a:r>
              <a:rPr lang="en-US" dirty="0" err="1" smtClean="0"/>
              <a:t>số</a:t>
            </a:r>
            <a:r>
              <a:rPr lang="en-US" dirty="0" smtClean="0"/>
              <a:t> </a:t>
            </a:r>
            <a:r>
              <a:rPr lang="en-US" dirty="0" err="1" smtClean="0"/>
              <a:t>trò</a:t>
            </a:r>
            <a:r>
              <a:rPr lang="en-US" dirty="0" smtClean="0"/>
              <a:t> </a:t>
            </a:r>
            <a:r>
              <a:rPr lang="en-US" dirty="0" err="1" smtClean="0"/>
              <a:t>chơi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chữ</a:t>
            </a:r>
            <a:r>
              <a:rPr lang="en-US" dirty="0" smtClean="0"/>
              <a:t> </a:t>
            </a:r>
            <a:r>
              <a:rPr lang="en-US" dirty="0" err="1" smtClean="0"/>
              <a:t>cái</a:t>
            </a:r>
            <a:r>
              <a:rPr lang="en-US" dirty="0" smtClean="0"/>
              <a:t> </a:t>
            </a:r>
            <a:r>
              <a:rPr lang="pt-BR" dirty="0" smtClean="0"/>
              <a:t>a, ă, â</a:t>
            </a:r>
            <a:endParaRPr lang="en-US" dirty="0" smtClean="0"/>
          </a:p>
          <a:p>
            <a:r>
              <a:rPr lang="pt-BR" dirty="0" smtClean="0"/>
              <a:t>- Bảng tương tác </a:t>
            </a:r>
            <a:endParaRPr lang="en-US" dirty="0" smtClean="0"/>
          </a:p>
          <a:p>
            <a:r>
              <a:rPr lang="en-US" b="1" dirty="0" smtClean="0"/>
              <a:t>2. </a:t>
            </a:r>
            <a:r>
              <a:rPr lang="en-US" b="1" dirty="0" err="1" smtClean="0"/>
              <a:t>Đồ</a:t>
            </a:r>
            <a:r>
              <a:rPr lang="en-US" b="1" dirty="0" smtClean="0"/>
              <a:t> </a:t>
            </a:r>
            <a:r>
              <a:rPr lang="en-US" b="1" dirty="0" err="1" smtClean="0"/>
              <a:t>dùng</a:t>
            </a:r>
            <a:r>
              <a:rPr lang="en-US" b="1" dirty="0" smtClean="0"/>
              <a:t> </a:t>
            </a:r>
            <a:r>
              <a:rPr lang="en-US" b="1" dirty="0" err="1" smtClean="0"/>
              <a:t>của</a:t>
            </a:r>
            <a:r>
              <a:rPr lang="en-US" b="1" dirty="0" smtClean="0"/>
              <a:t> </a:t>
            </a:r>
            <a:r>
              <a:rPr lang="en-US" b="1" dirty="0" err="1" smtClean="0"/>
              <a:t>trẻ</a:t>
            </a:r>
            <a:endParaRPr lang="en-US" dirty="0" smtClean="0"/>
          </a:p>
          <a:p>
            <a:r>
              <a:rPr lang="fr-FR" dirty="0" smtClean="0"/>
              <a:t>- 3 </a:t>
            </a:r>
            <a:r>
              <a:rPr lang="fr-FR" dirty="0" err="1" smtClean="0"/>
              <a:t>bảng</a:t>
            </a:r>
            <a:r>
              <a:rPr lang="fr-FR" dirty="0" smtClean="0"/>
              <a:t>, </a:t>
            </a:r>
            <a:r>
              <a:rPr lang="fr-FR" dirty="0" err="1" smtClean="0"/>
              <a:t>các</a:t>
            </a:r>
            <a:r>
              <a:rPr lang="fr-FR" dirty="0" smtClean="0"/>
              <a:t> </a:t>
            </a:r>
            <a:r>
              <a:rPr lang="fr-FR" dirty="0" err="1" smtClean="0"/>
              <a:t>thẻ</a:t>
            </a:r>
            <a:r>
              <a:rPr lang="fr-FR" dirty="0" smtClean="0"/>
              <a:t> </a:t>
            </a:r>
            <a:r>
              <a:rPr lang="fr-FR" dirty="0" err="1" smtClean="0"/>
              <a:t>chữ</a:t>
            </a:r>
            <a:r>
              <a:rPr lang="fr-FR" dirty="0" smtClean="0"/>
              <a:t> </a:t>
            </a:r>
            <a:r>
              <a:rPr lang="fr-FR" dirty="0" err="1" smtClean="0"/>
              <a:t>rời</a:t>
            </a:r>
            <a:r>
              <a:rPr lang="fr-FR" dirty="0" smtClean="0"/>
              <a:t>.</a:t>
            </a:r>
            <a:endParaRPr lang="en-US" dirty="0" smtClean="0"/>
          </a:p>
          <a:p>
            <a:r>
              <a:rPr lang="fr-FR" dirty="0" smtClean="0"/>
              <a:t>- </a:t>
            </a:r>
            <a:r>
              <a:rPr lang="fr-FR" dirty="0" err="1" smtClean="0"/>
              <a:t>Khuy</a:t>
            </a:r>
            <a:r>
              <a:rPr lang="fr-FR" dirty="0" smtClean="0"/>
              <a:t>, </a:t>
            </a:r>
            <a:r>
              <a:rPr lang="fr-FR" dirty="0" err="1" smtClean="0"/>
              <a:t>đất</a:t>
            </a:r>
            <a:r>
              <a:rPr lang="fr-FR" dirty="0" smtClean="0"/>
              <a:t> </a:t>
            </a:r>
            <a:r>
              <a:rPr lang="fr-FR" dirty="0" err="1" smtClean="0"/>
              <a:t>nặn</a:t>
            </a:r>
            <a:r>
              <a:rPr lang="fr-FR" dirty="0" smtClean="0"/>
              <a:t>, </a:t>
            </a:r>
            <a:r>
              <a:rPr lang="fr-FR" dirty="0" err="1" smtClean="0"/>
              <a:t>bảng</a:t>
            </a:r>
            <a:r>
              <a:rPr lang="fr-FR" dirty="0" smtClean="0"/>
              <a:t> con, </a:t>
            </a:r>
            <a:r>
              <a:rPr lang="fr-FR" dirty="0" err="1" smtClean="0"/>
              <a:t>giây</a:t>
            </a:r>
            <a:r>
              <a:rPr lang="fr-FR" dirty="0" smtClean="0"/>
              <a:t> </a:t>
            </a:r>
            <a:r>
              <a:rPr lang="fr-FR" dirty="0" err="1" smtClean="0"/>
              <a:t>trang</a:t>
            </a:r>
            <a:r>
              <a:rPr lang="fr-FR" dirty="0" smtClean="0"/>
              <a:t> </a:t>
            </a:r>
            <a:r>
              <a:rPr lang="fr-FR" dirty="0" err="1" smtClean="0"/>
              <a:t>kim</a:t>
            </a:r>
            <a:r>
              <a:rPr lang="fr-FR" dirty="0" smtClean="0"/>
              <a:t>, </a:t>
            </a:r>
            <a:r>
              <a:rPr lang="fr-FR" dirty="0" err="1" smtClean="0"/>
              <a:t>các</a:t>
            </a:r>
            <a:r>
              <a:rPr lang="fr-FR" dirty="0" smtClean="0"/>
              <a:t> </a:t>
            </a:r>
            <a:r>
              <a:rPr lang="fr-FR" dirty="0" err="1" smtClean="0"/>
              <a:t>chữ</a:t>
            </a:r>
            <a:r>
              <a:rPr lang="fr-FR" dirty="0" smtClean="0"/>
              <a:t> </a:t>
            </a:r>
            <a:r>
              <a:rPr lang="fr-FR" dirty="0" err="1" smtClean="0"/>
              <a:t>cái</a:t>
            </a:r>
            <a:r>
              <a:rPr lang="fr-FR" dirty="0" smtClean="0"/>
              <a:t> </a:t>
            </a:r>
            <a:r>
              <a:rPr lang="fr-FR" dirty="0" err="1" smtClean="0"/>
              <a:t>để</a:t>
            </a:r>
            <a:r>
              <a:rPr lang="fr-FR" dirty="0" smtClean="0"/>
              <a:t> </a:t>
            </a:r>
            <a:r>
              <a:rPr lang="fr-FR" dirty="0" err="1" smtClean="0"/>
              <a:t>trẻ</a:t>
            </a:r>
            <a:r>
              <a:rPr lang="fr-FR" dirty="0" smtClean="0"/>
              <a:t> </a:t>
            </a:r>
            <a:r>
              <a:rPr lang="fr-FR" dirty="0" err="1" smtClean="0"/>
              <a:t>đồ</a:t>
            </a:r>
            <a:r>
              <a:rPr lang="fr-FR" dirty="0" smtClean="0"/>
              <a:t> </a:t>
            </a:r>
            <a:r>
              <a:rPr lang="fr-FR" dirty="0" err="1" smtClean="0"/>
              <a:t>chữ</a:t>
            </a:r>
            <a:r>
              <a:rPr lang="fr-FR" dirty="0" smtClean="0"/>
              <a:t>...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1600200"/>
          </a:xfrm>
        </p:spPr>
        <p:txBody>
          <a:bodyPr>
            <a:normAutofit fontScale="90000"/>
          </a:bodyPr>
          <a:lstStyle/>
          <a:p>
            <a:pPr lvl="0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>
                <a:solidFill>
                  <a:srgbClr val="002060"/>
                </a:solidFill>
              </a:rPr>
              <a:t>1</a:t>
            </a:r>
            <a:r>
              <a:rPr lang="en-US" b="1" dirty="0">
                <a:solidFill>
                  <a:srgbClr val="002060"/>
                </a:solidFill>
              </a:rPr>
              <a:t>. </a:t>
            </a:r>
            <a:r>
              <a:rPr lang="en-US" b="1" dirty="0" err="1">
                <a:solidFill>
                  <a:srgbClr val="002060"/>
                </a:solidFill>
              </a:rPr>
              <a:t>Hoạt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động</a:t>
            </a:r>
            <a:r>
              <a:rPr lang="en-US" b="1" dirty="0">
                <a:solidFill>
                  <a:srgbClr val="002060"/>
                </a:solidFill>
              </a:rPr>
              <a:t> 1: </a:t>
            </a:r>
            <a:r>
              <a:rPr lang="en-US" b="1" dirty="0" err="1">
                <a:solidFill>
                  <a:srgbClr val="002060"/>
                </a:solidFill>
              </a:rPr>
              <a:t>Ổn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định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tổ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chức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2743200"/>
            <a:ext cx="6858000" cy="3382963"/>
          </a:xfrm>
        </p:spPr>
        <p:txBody>
          <a:bodyPr/>
          <a:lstStyle/>
          <a:p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trẻ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 “ </a:t>
            </a:r>
            <a:r>
              <a:rPr lang="en-US" dirty="0" err="1" smtClean="0"/>
              <a:t>Năm</a:t>
            </a:r>
            <a:r>
              <a:rPr lang="en-US" dirty="0" smtClean="0"/>
              <a:t> </a:t>
            </a:r>
            <a:r>
              <a:rPr lang="en-US" dirty="0" err="1" smtClean="0"/>
              <a:t>ngón</a:t>
            </a:r>
            <a:r>
              <a:rPr lang="en-US" dirty="0" smtClean="0"/>
              <a:t> </a:t>
            </a:r>
            <a:r>
              <a:rPr lang="en-US" dirty="0" err="1" smtClean="0"/>
              <a:t>tay</a:t>
            </a:r>
            <a:r>
              <a:rPr lang="en-US" dirty="0" smtClean="0"/>
              <a:t> </a:t>
            </a:r>
            <a:r>
              <a:rPr lang="en-US" dirty="0" err="1" smtClean="0"/>
              <a:t>ngoan</a:t>
            </a:r>
            <a:r>
              <a:rPr lang="en-US" dirty="0" smtClean="0"/>
              <a:t>”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NamNgonTayNgoan-V.A-261618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810000" y="4267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244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020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7239000" cy="1219200"/>
          </a:xfrm>
        </p:spPr>
        <p:txBody>
          <a:bodyPr>
            <a:normAutofit fontScale="90000"/>
          </a:bodyPr>
          <a:lstStyle/>
          <a:p>
            <a:pPr lvl="0"/>
            <a:r>
              <a:rPr lang="en-US" b="1" dirty="0"/>
              <a:t/>
            </a:r>
            <a:br>
              <a:rPr lang="en-US" b="1" dirty="0"/>
            </a:br>
            <a:r>
              <a:rPr lang="en-US" sz="4000" b="1" dirty="0" smtClean="0">
                <a:solidFill>
                  <a:srgbClr val="FF0000"/>
                </a:solidFill>
              </a:rPr>
              <a:t>2</a:t>
            </a:r>
            <a:r>
              <a:rPr lang="en-US" sz="4000" b="1" dirty="0">
                <a:solidFill>
                  <a:srgbClr val="FF0000"/>
                </a:solidFill>
              </a:rPr>
              <a:t>.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Phương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pháp</a:t>
            </a:r>
            <a:r>
              <a:rPr lang="en-US" sz="4000" b="1" dirty="0">
                <a:solidFill>
                  <a:srgbClr val="FF0000"/>
                </a:solidFill>
              </a:rPr>
              <a:t>, </a:t>
            </a:r>
            <a:r>
              <a:rPr lang="en-US" sz="4000" b="1" dirty="0" err="1">
                <a:solidFill>
                  <a:srgbClr val="FF0000"/>
                </a:solidFill>
              </a:rPr>
              <a:t>hình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thức</a:t>
            </a:r>
            <a:r>
              <a:rPr lang="en-US" sz="4000" b="1" dirty="0">
                <a:solidFill>
                  <a:srgbClr val="FF0000"/>
                </a:solidFill>
              </a:rPr>
              <a:t> – </a:t>
            </a:r>
            <a:r>
              <a:rPr lang="en-US" sz="4000" b="1" dirty="0" err="1">
                <a:solidFill>
                  <a:srgbClr val="FF0000"/>
                </a:solidFill>
              </a:rPr>
              <a:t>tổ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chức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>
            <a:normAutofit/>
          </a:bodyPr>
          <a:lstStyle/>
          <a:p>
            <a:r>
              <a:rPr lang="pt-BR" i="1" dirty="0" smtClean="0"/>
              <a:t>a. Ôn nhận biết chữ cái a, ă, â : cho trẻ luyện phát âm và cấu tạo.</a:t>
            </a:r>
            <a:endParaRPr lang="en-US" dirty="0" smtClean="0"/>
          </a:p>
          <a:p>
            <a:pPr>
              <a:buNone/>
            </a:pPr>
            <a:r>
              <a:rPr lang="pt-BR" dirty="0" smtClean="0"/>
              <a:t>- Cô cho trẻ quan sát các chữ cái a, ă, â trên màn hình và phát âm chữ cái đó. Cô lần lượt cho cả lớp, nhóm, tổ phát âm.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80019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152400"/>
            <a:ext cx="42672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* </a:t>
            </a:r>
            <a:r>
              <a:rPr lang="en-US" dirty="0" err="1" smtClean="0">
                <a:solidFill>
                  <a:srgbClr val="FF0000"/>
                </a:solidFill>
              </a:rPr>
              <a:t>Quan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sát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ảnh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2" name="Content Placeholder 11" descr="tải xuống (23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1447800"/>
            <a:ext cx="7162800" cy="3581400"/>
          </a:xfrm>
        </p:spPr>
      </p:pic>
    </p:spTree>
    <p:extLst>
      <p:ext uri="{BB962C8B-B14F-4D97-AF65-F5344CB8AC3E}">
        <p14:creationId xmlns:p14="http://schemas.microsoft.com/office/powerpoint/2010/main" val="791104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ải xuống (24)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685800"/>
            <a:ext cx="7620000" cy="4572000"/>
          </a:xfrm>
        </p:spPr>
      </p:pic>
    </p:spTree>
    <p:extLst>
      <p:ext uri="{BB962C8B-B14F-4D97-AF65-F5344CB8AC3E}">
        <p14:creationId xmlns:p14="http://schemas.microsoft.com/office/powerpoint/2010/main" val="300152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ải xuống (2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609600"/>
            <a:ext cx="7467600" cy="4724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38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pt-BR" sz="3200" i="1" dirty="0" smtClean="0"/>
              <a:t/>
            </a:r>
            <a:br>
              <a:rPr lang="pt-BR" sz="3200" i="1" dirty="0" smtClean="0"/>
            </a:br>
            <a:r>
              <a:rPr lang="pt-BR" sz="3200" i="1" dirty="0" smtClean="0"/>
              <a:t/>
            </a:r>
            <a:br>
              <a:rPr lang="pt-BR" sz="3200" i="1" dirty="0" smtClean="0"/>
            </a:br>
            <a:r>
              <a:rPr lang="pt-BR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Trò chơi với chữ cái a, ă, â: </a:t>
            </a:r>
            <a:r>
              <a:rPr lang="pt-BR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14400" y="1752600"/>
            <a:ext cx="7772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600" dirty="0" smtClean="0">
                <a:latin typeface="Times New Roman" pitchFamily="18" charset="0"/>
                <a:cs typeface="Times New Roman" pitchFamily="18" charset="0"/>
              </a:rPr>
              <a:t>* TC 1: Tìm chữ theo quy luật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sz="3600" dirty="0" smtClean="0">
                <a:latin typeface="Times New Roman" pitchFamily="18" charset="0"/>
                <a:cs typeface="Times New Roman" pitchFamily="18" charset="0"/>
              </a:rPr>
              <a:t>- CC: Trẻ xem cách sắp xếp của các chữ cái để tìm ra quy luật, giơ thẻ chữ cái vào các chữ cần tìm.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277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727</TotalTime>
  <Words>459</Words>
  <Application>Microsoft Office PowerPoint</Application>
  <PresentationFormat>On-screen Show (4:3)</PresentationFormat>
  <Paragraphs>60</Paragraphs>
  <Slides>17</Slides>
  <Notes>1</Notes>
  <HiddenSlides>0</HiddenSlides>
  <MMClips>4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Presentation</vt:lpstr>
      <vt:lpstr>  Bộ giáo dục và đào tạo Quận Long Biên Trường mầm non Gia Quất </vt:lpstr>
      <vt:lpstr>I. Mục đích – yêu cầu</vt:lpstr>
      <vt:lpstr>II. CHUẨN BỊ</vt:lpstr>
      <vt:lpstr> 1. Hoạt động 1: Ổn định tổ chức </vt:lpstr>
      <vt:lpstr> 2. Phương pháp, hình thức – tổ chức </vt:lpstr>
      <vt:lpstr>* Quan sát ảnh</vt:lpstr>
      <vt:lpstr>PowerPoint Presentation</vt:lpstr>
      <vt:lpstr>PowerPoint Presentation</vt:lpstr>
      <vt:lpstr>  b. Trò chơi với chữ cái a, ă, â:   </vt:lpstr>
      <vt:lpstr>PowerPoint Presentation</vt:lpstr>
      <vt:lpstr>PowerPoint Presentation</vt:lpstr>
      <vt:lpstr>PowerPoint Presentation</vt:lpstr>
      <vt:lpstr>PowerPoint Presentation</vt:lpstr>
      <vt:lpstr>  * TC 3: Thi xem ai khéo:  </vt:lpstr>
      <vt:lpstr>PowerPoint Presentation</vt:lpstr>
      <vt:lpstr> 3. Kết thúc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Lioness</dc:creator>
  <cp:lastModifiedBy>Techsi.vn</cp:lastModifiedBy>
  <cp:revision>66</cp:revision>
  <dcterms:created xsi:type="dcterms:W3CDTF">2018-05-27T08:25:18Z</dcterms:created>
  <dcterms:modified xsi:type="dcterms:W3CDTF">2022-10-17T07:23:27Z</dcterms:modified>
</cp:coreProperties>
</file>