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  <p:sldMasterId id="2147483829" r:id="rId15"/>
    <p:sldMasterId id="2147483842" r:id="rId16"/>
    <p:sldMasterId id="2147483855" r:id="rId17"/>
  </p:sldMasterIdLst>
  <p:notesMasterIdLst>
    <p:notesMasterId r:id="rId56"/>
  </p:notesMasterIdLst>
  <p:sldIdLst>
    <p:sldId id="256" r:id="rId18"/>
    <p:sldId id="280" r:id="rId19"/>
    <p:sldId id="289" r:id="rId20"/>
    <p:sldId id="319" r:id="rId21"/>
    <p:sldId id="320" r:id="rId22"/>
    <p:sldId id="321" r:id="rId23"/>
    <p:sldId id="322" r:id="rId24"/>
    <p:sldId id="323" r:id="rId25"/>
    <p:sldId id="283" r:id="rId26"/>
    <p:sldId id="300" r:id="rId27"/>
    <p:sldId id="318" r:id="rId28"/>
    <p:sldId id="309" r:id="rId29"/>
    <p:sldId id="310" r:id="rId30"/>
    <p:sldId id="311" r:id="rId31"/>
    <p:sldId id="312" r:id="rId32"/>
    <p:sldId id="313" r:id="rId33"/>
    <p:sldId id="287" r:id="rId34"/>
    <p:sldId id="301" r:id="rId35"/>
    <p:sldId id="266" r:id="rId36"/>
    <p:sldId id="290" r:id="rId37"/>
    <p:sldId id="314" r:id="rId38"/>
    <p:sldId id="315" r:id="rId39"/>
    <p:sldId id="316" r:id="rId40"/>
    <p:sldId id="317" r:id="rId41"/>
    <p:sldId id="293" r:id="rId42"/>
    <p:sldId id="302" r:id="rId43"/>
    <p:sldId id="295" r:id="rId44"/>
    <p:sldId id="296" r:id="rId45"/>
    <p:sldId id="303" r:id="rId46"/>
    <p:sldId id="304" r:id="rId47"/>
    <p:sldId id="298" r:id="rId48"/>
    <p:sldId id="324" r:id="rId49"/>
    <p:sldId id="305" r:id="rId50"/>
    <p:sldId id="306" r:id="rId51"/>
    <p:sldId id="307" r:id="rId52"/>
    <p:sldId id="308" r:id="rId53"/>
    <p:sldId id="277" r:id="rId54"/>
    <p:sldId id="27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660"/>
  </p:normalViewPr>
  <p:slideViewPr>
    <p:cSldViewPr>
      <p:cViewPr varScale="1">
        <p:scale>
          <a:sx n="69" d="100"/>
          <a:sy n="69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BE38-E488-45BC-9D9C-2939600D8720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4DD35-BFCC-47FC-9FFC-03D57C113C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5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3500A-8E75-4959-BC87-CF1E44B7E219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42A8F79-C5DC-4774-A37F-0CA6A8D889B2}" type="slidenum">
              <a:rPr lang="en-US" sz="1200" smtClean="0">
                <a:solidFill>
                  <a:prstClr val="black"/>
                </a:solidFill>
                <a:cs typeface="+mn-cs"/>
              </a:rPr>
              <a:pPr algn="r"/>
              <a:t>32</a:t>
            </a:fld>
            <a:endParaRPr lang="en-US" sz="1200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6CF2-B046-4A8C-8ABB-7E938470249E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24AA-126D-4EDE-AA53-61459701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C8AE-7EC1-487C-BD7B-7A8465A3417B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8A6A-F560-471E-86A7-79457AC55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348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925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2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2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95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586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169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23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182-FD27-4E0C-BD35-A0239405F756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A6DC-6271-41CA-87ED-B717A2160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14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6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45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02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85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777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062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39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942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1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98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043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74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521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9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506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80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37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46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79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506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63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023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354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96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180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56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28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11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2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696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85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078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70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568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60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068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4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37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95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7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55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08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473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7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080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33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484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750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458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537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9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629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25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561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472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873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13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09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626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051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155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1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402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314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27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498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362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85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36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155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872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33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954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877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87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64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216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16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851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80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151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623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7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05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82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978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983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66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313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775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70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3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61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5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343A-E259-44CA-A52C-612C9F61D22D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075B-DF69-4C44-851A-EF083D594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6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242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32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91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26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1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74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42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30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5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5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3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5039-15B6-4A39-9458-51E1B7AABBF4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E442-3454-40ED-9BD4-10BE2FA40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2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2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87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4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62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5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0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0AE3-A4DA-4182-9632-CFCD5D38B828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58FE-0ADB-499C-97E3-FF7242DB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94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2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9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71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40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16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7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7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37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1CB4-86FE-4536-B29B-907525591432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EAEA-6784-4E6B-AE34-21CF336A2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92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7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00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2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71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49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3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0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6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06EB-0867-4715-AA54-F63787BFB77F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2A99-B80D-44A5-B609-809C1363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98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31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35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92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7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4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6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9DC4-634C-4176-8D3D-9B835F7EE485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E059-C093-4071-837D-BC0A44281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18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1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4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2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0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7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A7A7-8C80-44A4-9840-C9A7C9BC8091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C53D-944A-4AEA-A21A-0267F481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00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00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4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58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0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43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18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7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2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6975-9332-41BA-AC93-420E70966651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E702-B0CC-432D-87D3-B92EAF6A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7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4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99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6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5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87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00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71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95380-71C0-4127-A4A0-C5B07CBB3ABC}" type="datetimeFigureOut">
              <a:rPr lang="en-US"/>
              <a:pPr>
                <a:defRPr/>
              </a:pPr>
              <a:t>10/08/2022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9000-98E0-4E2A-8424-8838023F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9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4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1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8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4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86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6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slide" Target="slide2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9.xml"/><Relationship Id="rId5" Type="http://schemas.openxmlformats.org/officeDocument/2006/relationships/image" Target="../media/image10.gif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B&#233;%20Thu%20Uy&#234;n%20&#9733;Tr&#432;&#7901;ng%20Ch&#250;ng%20Ch&#225;u%20L&#224;%20Tr&#432;&#7901;ng%20M&#7847;m%20Non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3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14.xml"/><Relationship Id="rId5" Type="http://schemas.openxmlformats.org/officeDocument/2006/relationships/image" Target="../media/image18.gif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98.xml"/><Relationship Id="rId1" Type="http://schemas.openxmlformats.org/officeDocument/2006/relationships/tags" Target="../tags/tag16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3.wmf"/><Relationship Id="rId4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image" Target="../media/image25.gif"/><Relationship Id="rId4" Type="http://schemas.openxmlformats.org/officeDocument/2006/relationships/image" Target="../media/image2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3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4.xml"/><Relationship Id="rId5" Type="http://schemas.openxmlformats.org/officeDocument/2006/relationships/image" Target="../media/image10.gif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40607"/>
            <a:ext cx="8991600" cy="35219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TÀI: LÀM QUEN CHỮ CÁI O, Ô, Ơ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 TƯỢNG: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MGL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 GIAN : 30 – 35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</a:p>
          <a:p>
            <a:pPr>
              <a:lnSpc>
                <a:spcPct val="90000"/>
              </a:lnSpc>
            </a:pP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Kim Dung</a:t>
            </a:r>
            <a:endParaRPr lang="vi-VN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i="1" u="sng" dirty="0" smtClean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23528" y="2035175"/>
            <a:ext cx="8496944" cy="3527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63378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1663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urkwa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0" y="1447800"/>
            <a:ext cx="400526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Ai dạy bé hát</a:t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Chải tóc hàng ngày</a:t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Ai kể chuyện hay</a:t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Khuyên bé đừng khóc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          Đó là ai??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657600" y="4419600"/>
            <a:ext cx="2209800" cy="1219200"/>
            <a:chOff x="1392" y="1200"/>
            <a:chExt cx="3120" cy="2016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392" y="1200"/>
              <a:ext cx="3120" cy="2016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8900" b="1" smtClean="0">
                <a:solidFill>
                  <a:srgbClr val="000000"/>
                </a:solidFill>
                <a:latin typeface=".VnAvant" pitchFamily="34" charset="0"/>
                <a:cs typeface="+mn-cs"/>
              </a:endParaRPr>
            </a:p>
          </p:txBody>
        </p: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1920" y="1296"/>
              <a:ext cx="1563" cy="1585"/>
              <a:chOff x="2163" y="791"/>
              <a:chExt cx="1563" cy="1585"/>
            </a:xfrm>
          </p:grpSpPr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2163" y="808"/>
                <a:ext cx="1563" cy="1335"/>
              </a:xfrm>
              <a:custGeom>
                <a:avLst/>
                <a:gdLst>
                  <a:gd name="T0" fmla="*/ 691 w 1563"/>
                  <a:gd name="T1" fmla="*/ 473 h 1335"/>
                  <a:gd name="T2" fmla="*/ 588 w 1563"/>
                  <a:gd name="T3" fmla="*/ 404 h 1335"/>
                  <a:gd name="T4" fmla="*/ 236 w 1563"/>
                  <a:gd name="T5" fmla="*/ 310 h 1335"/>
                  <a:gd name="T6" fmla="*/ 141 w 1563"/>
                  <a:gd name="T7" fmla="*/ 267 h 1335"/>
                  <a:gd name="T8" fmla="*/ 89 w 1563"/>
                  <a:gd name="T9" fmla="*/ 232 h 1335"/>
                  <a:gd name="T10" fmla="*/ 64 w 1563"/>
                  <a:gd name="T11" fmla="*/ 215 h 1335"/>
                  <a:gd name="T12" fmla="*/ 46 w 1563"/>
                  <a:gd name="T13" fmla="*/ 189 h 1335"/>
                  <a:gd name="T14" fmla="*/ 21 w 1563"/>
                  <a:gd name="T15" fmla="*/ 172 h 1335"/>
                  <a:gd name="T16" fmla="*/ 3 w 1563"/>
                  <a:gd name="T17" fmla="*/ 120 h 1335"/>
                  <a:gd name="T18" fmla="*/ 46 w 1563"/>
                  <a:gd name="T19" fmla="*/ 0 h 1335"/>
                  <a:gd name="T20" fmla="*/ 184 w 1563"/>
                  <a:gd name="T21" fmla="*/ 9 h 1335"/>
                  <a:gd name="T22" fmla="*/ 261 w 1563"/>
                  <a:gd name="T23" fmla="*/ 35 h 1335"/>
                  <a:gd name="T24" fmla="*/ 356 w 1563"/>
                  <a:gd name="T25" fmla="*/ 86 h 1335"/>
                  <a:gd name="T26" fmla="*/ 425 w 1563"/>
                  <a:gd name="T27" fmla="*/ 129 h 1335"/>
                  <a:gd name="T28" fmla="*/ 519 w 1563"/>
                  <a:gd name="T29" fmla="*/ 215 h 1335"/>
                  <a:gd name="T30" fmla="*/ 597 w 1563"/>
                  <a:gd name="T31" fmla="*/ 292 h 1335"/>
                  <a:gd name="T32" fmla="*/ 640 w 1563"/>
                  <a:gd name="T33" fmla="*/ 327 h 1335"/>
                  <a:gd name="T34" fmla="*/ 683 w 1563"/>
                  <a:gd name="T35" fmla="*/ 370 h 1335"/>
                  <a:gd name="T36" fmla="*/ 691 w 1563"/>
                  <a:gd name="T37" fmla="*/ 396 h 1335"/>
                  <a:gd name="T38" fmla="*/ 700 w 1563"/>
                  <a:gd name="T39" fmla="*/ 430 h 1335"/>
                  <a:gd name="T40" fmla="*/ 751 w 1563"/>
                  <a:gd name="T41" fmla="*/ 378 h 1335"/>
                  <a:gd name="T42" fmla="*/ 812 w 1563"/>
                  <a:gd name="T43" fmla="*/ 318 h 1335"/>
                  <a:gd name="T44" fmla="*/ 855 w 1563"/>
                  <a:gd name="T45" fmla="*/ 267 h 1335"/>
                  <a:gd name="T46" fmla="*/ 923 w 1563"/>
                  <a:gd name="T47" fmla="*/ 232 h 1335"/>
                  <a:gd name="T48" fmla="*/ 941 w 1563"/>
                  <a:gd name="T49" fmla="*/ 215 h 1335"/>
                  <a:gd name="T50" fmla="*/ 1009 w 1563"/>
                  <a:gd name="T51" fmla="*/ 198 h 1335"/>
                  <a:gd name="T52" fmla="*/ 1173 w 1563"/>
                  <a:gd name="T53" fmla="*/ 155 h 1335"/>
                  <a:gd name="T54" fmla="*/ 1517 w 1563"/>
                  <a:gd name="T55" fmla="*/ 189 h 1335"/>
                  <a:gd name="T56" fmla="*/ 1560 w 1563"/>
                  <a:gd name="T57" fmla="*/ 224 h 1335"/>
                  <a:gd name="T58" fmla="*/ 1534 w 1563"/>
                  <a:gd name="T59" fmla="*/ 267 h 1335"/>
                  <a:gd name="T60" fmla="*/ 1448 w 1563"/>
                  <a:gd name="T61" fmla="*/ 318 h 1335"/>
                  <a:gd name="T62" fmla="*/ 1310 w 1563"/>
                  <a:gd name="T63" fmla="*/ 361 h 1335"/>
                  <a:gd name="T64" fmla="*/ 786 w 1563"/>
                  <a:gd name="T65" fmla="*/ 361 h 1335"/>
                  <a:gd name="T66" fmla="*/ 640 w 1563"/>
                  <a:gd name="T67" fmla="*/ 413 h 1335"/>
                  <a:gd name="T68" fmla="*/ 536 w 1563"/>
                  <a:gd name="T69" fmla="*/ 490 h 1335"/>
                  <a:gd name="T70" fmla="*/ 493 w 1563"/>
                  <a:gd name="T71" fmla="*/ 533 h 1335"/>
                  <a:gd name="T72" fmla="*/ 408 w 1563"/>
                  <a:gd name="T73" fmla="*/ 645 h 1335"/>
                  <a:gd name="T74" fmla="*/ 347 w 1563"/>
                  <a:gd name="T75" fmla="*/ 800 h 1335"/>
                  <a:gd name="T76" fmla="*/ 347 w 1563"/>
                  <a:gd name="T77" fmla="*/ 1066 h 1335"/>
                  <a:gd name="T78" fmla="*/ 390 w 1563"/>
                  <a:gd name="T79" fmla="*/ 1144 h 1335"/>
                  <a:gd name="T80" fmla="*/ 648 w 1563"/>
                  <a:gd name="T81" fmla="*/ 1333 h 1335"/>
                  <a:gd name="T82" fmla="*/ 812 w 1563"/>
                  <a:gd name="T83" fmla="*/ 1324 h 1335"/>
                  <a:gd name="T84" fmla="*/ 889 w 1563"/>
                  <a:gd name="T85" fmla="*/ 1272 h 1335"/>
                  <a:gd name="T86" fmla="*/ 915 w 1563"/>
                  <a:gd name="T87" fmla="*/ 1255 h 1335"/>
                  <a:gd name="T88" fmla="*/ 932 w 1563"/>
                  <a:gd name="T89" fmla="*/ 1229 h 1335"/>
                  <a:gd name="T90" fmla="*/ 958 w 1563"/>
                  <a:gd name="T91" fmla="*/ 1204 h 1335"/>
                  <a:gd name="T92" fmla="*/ 966 w 1563"/>
                  <a:gd name="T93" fmla="*/ 1178 h 1335"/>
                  <a:gd name="T94" fmla="*/ 1001 w 1563"/>
                  <a:gd name="T95" fmla="*/ 1126 h 1335"/>
                  <a:gd name="T96" fmla="*/ 1044 w 1563"/>
                  <a:gd name="T97" fmla="*/ 1006 h 1335"/>
                  <a:gd name="T98" fmla="*/ 984 w 1563"/>
                  <a:gd name="T99" fmla="*/ 834 h 1335"/>
                  <a:gd name="T100" fmla="*/ 923 w 1563"/>
                  <a:gd name="T101" fmla="*/ 1109 h 1335"/>
                  <a:gd name="T102" fmla="*/ 863 w 1563"/>
                  <a:gd name="T103" fmla="*/ 1178 h 1335"/>
                  <a:gd name="T104" fmla="*/ 726 w 1563"/>
                  <a:gd name="T105" fmla="*/ 1169 h 1335"/>
                  <a:gd name="T106" fmla="*/ 674 w 1563"/>
                  <a:gd name="T107" fmla="*/ 1135 h 1335"/>
                  <a:gd name="T108" fmla="*/ 631 w 1563"/>
                  <a:gd name="T109" fmla="*/ 1083 h 1335"/>
                  <a:gd name="T110" fmla="*/ 579 w 1563"/>
                  <a:gd name="T111" fmla="*/ 1015 h 1335"/>
                  <a:gd name="T112" fmla="*/ 545 w 1563"/>
                  <a:gd name="T113" fmla="*/ 911 h 1335"/>
                  <a:gd name="T114" fmla="*/ 579 w 1563"/>
                  <a:gd name="T115" fmla="*/ 602 h 1335"/>
                  <a:gd name="T116" fmla="*/ 614 w 1563"/>
                  <a:gd name="T117" fmla="*/ 525 h 1335"/>
                  <a:gd name="T118" fmla="*/ 674 w 1563"/>
                  <a:gd name="T119" fmla="*/ 464 h 1335"/>
                  <a:gd name="T120" fmla="*/ 674 w 1563"/>
                  <a:gd name="T121" fmla="*/ 404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3" h="1335">
                    <a:moveTo>
                      <a:pt x="691" y="473"/>
                    </a:moveTo>
                    <a:cubicBezTo>
                      <a:pt x="675" y="421"/>
                      <a:pt x="637" y="416"/>
                      <a:pt x="588" y="404"/>
                    </a:cubicBezTo>
                    <a:cubicBezTo>
                      <a:pt x="470" y="375"/>
                      <a:pt x="355" y="332"/>
                      <a:pt x="236" y="310"/>
                    </a:cubicBezTo>
                    <a:cubicBezTo>
                      <a:pt x="159" y="271"/>
                      <a:pt x="192" y="283"/>
                      <a:pt x="141" y="267"/>
                    </a:cubicBezTo>
                    <a:cubicBezTo>
                      <a:pt x="124" y="255"/>
                      <a:pt x="106" y="244"/>
                      <a:pt x="89" y="232"/>
                    </a:cubicBezTo>
                    <a:cubicBezTo>
                      <a:pt x="81" y="226"/>
                      <a:pt x="64" y="215"/>
                      <a:pt x="64" y="215"/>
                    </a:cubicBezTo>
                    <a:cubicBezTo>
                      <a:pt x="58" y="206"/>
                      <a:pt x="53" y="196"/>
                      <a:pt x="46" y="189"/>
                    </a:cubicBezTo>
                    <a:cubicBezTo>
                      <a:pt x="39" y="182"/>
                      <a:pt x="26" y="181"/>
                      <a:pt x="21" y="172"/>
                    </a:cubicBezTo>
                    <a:cubicBezTo>
                      <a:pt x="11" y="156"/>
                      <a:pt x="3" y="120"/>
                      <a:pt x="3" y="120"/>
                    </a:cubicBezTo>
                    <a:cubicBezTo>
                      <a:pt x="10" y="61"/>
                      <a:pt x="0" y="31"/>
                      <a:pt x="46" y="0"/>
                    </a:cubicBezTo>
                    <a:cubicBezTo>
                      <a:pt x="92" y="3"/>
                      <a:pt x="138" y="4"/>
                      <a:pt x="184" y="9"/>
                    </a:cubicBezTo>
                    <a:cubicBezTo>
                      <a:pt x="211" y="12"/>
                      <a:pt x="261" y="35"/>
                      <a:pt x="261" y="35"/>
                    </a:cubicBezTo>
                    <a:cubicBezTo>
                      <a:pt x="286" y="59"/>
                      <a:pt x="323" y="75"/>
                      <a:pt x="356" y="86"/>
                    </a:cubicBezTo>
                    <a:cubicBezTo>
                      <a:pt x="377" y="118"/>
                      <a:pt x="390" y="117"/>
                      <a:pt x="425" y="129"/>
                    </a:cubicBezTo>
                    <a:cubicBezTo>
                      <a:pt x="455" y="159"/>
                      <a:pt x="483" y="191"/>
                      <a:pt x="519" y="215"/>
                    </a:cubicBezTo>
                    <a:cubicBezTo>
                      <a:pt x="540" y="246"/>
                      <a:pt x="561" y="281"/>
                      <a:pt x="597" y="292"/>
                    </a:cubicBezTo>
                    <a:cubicBezTo>
                      <a:pt x="651" y="349"/>
                      <a:pt x="570" y="266"/>
                      <a:pt x="640" y="327"/>
                    </a:cubicBezTo>
                    <a:cubicBezTo>
                      <a:pt x="655" y="340"/>
                      <a:pt x="683" y="370"/>
                      <a:pt x="683" y="370"/>
                    </a:cubicBezTo>
                    <a:cubicBezTo>
                      <a:pt x="686" y="379"/>
                      <a:pt x="689" y="387"/>
                      <a:pt x="691" y="396"/>
                    </a:cubicBezTo>
                    <a:cubicBezTo>
                      <a:pt x="694" y="407"/>
                      <a:pt x="689" y="433"/>
                      <a:pt x="700" y="430"/>
                    </a:cubicBezTo>
                    <a:cubicBezTo>
                      <a:pt x="723" y="423"/>
                      <a:pt x="734" y="395"/>
                      <a:pt x="751" y="378"/>
                    </a:cubicBezTo>
                    <a:cubicBezTo>
                      <a:pt x="770" y="359"/>
                      <a:pt x="795" y="339"/>
                      <a:pt x="812" y="318"/>
                    </a:cubicBezTo>
                    <a:cubicBezTo>
                      <a:pt x="832" y="294"/>
                      <a:pt x="826" y="286"/>
                      <a:pt x="855" y="267"/>
                    </a:cubicBezTo>
                    <a:cubicBezTo>
                      <a:pt x="876" y="253"/>
                      <a:pt x="900" y="244"/>
                      <a:pt x="923" y="232"/>
                    </a:cubicBezTo>
                    <a:cubicBezTo>
                      <a:pt x="930" y="228"/>
                      <a:pt x="934" y="219"/>
                      <a:pt x="941" y="215"/>
                    </a:cubicBezTo>
                    <a:cubicBezTo>
                      <a:pt x="947" y="212"/>
                      <a:pt x="1002" y="200"/>
                      <a:pt x="1009" y="198"/>
                    </a:cubicBezTo>
                    <a:cubicBezTo>
                      <a:pt x="1064" y="182"/>
                      <a:pt x="1117" y="165"/>
                      <a:pt x="1173" y="155"/>
                    </a:cubicBezTo>
                    <a:cubicBezTo>
                      <a:pt x="1432" y="163"/>
                      <a:pt x="1374" y="145"/>
                      <a:pt x="1517" y="189"/>
                    </a:cubicBezTo>
                    <a:cubicBezTo>
                      <a:pt x="1522" y="192"/>
                      <a:pt x="1558" y="215"/>
                      <a:pt x="1560" y="224"/>
                    </a:cubicBezTo>
                    <a:cubicBezTo>
                      <a:pt x="1563" y="239"/>
                      <a:pt x="1543" y="259"/>
                      <a:pt x="1534" y="267"/>
                    </a:cubicBezTo>
                    <a:cubicBezTo>
                      <a:pt x="1503" y="292"/>
                      <a:pt x="1486" y="309"/>
                      <a:pt x="1448" y="318"/>
                    </a:cubicBezTo>
                    <a:cubicBezTo>
                      <a:pt x="1404" y="340"/>
                      <a:pt x="1358" y="352"/>
                      <a:pt x="1310" y="361"/>
                    </a:cubicBezTo>
                    <a:cubicBezTo>
                      <a:pt x="1108" y="356"/>
                      <a:pt x="975" y="345"/>
                      <a:pt x="786" y="361"/>
                    </a:cubicBezTo>
                    <a:cubicBezTo>
                      <a:pt x="764" y="363"/>
                      <a:pt x="673" y="404"/>
                      <a:pt x="640" y="413"/>
                    </a:cubicBezTo>
                    <a:cubicBezTo>
                      <a:pt x="608" y="443"/>
                      <a:pt x="569" y="461"/>
                      <a:pt x="536" y="490"/>
                    </a:cubicBezTo>
                    <a:cubicBezTo>
                      <a:pt x="521" y="503"/>
                      <a:pt x="493" y="533"/>
                      <a:pt x="493" y="533"/>
                    </a:cubicBezTo>
                    <a:cubicBezTo>
                      <a:pt x="472" y="577"/>
                      <a:pt x="437" y="606"/>
                      <a:pt x="408" y="645"/>
                    </a:cubicBezTo>
                    <a:cubicBezTo>
                      <a:pt x="390" y="698"/>
                      <a:pt x="365" y="747"/>
                      <a:pt x="347" y="800"/>
                    </a:cubicBezTo>
                    <a:cubicBezTo>
                      <a:pt x="331" y="917"/>
                      <a:pt x="333" y="878"/>
                      <a:pt x="347" y="1066"/>
                    </a:cubicBezTo>
                    <a:cubicBezTo>
                      <a:pt x="349" y="1092"/>
                      <a:pt x="382" y="1130"/>
                      <a:pt x="390" y="1144"/>
                    </a:cubicBezTo>
                    <a:cubicBezTo>
                      <a:pt x="441" y="1241"/>
                      <a:pt x="548" y="1298"/>
                      <a:pt x="648" y="1333"/>
                    </a:cubicBezTo>
                    <a:cubicBezTo>
                      <a:pt x="703" y="1330"/>
                      <a:pt x="758" y="1335"/>
                      <a:pt x="812" y="1324"/>
                    </a:cubicBezTo>
                    <a:cubicBezTo>
                      <a:pt x="816" y="1323"/>
                      <a:pt x="875" y="1282"/>
                      <a:pt x="889" y="1272"/>
                    </a:cubicBezTo>
                    <a:cubicBezTo>
                      <a:pt x="898" y="1266"/>
                      <a:pt x="915" y="1255"/>
                      <a:pt x="915" y="1255"/>
                    </a:cubicBezTo>
                    <a:cubicBezTo>
                      <a:pt x="921" y="1246"/>
                      <a:pt x="925" y="1237"/>
                      <a:pt x="932" y="1229"/>
                    </a:cubicBezTo>
                    <a:cubicBezTo>
                      <a:pt x="940" y="1220"/>
                      <a:pt x="951" y="1214"/>
                      <a:pt x="958" y="1204"/>
                    </a:cubicBezTo>
                    <a:cubicBezTo>
                      <a:pt x="963" y="1196"/>
                      <a:pt x="962" y="1186"/>
                      <a:pt x="966" y="1178"/>
                    </a:cubicBezTo>
                    <a:cubicBezTo>
                      <a:pt x="976" y="1160"/>
                      <a:pt x="1001" y="1126"/>
                      <a:pt x="1001" y="1126"/>
                    </a:cubicBezTo>
                    <a:cubicBezTo>
                      <a:pt x="1011" y="1084"/>
                      <a:pt x="1033" y="1049"/>
                      <a:pt x="1044" y="1006"/>
                    </a:cubicBezTo>
                    <a:cubicBezTo>
                      <a:pt x="1036" y="880"/>
                      <a:pt x="1071" y="865"/>
                      <a:pt x="984" y="834"/>
                    </a:cubicBezTo>
                    <a:cubicBezTo>
                      <a:pt x="869" y="864"/>
                      <a:pt x="930" y="995"/>
                      <a:pt x="923" y="1109"/>
                    </a:cubicBezTo>
                    <a:cubicBezTo>
                      <a:pt x="921" y="1142"/>
                      <a:pt x="884" y="1157"/>
                      <a:pt x="863" y="1178"/>
                    </a:cubicBezTo>
                    <a:cubicBezTo>
                      <a:pt x="817" y="1175"/>
                      <a:pt x="771" y="1179"/>
                      <a:pt x="726" y="1169"/>
                    </a:cubicBezTo>
                    <a:cubicBezTo>
                      <a:pt x="706" y="1164"/>
                      <a:pt x="674" y="1135"/>
                      <a:pt x="674" y="1135"/>
                    </a:cubicBezTo>
                    <a:cubicBezTo>
                      <a:pt x="618" y="1049"/>
                      <a:pt x="703" y="1175"/>
                      <a:pt x="631" y="1083"/>
                    </a:cubicBezTo>
                    <a:cubicBezTo>
                      <a:pt x="568" y="1002"/>
                      <a:pt x="622" y="1055"/>
                      <a:pt x="579" y="1015"/>
                    </a:cubicBezTo>
                    <a:cubicBezTo>
                      <a:pt x="568" y="980"/>
                      <a:pt x="557" y="945"/>
                      <a:pt x="545" y="911"/>
                    </a:cubicBezTo>
                    <a:cubicBezTo>
                      <a:pt x="550" y="775"/>
                      <a:pt x="543" y="711"/>
                      <a:pt x="579" y="602"/>
                    </a:cubicBezTo>
                    <a:cubicBezTo>
                      <a:pt x="590" y="569"/>
                      <a:pt x="592" y="550"/>
                      <a:pt x="614" y="525"/>
                    </a:cubicBezTo>
                    <a:cubicBezTo>
                      <a:pt x="633" y="504"/>
                      <a:pt x="668" y="492"/>
                      <a:pt x="674" y="464"/>
                    </a:cubicBezTo>
                    <a:cubicBezTo>
                      <a:pt x="678" y="444"/>
                      <a:pt x="674" y="424"/>
                      <a:pt x="674" y="404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2837" y="791"/>
                <a:ext cx="888" cy="1585"/>
              </a:xfrm>
              <a:custGeom>
                <a:avLst/>
                <a:gdLst>
                  <a:gd name="T0" fmla="*/ 17 w 888"/>
                  <a:gd name="T1" fmla="*/ 413 h 1585"/>
                  <a:gd name="T2" fmla="*/ 26 w 888"/>
                  <a:gd name="T3" fmla="*/ 198 h 1585"/>
                  <a:gd name="T4" fmla="*/ 69 w 888"/>
                  <a:gd name="T5" fmla="*/ 0 h 1585"/>
                  <a:gd name="T6" fmla="*/ 198 w 888"/>
                  <a:gd name="T7" fmla="*/ 52 h 1585"/>
                  <a:gd name="T8" fmla="*/ 163 w 888"/>
                  <a:gd name="T9" fmla="*/ 241 h 1585"/>
                  <a:gd name="T10" fmla="*/ 120 w 888"/>
                  <a:gd name="T11" fmla="*/ 335 h 1585"/>
                  <a:gd name="T12" fmla="*/ 112 w 888"/>
                  <a:gd name="T13" fmla="*/ 361 h 1585"/>
                  <a:gd name="T14" fmla="*/ 86 w 888"/>
                  <a:gd name="T15" fmla="*/ 370 h 1585"/>
                  <a:gd name="T16" fmla="*/ 9 w 888"/>
                  <a:gd name="T17" fmla="*/ 404 h 1585"/>
                  <a:gd name="T18" fmla="*/ 206 w 888"/>
                  <a:gd name="T19" fmla="*/ 490 h 1585"/>
                  <a:gd name="T20" fmla="*/ 258 w 888"/>
                  <a:gd name="T21" fmla="*/ 516 h 1585"/>
                  <a:gd name="T22" fmla="*/ 301 w 888"/>
                  <a:gd name="T23" fmla="*/ 550 h 1585"/>
                  <a:gd name="T24" fmla="*/ 310 w 888"/>
                  <a:gd name="T25" fmla="*/ 679 h 1585"/>
                  <a:gd name="T26" fmla="*/ 275 w 888"/>
                  <a:gd name="T27" fmla="*/ 722 h 1585"/>
                  <a:gd name="T28" fmla="*/ 95 w 888"/>
                  <a:gd name="T29" fmla="*/ 679 h 1585"/>
                  <a:gd name="T30" fmla="*/ 34 w 888"/>
                  <a:gd name="T31" fmla="*/ 585 h 1585"/>
                  <a:gd name="T32" fmla="*/ 0 w 888"/>
                  <a:gd name="T33" fmla="*/ 430 h 1585"/>
                  <a:gd name="T34" fmla="*/ 172 w 888"/>
                  <a:gd name="T35" fmla="*/ 413 h 1585"/>
                  <a:gd name="T36" fmla="*/ 335 w 888"/>
                  <a:gd name="T37" fmla="*/ 490 h 1585"/>
                  <a:gd name="T38" fmla="*/ 645 w 888"/>
                  <a:gd name="T39" fmla="*/ 653 h 1585"/>
                  <a:gd name="T40" fmla="*/ 653 w 888"/>
                  <a:gd name="T41" fmla="*/ 679 h 1585"/>
                  <a:gd name="T42" fmla="*/ 671 w 888"/>
                  <a:gd name="T43" fmla="*/ 696 h 1585"/>
                  <a:gd name="T44" fmla="*/ 714 w 888"/>
                  <a:gd name="T45" fmla="*/ 817 h 1585"/>
                  <a:gd name="T46" fmla="*/ 714 w 888"/>
                  <a:gd name="T47" fmla="*/ 1358 h 1585"/>
                  <a:gd name="T48" fmla="*/ 602 w 888"/>
                  <a:gd name="T49" fmla="*/ 1513 h 1585"/>
                  <a:gd name="T50" fmla="*/ 524 w 888"/>
                  <a:gd name="T51" fmla="*/ 1582 h 1585"/>
                  <a:gd name="T52" fmla="*/ 619 w 888"/>
                  <a:gd name="T53" fmla="*/ 1573 h 1585"/>
                  <a:gd name="T54" fmla="*/ 636 w 888"/>
                  <a:gd name="T55" fmla="*/ 1547 h 1585"/>
                  <a:gd name="T56" fmla="*/ 662 w 888"/>
                  <a:gd name="T57" fmla="*/ 1530 h 1585"/>
                  <a:gd name="T58" fmla="*/ 714 w 888"/>
                  <a:gd name="T59" fmla="*/ 1410 h 1585"/>
                  <a:gd name="T60" fmla="*/ 791 w 888"/>
                  <a:gd name="T61" fmla="*/ 1186 h 1585"/>
                  <a:gd name="T62" fmla="*/ 817 w 888"/>
                  <a:gd name="T63" fmla="*/ 1143 h 1585"/>
                  <a:gd name="T64" fmla="*/ 748 w 888"/>
                  <a:gd name="T65" fmla="*/ 585 h 1585"/>
                  <a:gd name="T66" fmla="*/ 662 w 888"/>
                  <a:gd name="T67" fmla="*/ 516 h 1585"/>
                  <a:gd name="T68" fmla="*/ 284 w 888"/>
                  <a:gd name="T69" fmla="*/ 421 h 1585"/>
                  <a:gd name="T70" fmla="*/ 77 w 888"/>
                  <a:gd name="T71" fmla="*/ 404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8" h="1585">
                    <a:moveTo>
                      <a:pt x="17" y="413"/>
                    </a:moveTo>
                    <a:cubicBezTo>
                      <a:pt x="97" y="385"/>
                      <a:pt x="37" y="266"/>
                      <a:pt x="26" y="198"/>
                    </a:cubicBezTo>
                    <a:cubicBezTo>
                      <a:pt x="36" y="6"/>
                      <a:pt x="12" y="87"/>
                      <a:pt x="69" y="0"/>
                    </a:cubicBezTo>
                    <a:cubicBezTo>
                      <a:pt x="137" y="8"/>
                      <a:pt x="154" y="6"/>
                      <a:pt x="198" y="52"/>
                    </a:cubicBezTo>
                    <a:cubicBezTo>
                      <a:pt x="194" y="124"/>
                      <a:pt x="213" y="191"/>
                      <a:pt x="163" y="241"/>
                    </a:cubicBezTo>
                    <a:cubicBezTo>
                      <a:pt x="151" y="276"/>
                      <a:pt x="147" y="310"/>
                      <a:pt x="120" y="335"/>
                    </a:cubicBezTo>
                    <a:cubicBezTo>
                      <a:pt x="117" y="344"/>
                      <a:pt x="118" y="354"/>
                      <a:pt x="112" y="361"/>
                    </a:cubicBezTo>
                    <a:cubicBezTo>
                      <a:pt x="106" y="368"/>
                      <a:pt x="94" y="366"/>
                      <a:pt x="86" y="370"/>
                    </a:cubicBezTo>
                    <a:cubicBezTo>
                      <a:pt x="59" y="383"/>
                      <a:pt x="37" y="394"/>
                      <a:pt x="9" y="404"/>
                    </a:cubicBezTo>
                    <a:cubicBezTo>
                      <a:pt x="47" y="462"/>
                      <a:pt x="142" y="480"/>
                      <a:pt x="206" y="490"/>
                    </a:cubicBezTo>
                    <a:cubicBezTo>
                      <a:pt x="222" y="501"/>
                      <a:pt x="243" y="504"/>
                      <a:pt x="258" y="516"/>
                    </a:cubicBezTo>
                    <a:cubicBezTo>
                      <a:pt x="311" y="559"/>
                      <a:pt x="238" y="531"/>
                      <a:pt x="301" y="550"/>
                    </a:cubicBezTo>
                    <a:cubicBezTo>
                      <a:pt x="318" y="599"/>
                      <a:pt x="326" y="620"/>
                      <a:pt x="310" y="679"/>
                    </a:cubicBezTo>
                    <a:cubicBezTo>
                      <a:pt x="305" y="697"/>
                      <a:pt x="285" y="707"/>
                      <a:pt x="275" y="722"/>
                    </a:cubicBezTo>
                    <a:cubicBezTo>
                      <a:pt x="119" y="712"/>
                      <a:pt x="172" y="731"/>
                      <a:pt x="95" y="679"/>
                    </a:cubicBezTo>
                    <a:cubicBezTo>
                      <a:pt x="77" y="653"/>
                      <a:pt x="57" y="606"/>
                      <a:pt x="34" y="585"/>
                    </a:cubicBezTo>
                    <a:cubicBezTo>
                      <a:pt x="18" y="534"/>
                      <a:pt x="14" y="481"/>
                      <a:pt x="0" y="430"/>
                    </a:cubicBezTo>
                    <a:cubicBezTo>
                      <a:pt x="26" y="353"/>
                      <a:pt x="2" y="398"/>
                      <a:pt x="172" y="413"/>
                    </a:cubicBezTo>
                    <a:cubicBezTo>
                      <a:pt x="233" y="418"/>
                      <a:pt x="283" y="463"/>
                      <a:pt x="335" y="490"/>
                    </a:cubicBezTo>
                    <a:cubicBezTo>
                      <a:pt x="437" y="542"/>
                      <a:pt x="577" y="553"/>
                      <a:pt x="645" y="653"/>
                    </a:cubicBezTo>
                    <a:cubicBezTo>
                      <a:pt x="648" y="662"/>
                      <a:pt x="648" y="671"/>
                      <a:pt x="653" y="679"/>
                    </a:cubicBezTo>
                    <a:cubicBezTo>
                      <a:pt x="657" y="686"/>
                      <a:pt x="668" y="688"/>
                      <a:pt x="671" y="696"/>
                    </a:cubicBezTo>
                    <a:cubicBezTo>
                      <a:pt x="691" y="742"/>
                      <a:pt x="681" y="770"/>
                      <a:pt x="714" y="817"/>
                    </a:cubicBezTo>
                    <a:cubicBezTo>
                      <a:pt x="767" y="984"/>
                      <a:pt x="780" y="1204"/>
                      <a:pt x="714" y="1358"/>
                    </a:cubicBezTo>
                    <a:cubicBezTo>
                      <a:pt x="690" y="1413"/>
                      <a:pt x="654" y="1479"/>
                      <a:pt x="602" y="1513"/>
                    </a:cubicBezTo>
                    <a:cubicBezTo>
                      <a:pt x="596" y="1517"/>
                      <a:pt x="487" y="1585"/>
                      <a:pt x="524" y="1582"/>
                    </a:cubicBezTo>
                    <a:cubicBezTo>
                      <a:pt x="556" y="1579"/>
                      <a:pt x="587" y="1576"/>
                      <a:pt x="619" y="1573"/>
                    </a:cubicBezTo>
                    <a:cubicBezTo>
                      <a:pt x="625" y="1564"/>
                      <a:pt x="629" y="1554"/>
                      <a:pt x="636" y="1547"/>
                    </a:cubicBezTo>
                    <a:cubicBezTo>
                      <a:pt x="643" y="1540"/>
                      <a:pt x="656" y="1539"/>
                      <a:pt x="662" y="1530"/>
                    </a:cubicBezTo>
                    <a:cubicBezTo>
                      <a:pt x="688" y="1489"/>
                      <a:pt x="679" y="1443"/>
                      <a:pt x="714" y="1410"/>
                    </a:cubicBezTo>
                    <a:cubicBezTo>
                      <a:pt x="729" y="1327"/>
                      <a:pt x="745" y="1257"/>
                      <a:pt x="791" y="1186"/>
                    </a:cubicBezTo>
                    <a:cubicBezTo>
                      <a:pt x="834" y="1120"/>
                      <a:pt x="765" y="1198"/>
                      <a:pt x="817" y="1143"/>
                    </a:cubicBezTo>
                    <a:cubicBezTo>
                      <a:pt x="880" y="945"/>
                      <a:pt x="888" y="725"/>
                      <a:pt x="748" y="585"/>
                    </a:cubicBezTo>
                    <a:cubicBezTo>
                      <a:pt x="719" y="556"/>
                      <a:pt x="700" y="528"/>
                      <a:pt x="662" y="516"/>
                    </a:cubicBezTo>
                    <a:cubicBezTo>
                      <a:pt x="551" y="405"/>
                      <a:pt x="448" y="427"/>
                      <a:pt x="284" y="421"/>
                    </a:cubicBezTo>
                    <a:cubicBezTo>
                      <a:pt x="141" y="399"/>
                      <a:pt x="210" y="404"/>
                      <a:pt x="77" y="404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2297" name="Group 2"/>
          <p:cNvGrpSpPr>
            <a:grpSpLocks/>
          </p:cNvGrpSpPr>
          <p:nvPr/>
        </p:nvGrpSpPr>
        <p:grpSpPr bwMode="auto">
          <a:xfrm>
            <a:off x="5943600" y="3048000"/>
            <a:ext cx="2743200" cy="3319463"/>
            <a:chOff x="0" y="480"/>
            <a:chExt cx="1087" cy="1955"/>
          </a:xfrm>
        </p:grpSpPr>
        <p:pic>
          <p:nvPicPr>
            <p:cNvPr id="12298" name="Picture 3" descr="Dauhoi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  <a:latin typeface="Times New Roman" pitchFamily="18" charset="0"/>
              </a:rPr>
              <a:t>Câu đố về cô giáo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4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4912E-6 L -0.0375 -0.310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5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47800" y="3733800"/>
            <a:ext cx="5867400" cy="1100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8600" b="1" smtClean="0">
                <a:solidFill>
                  <a:srgbClr val="FF0000"/>
                </a:solidFill>
                <a:latin typeface="VNI-Avo" pitchFamily="2" charset="0"/>
                <a:cs typeface="+mn-cs"/>
              </a:rPr>
              <a:t>coâ giaùo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14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81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1722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1628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Giới thiệu từ “Cô giáo”</a:t>
            </a:r>
          </a:p>
        </p:txBody>
      </p:sp>
      <p:pic>
        <p:nvPicPr>
          <p:cNvPr id="13329" name="Picture 17" descr="mot-buoi-len-lop-cua-co-t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029200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6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6" grpId="1" animBg="1"/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  <p:bldP spid="13320" grpId="0" animBg="1"/>
      <p:bldP spid="13320" grpId="1" animBg="1"/>
      <p:bldP spid="13321" grpId="0" animBg="1"/>
      <p:bldP spid="133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ages (1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0668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75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0752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338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0752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44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0752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50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0752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056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Tìm chữ o từ “Cô giáo”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8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0668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0574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7338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7244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7150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67056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Đáp án sai</a:t>
            </a:r>
          </a:p>
        </p:txBody>
      </p:sp>
      <p:pic>
        <p:nvPicPr>
          <p:cNvPr id="108554" name="Picture 10" descr="705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1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0668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574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7338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7244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7150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67056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0033CC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Đáp án đúng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8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14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191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181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1722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1628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Chữ ô trong từ cô giáo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5416 -0.4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7" grpId="1" animBg="1"/>
      <p:bldP spid="44038" grpId="0" animBg="1"/>
      <p:bldP spid="44039" grpId="0" animBg="1"/>
      <p:bldP spid="44040" grpId="0" animBg="1"/>
      <p:bldP spid="440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875" y="-2857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1357313"/>
            <a:ext cx="2786063" cy="4143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7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0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25" y="3214688"/>
            <a:ext cx="2543175" cy="29114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313"/>
            <a:ext cx="4191000" cy="2100262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500307"/>
            <a:ext cx="792961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4338" name="Content Placeholder 3" descr="ảnh 1.png">
            <a:hlinkClick r:id="rId4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-357188" y="0"/>
            <a:ext cx="9501188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mtClean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0386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8244864">
            <a:off x="6264275" y="1597025"/>
            <a:ext cx="811213" cy="806450"/>
          </a:xfrm>
          <a:prstGeom prst="corner">
            <a:avLst>
              <a:gd name="adj1" fmla="val 50828"/>
              <a:gd name="adj2" fmla="val 45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SC_02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4572000"/>
            <a:ext cx="5181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Líp häc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latin typeface="Times New Roman" pitchFamily="18" charset="0"/>
              </a:rPr>
              <a:t>Chữ o trong từ “Lớp học”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5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430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l</a:t>
            </a:r>
          </a:p>
        </p:txBody>
      </p:sp>
      <p:sp>
        <p:nvSpPr>
          <p:cNvPr id="10445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33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í</a:t>
            </a:r>
          </a:p>
        </p:txBody>
      </p:sp>
      <p:sp>
        <p:nvSpPr>
          <p:cNvPr id="1044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24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p</a:t>
            </a:r>
          </a:p>
        </p:txBody>
      </p:sp>
      <p:sp>
        <p:nvSpPr>
          <p:cNvPr id="10445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445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00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h</a:t>
            </a:r>
          </a:p>
        </p:txBody>
      </p:sp>
      <p:sp>
        <p:nvSpPr>
          <p:cNvPr id="104456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791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ä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</a:rPr>
              <a:t>Tìm chữ o trong từ lớp học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3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2192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l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1336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í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1242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p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7818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8006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h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7912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ä</a:t>
            </a:r>
          </a:p>
        </p:txBody>
      </p:sp>
      <p:pic>
        <p:nvPicPr>
          <p:cNvPr id="105481" name="Picture 9" descr="edsun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447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</a:rPr>
              <a:t>Đáp án sai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2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133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í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124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p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67818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800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h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1430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l</a:t>
            </a: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5791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FF3300"/>
                </a:solidFill>
                <a:latin typeface=".VnAvant" pitchFamily="34" charset="0"/>
                <a:cs typeface="+mn-cs"/>
              </a:rPr>
              <a:t>ä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</a:rPr>
              <a:t>Đáp án đúng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5791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smtClean="0">
                <a:solidFill>
                  <a:srgbClr val="0033CC"/>
                </a:solidFill>
                <a:latin typeface=".VnAvant" pitchFamily="34" charset="0"/>
                <a:cs typeface="+mn-cs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2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6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 animBg="1"/>
      <p:bldP spid="10650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57600" dirty="0" smtClean="0"/>
              <a:t/>
            </a:r>
            <a:br>
              <a:rPr lang="vi-VN" sz="57600" dirty="0" smtClean="0"/>
            </a:br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0" dirty="0" smtClean="0"/>
              <a:t/>
            </a:r>
            <a:br>
              <a:rPr lang="vi-VN" sz="40000" dirty="0" smtClean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463" y="2098675"/>
            <a:ext cx="504825" cy="522288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3" y="0"/>
            <a:ext cx="2643187" cy="571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688" y="2428875"/>
            <a:ext cx="2043112" cy="3697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63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7177088" y="2163763"/>
            <a:ext cx="504825" cy="52228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2928958" cy="31432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dirty="0" smtClean="0"/>
              <a:t/>
            </a:r>
            <a:br>
              <a:rPr lang="vi-VN" sz="15000" dirty="0" smtClean="0"/>
            </a:b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013200" y="1171575"/>
            <a:ext cx="688975" cy="728663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713" y="1812925"/>
            <a:ext cx="504825" cy="522288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Ô    Ơ</a:t>
            </a:r>
            <a:r>
              <a:rPr lang="vi-VN" sz="9600" dirty="0" smtClean="0"/>
              <a:t/>
            </a:r>
            <a:br>
              <a:rPr lang="vi-VN" sz="9600" dirty="0" smtClean="0"/>
            </a:b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676400" y="457200"/>
            <a:ext cx="6781800" cy="6400800"/>
            <a:chOff x="912" y="144"/>
            <a:chExt cx="4272" cy="4032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6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33797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  <a:cs typeface="+mn-cs"/>
                  </a:rPr>
                  <a:t>ê</a:t>
                </a:r>
              </a:p>
            </p:txBody>
          </p:sp>
          <p:sp>
            <p:nvSpPr>
              <p:cNvPr id="33798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6600CC"/>
                    </a:solidFill>
                    <a:latin typeface=".VnAvant" pitchFamily="34" charset="0"/>
                    <a:cs typeface="+mn-cs"/>
                  </a:rPr>
                  <a:t>o</a:t>
                </a:r>
              </a:p>
            </p:txBody>
          </p:sp>
          <p:sp>
            <p:nvSpPr>
              <p:cNvPr id="33799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9600" b="1" smtClean="0">
                    <a:solidFill>
                      <a:srgbClr val="FFFF00"/>
                    </a:solidFill>
                    <a:cs typeface="+mn-cs"/>
                  </a:rPr>
                  <a:t>e</a:t>
                </a:r>
                <a:endParaRPr lang="vi-VN" sz="9600" b="1" smtClean="0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33800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  <a:latin typeface=".VnAvant" pitchFamily="34" charset="0"/>
                    <a:cs typeface="+mn-cs"/>
                  </a:rPr>
                  <a:t>«</a:t>
                </a:r>
              </a:p>
            </p:txBody>
          </p:sp>
          <p:sp>
            <p:nvSpPr>
              <p:cNvPr id="33801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800" b="1" smtClean="0">
                    <a:solidFill>
                      <a:srgbClr val="0066FF"/>
                    </a:solidFill>
                    <a:latin typeface=".VnAvant" pitchFamily="34" charset="0"/>
                    <a:cs typeface="+mn-cs"/>
                  </a:rPr>
                  <a:t>«</a:t>
                </a:r>
              </a:p>
            </p:txBody>
          </p:sp>
          <p:sp>
            <p:nvSpPr>
              <p:cNvPr id="33802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4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9600" b="1" smtClean="0">
                    <a:solidFill>
                      <a:srgbClr val="FFFF00"/>
                    </a:solidFill>
                    <a:cs typeface="+mn-cs"/>
                  </a:rPr>
                  <a:t>ơ</a:t>
                </a:r>
                <a:endParaRPr lang="vi-VN" sz="9600" b="1" smtClean="0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33803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9600" b="1" smtClean="0">
                    <a:solidFill>
                      <a:srgbClr val="FFFF00"/>
                    </a:solidFill>
                    <a:latin typeface=".VnAvant" pitchFamily="34" charset="0"/>
                    <a:cs typeface="+mn-cs"/>
                  </a:rPr>
                  <a:t>¬</a:t>
                </a:r>
                <a:endParaRPr lang="vi-VN" sz="9600" b="1" smtClean="0">
                  <a:solidFill>
                    <a:srgbClr val="FFFF00"/>
                  </a:solidFill>
                  <a:latin typeface=".VnAvant" pitchFamily="34" charset="0"/>
                  <a:cs typeface="+mn-cs"/>
                </a:endParaRPr>
              </a:p>
            </p:txBody>
          </p:sp>
          <p:sp>
            <p:nvSpPr>
              <p:cNvPr id="33804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  <a:cs typeface="+mn-cs"/>
                  </a:rPr>
                  <a:t>ê</a:t>
                </a:r>
              </a:p>
            </p:txBody>
          </p:sp>
        </p:grpSp>
      </p:grpSp>
      <p:sp>
        <p:nvSpPr>
          <p:cNvPr id="33805" name="AutoShape 12"/>
          <p:cNvSpPr>
            <a:spLocks noChangeArrowheads="1"/>
          </p:cNvSpPr>
          <p:nvPr/>
        </p:nvSpPr>
        <p:spPr bwMode="auto">
          <a:xfrm rot="-5400000">
            <a:off x="4095750" y="2476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vi-VN" smtClean="0">
              <a:solidFill>
                <a:srgbClr val="0033CC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+mn-cs"/>
              </a:rPr>
              <a:t>1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+mn-cs"/>
              </a:rPr>
              <a:t>2</a:t>
            </a:r>
          </a:p>
        </p:txBody>
      </p:sp>
      <p:sp>
        <p:nvSpPr>
          <p:cNvPr id="33808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10" name="AutoShape 3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3811" name="Picture 19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19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0" y="609600"/>
            <a:ext cx="25908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Vòng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quay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diệu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22860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rgbClr val="00FFFF"/>
                </a:solidFill>
                <a:latin typeface="Times New Roman" pitchFamily="18" charset="0"/>
              </a:rPr>
              <a:t>Bé chơi 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76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5849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51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Calibri" pitchFamily="34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latin typeface="Calibri" pitchFamily="34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5855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56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614488"/>
            <a:ext cx="4038600" cy="45259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( </a:t>
            </a:r>
            <a:r>
              <a:rPr lang="en-US" sz="5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o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là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gì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lang="en-US" sz="3600" b="1" dirty="0">
                <a:latin typeface="Times New Roman" pitchFamily="18" charset="0"/>
                <a:ea typeface="+mj-ea"/>
                <a:cs typeface="+mj-cs"/>
              </a:rPr>
            </a:br>
            <a:endParaRPr lang="en-US" sz="3600" b="1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8050" y="3119438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>
                <a:solidFill>
                  <a:srgbClr val="0000FF"/>
                </a:solidFill>
                <a:latin typeface="Calibri" pitchFamily="34" charset="0"/>
              </a:rPr>
              <a:t> o</a:t>
            </a:r>
          </a:p>
          <a:p>
            <a:pPr marL="342900" indent="-342900" algn="ctr"/>
            <a:r>
              <a:rPr lang="en-US" sz="6000" b="1">
                <a:solidFill>
                  <a:srgbClr val="0000FF"/>
                </a:solidFill>
                <a:latin typeface="Calibri" pitchFamily="34" charset="0"/>
              </a:rPr>
              <a:t>2. ơ</a:t>
            </a:r>
          </a:p>
          <a:p>
            <a:pPr marL="342900" indent="-342900" algn="ctr"/>
            <a:r>
              <a:rPr lang="en-US" sz="6000" b="1">
                <a:solidFill>
                  <a:srgbClr val="0000FF"/>
                </a:solidFill>
                <a:latin typeface="Calibri" pitchFamily="34" charset="0"/>
              </a:rPr>
              <a:t>3. ô</a:t>
            </a:r>
          </a:p>
        </p:txBody>
      </p:sp>
      <p:sp>
        <p:nvSpPr>
          <p:cNvPr id="36871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36872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FFFF00"/>
                </a:solidFill>
                <a:latin typeface="Calibri" pitchFamily="34" charset="0"/>
              </a:rPr>
              <a:t>Câu hỏi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50" y="3357563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63" y="6286500"/>
            <a:ext cx="714375" cy="571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>
                <a:solidFill>
                  <a:srgbClr val="FF3300"/>
                </a:solidFill>
                <a:latin typeface="VNI-Avo" pitchFamily="2" charset="0"/>
              </a:rPr>
              <a:t>o</a:t>
            </a:r>
            <a:endParaRPr lang="en-US" sz="66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>
                <a:solidFill>
                  <a:srgbClr val="FF3300"/>
                </a:solidFill>
                <a:latin typeface="Tw Cen MT"/>
              </a:rPr>
              <a:t>ô</a:t>
            </a:r>
            <a:endParaRPr lang="en-US" sz="8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>
                <a:solidFill>
                  <a:srgbClr val="FF3300"/>
                </a:solidFill>
                <a:latin typeface=".VnCooperH" pitchFamily="34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latin typeface="Calibri" pitchFamily="34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latin typeface="Calibri" pitchFamily="34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>
                <a:solidFill>
                  <a:srgbClr val="FF3300"/>
                </a:solidFill>
                <a:latin typeface="Century Gothic" pitchFamily="34" charset="0"/>
              </a:rPr>
              <a:t>ơ</a:t>
            </a:r>
            <a:endParaRPr lang="en-US" sz="6600" b="1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>
                <a:solidFill>
                  <a:srgbClr val="FF3300"/>
                </a:solidFill>
                <a:latin typeface=".VnCooperH" pitchFamily="34" charset="0"/>
              </a:rPr>
              <a:t>3</a:t>
            </a:r>
          </a:p>
        </p:txBody>
      </p:sp>
      <p:pic>
        <p:nvPicPr>
          <p:cNvPr id="37902" name="Picture 15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6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7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8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9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908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</a:rPr>
              <a:t>C</a:t>
            </a:r>
            <a:r>
              <a:rPr lang="en-US" sz="4000" b="1">
                <a:solidFill>
                  <a:srgbClr val="9900CC"/>
                </a:solidFill>
                <a:latin typeface="Calibri" pitchFamily="34" charset="0"/>
              </a:rPr>
              <a:t>ÂU HỎI 2:</a:t>
            </a:r>
          </a:p>
        </p:txBody>
      </p:sp>
      <p:pic>
        <p:nvPicPr>
          <p:cNvPr id="37909" name="Picture 20" descr="D:\HÌNH LỚP LỚN\IMG_27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63" y="6286500"/>
            <a:ext cx="714375" cy="571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76200"/>
            <a:ext cx="90058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6"/>
          <p:cNvSpPr txBox="1">
            <a:spLocks noChangeArrowheads="1"/>
          </p:cNvSpPr>
          <p:nvPr/>
        </p:nvSpPr>
        <p:spPr bwMode="auto">
          <a:xfrm>
            <a:off x="639763" y="381000"/>
            <a:ext cx="8531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4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9000" y="2928938"/>
            <a:ext cx="2571750" cy="1643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63" y="6286500"/>
            <a:ext cx="714375" cy="571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4" name="Horizontal Scroll 3"/>
          <p:cNvSpPr/>
          <p:nvPr/>
        </p:nvSpPr>
        <p:spPr>
          <a:xfrm>
            <a:off x="857250" y="1143000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 </a:t>
            </a:r>
            <a:endParaRPr lang="vi-V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 </a:t>
            </a:r>
            <a:endParaRPr lang="vi-V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 </a:t>
            </a:r>
            <a:endParaRPr lang="vi-V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 </a:t>
            </a:r>
            <a:endParaRPr lang="vi-V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rgbClr val="00FFFF"/>
                </a:solidFill>
                <a:latin typeface="Times New Roman" pitchFamily="18" charset="0"/>
              </a:rPr>
              <a:t>Giới thiệu trò chơi kéo co</a:t>
            </a:r>
          </a:p>
        </p:txBody>
      </p:sp>
      <p:pic>
        <p:nvPicPr>
          <p:cNvPr id="7178" name="Picture 10" descr="IMG_20150209_091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848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G_14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848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SC_01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5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DSC_0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8800" y="3657600"/>
            <a:ext cx="5181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  <a:cs typeface="+mn-cs"/>
              </a:rPr>
              <a:t>KÐo co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100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292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912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352800" y="5562600"/>
            <a:ext cx="304800" cy="228600"/>
          </a:xfrm>
          <a:prstGeom prst="parallelogram">
            <a:avLst>
              <a:gd name="adj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Giới thiệu từ kéo 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6" grpId="1"/>
      <p:bldP spid="8196" grpId="2"/>
      <p:bldP spid="8197" grpId="0" animBg="1"/>
      <p:bldP spid="8197" grpId="1" animBg="1"/>
      <p:bldP spid="8198" grpId="0" animBg="1"/>
      <p:bldP spid="8198" grpId="1" animBg="1"/>
      <p:bldP spid="8199" grpId="0" animBg="1"/>
      <p:bldP spid="8199" grpId="1" animBg="1"/>
      <p:bldP spid="8200" grpId="0" animBg="1"/>
      <p:bldP spid="8200" grpId="1" animBg="1"/>
      <p:bldP spid="8201" grpId="0" animBg="1"/>
      <p:bldP spid="8201" grpId="1" animBg="1"/>
      <p:bldP spid="8202" grpId="0" animBg="1"/>
      <p:bldP spid="820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79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81200" y="19812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101380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95600" y="19812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10138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101382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86400" y="19812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101383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77000" y="19812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3200400" y="2209800"/>
            <a:ext cx="334963" cy="228600"/>
          </a:xfrm>
          <a:prstGeom prst="parallelogram">
            <a:avLst>
              <a:gd name="adj" fmla="val 961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Tìm 2 chữ giống nhau trong từ kéo 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13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1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1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13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13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1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0" grpId="0" animBg="1"/>
      <p:bldP spid="101381" grpId="0" animBg="1"/>
      <p:bldP spid="101382" grpId="0" animBg="1"/>
      <p:bldP spid="101383" grpId="0" animBg="1"/>
      <p:bldP spid="101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76400" y="22860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590800" y="22860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505200" y="22860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181600" y="22860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172200" y="22860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2895600" y="2514600"/>
            <a:ext cx="334963" cy="228600"/>
          </a:xfrm>
          <a:prstGeom prst="parallelogram">
            <a:avLst>
              <a:gd name="adj" fmla="val 961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Đáp án sai</a:t>
            </a:r>
          </a:p>
        </p:txBody>
      </p:sp>
      <p:pic>
        <p:nvPicPr>
          <p:cNvPr id="102410" name="Picture 10" descr="705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5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0574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8956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7338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0033CC"/>
                </a:solidFill>
                <a:cs typeface="+mn-cs"/>
              </a:rPr>
              <a:t>o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953000" y="19812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8674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smtClean="0">
                <a:solidFill>
                  <a:srgbClr val="0033CC"/>
                </a:solidFill>
                <a:cs typeface="+mn-cs"/>
              </a:rPr>
              <a:t>o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3200400" y="2286000"/>
            <a:ext cx="334963" cy="228600"/>
          </a:xfrm>
          <a:prstGeom prst="parallelogram">
            <a:avLst>
              <a:gd name="adj" fmla="val 961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Đáp án đúng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9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74139008,D:\CHỮ CÁI O, Ô,Ơ\bai giang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7,1774139008,D:\CHỮ CÁI O, Ô,Ơ\bai giang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8,1774139008,D:\CHỮ CÁI O, Ô,Ơ\bai giang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774139008,D:\CHỮ CÁI O, Ô,Ơ\bai giang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4,1774139008,D:\CHỮ CÁI O, Ô,Ơ\bai giang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5,1774139008,D:\CHỮ CÁI O, Ô,Ơ\bai giang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6,1774139008,D:\CHỮ CÁI O, Ô,Ơ\bai giang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8,1774139008,D:\CHỮ CÁI O, Ô,Ơ\bai gia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74139008,D:\CHỮ CÁI O, Ô,Ơ\bai gia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3,1774139008,D:\CHỮ CÁI O, Ô,Ơ\bai giang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4,1774139008,D:\CHỮ CÁI O, Ô,Ơ\bai giang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5,1774139008,D:\CHỮ CÁI O, Ô,Ơ\bai giang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774139008,D:\CHỮ CÁI O, Ô,Ơ\bai giang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0,1774139008,D:\CHỮ CÁI O, Ô,Ơ\bai giang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5,1774139008,D:\CHỮ CÁI O, Ô,Ơ\bai giang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6,1774139008,D:\CHỮ CÁI O, Ô,Ơ\bai gia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476</Words>
  <Application>Microsoft Office PowerPoint</Application>
  <PresentationFormat>On-screen Show (4:3)</PresentationFormat>
  <Paragraphs>182</Paragraphs>
  <Slides>38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38</vt:i4>
      </vt:variant>
    </vt:vector>
  </HeadingPairs>
  <TitlesOfParts>
    <vt:vector size="65" baseType="lpstr">
      <vt:lpstr>.VnArialH</vt:lpstr>
      <vt:lpstr>.VnAvant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PowerPoint Presentation</vt:lpstr>
      <vt:lpstr>PowerPoint Presentation</vt:lpstr>
      <vt:lpstr>PowerPoint Presentation</vt:lpstr>
      <vt:lpstr>Giới thiệu trò chơi kéo 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</vt:lpstr>
      <vt:lpstr>Câu đố về cô giáo</vt:lpstr>
      <vt:lpstr>Giới thiệu từ “Cô giáo”</vt:lpstr>
      <vt:lpstr>Tìm chữ o từ “Cô giáo”</vt:lpstr>
      <vt:lpstr>Đáp án sai</vt:lpstr>
      <vt:lpstr>Đáp án đúng</vt:lpstr>
      <vt:lpstr>Chữ ô trong từ cô giáo</vt:lpstr>
      <vt:lpstr>PowerPoint Presentation</vt:lpstr>
      <vt:lpstr>  Ô</vt:lpstr>
      <vt:lpstr>PowerPoint Presentation</vt:lpstr>
      <vt:lpstr>Khác nhau</vt:lpstr>
      <vt:lpstr>Chữ o trong từ “Lớp học”</vt:lpstr>
      <vt:lpstr>Tìm chữ o trong từ lớp học</vt:lpstr>
      <vt:lpstr>Đáp án sai</vt:lpstr>
      <vt:lpstr>Đáp án đúng</vt:lpstr>
      <vt:lpstr>    O   </vt:lpstr>
      <vt:lpstr> Ơ</vt:lpstr>
      <vt:lpstr>PowerPoint Presentation</vt:lpstr>
      <vt:lpstr>KHÁC NHAU</vt:lpstr>
      <vt:lpstr>O  </vt:lpstr>
      <vt:lpstr>O     Ô    Ơ </vt:lpstr>
      <vt:lpstr>PowerPoint Presentation</vt:lpstr>
      <vt:lpstr>Bé chơi trò chơi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admins</cp:lastModifiedBy>
  <cp:revision>45</cp:revision>
  <dcterms:created xsi:type="dcterms:W3CDTF">2019-04-10T00:24:44Z</dcterms:created>
  <dcterms:modified xsi:type="dcterms:W3CDTF">2022-10-08T13:11:06Z</dcterms:modified>
</cp:coreProperties>
</file>