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fif" ContentType="image/j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292" r:id="rId3"/>
    <p:sldId id="295" r:id="rId4"/>
    <p:sldId id="290" r:id="rId5"/>
    <p:sldId id="298" r:id="rId6"/>
    <p:sldId id="299" r:id="rId7"/>
    <p:sldId id="268" r:id="rId8"/>
    <p:sldId id="300" r:id="rId9"/>
    <p:sldId id="276" r:id="rId10"/>
    <p:sldId id="265" r:id="rId11"/>
    <p:sldId id="286" r:id="rId12"/>
    <p:sldId id="282" r:id="rId13"/>
    <p:sldId id="278" r:id="rId14"/>
    <p:sldId id="280" r:id="rId15"/>
    <p:sldId id="275" r:id="rId16"/>
    <p:sldId id="287" r:id="rId17"/>
    <p:sldId id="288" r:id="rId18"/>
    <p:sldId id="301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4" autoAdjust="0"/>
    <p:restoredTop sz="94660"/>
  </p:normalViewPr>
  <p:slideViewPr>
    <p:cSldViewPr>
      <p:cViewPr varScale="1">
        <p:scale>
          <a:sx n="67" d="100"/>
          <a:sy n="67" d="100"/>
        </p:scale>
        <p:origin x="125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BA9DF-01E7-404B-ABCE-AC79FB32DBF4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B8D51-BEB9-42FD-8B32-4C0E78C825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4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3C83BD-ADFD-4A88-A7C6-FE256D43B4C3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550-D28E-4BB4-AC0B-CDC4FDAE2018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F1B1-6A1B-4EC7-91D8-A37776252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5466-F9C1-46F1-8BE0-A11B42E11B4E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E6B9-FDC0-4BFF-8462-85D8EF183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C5FC-7677-43D9-A769-FD6C40C4D6D7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D5DC-1FE7-4EE4-946B-F8A162A9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D161-7F82-4ACC-81F8-7B60C952DE5A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3EDC-E2AF-45EA-BF66-4513CC489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CE7-6D62-4897-821C-0C27474B0923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E79-62A4-4FF4-A96C-472B6D0E3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E2FF5-154D-4CEE-920E-28672CADBB2B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BC06-68A8-473E-9B0A-348E14857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05FF-AA1D-4ACF-961A-E7200398EE20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1A6-796E-4BE6-A15B-7CAE6177C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813A-DFA2-43D4-A66B-C43B18292D70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621A-10FF-4A2C-B65E-7E0389F9E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5013-80A2-498A-A7F7-4B2B7D84E887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361-D9ED-4C78-9290-0130800DF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5602-938F-4F8C-8904-DE6662734B80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71A-C982-45D3-BEE3-6871A471B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6435-BABB-45D2-BF06-193C2BFBC702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A595-3274-4760-A585-C8E332F49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582B1-5FBD-4ECA-B94D-CC99ED0C092B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2FC0-9EB0-4C73-90BE-E61A6DB1A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audio" Target="../media/media1.mp3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" Type="http://schemas.microsoft.com/office/2007/relationships/media" Target="../media/media1.mp3"/><Relationship Id="rId16" Type="http://schemas.openxmlformats.org/officeDocument/2006/relationships/image" Target="../media/image15.emf"/><Relationship Id="rId20" Type="http://schemas.openxmlformats.org/officeDocument/2006/relationships/image" Target="../media/image2.png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emf"/><Relationship Id="rId5" Type="http://schemas.openxmlformats.org/officeDocument/2006/relationships/slide" Target="slide9.xml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19" Type="http://schemas.openxmlformats.org/officeDocument/2006/relationships/image" Target="../media/image1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3.emf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ình nề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7954" y="-789141"/>
            <a:ext cx="9261953" cy="764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6"/>
          <p:cNvSpPr txBox="1">
            <a:spLocks noChangeArrowheads="1"/>
          </p:cNvSpPr>
          <p:nvPr/>
        </p:nvSpPr>
        <p:spPr bwMode="auto">
          <a:xfrm>
            <a:off x="175364" y="1001285"/>
            <a:ext cx="9144000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 dirty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LĨNH VỰC PHÁT TRIỂN NHẬN THỨC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Arial" charset="0"/>
              </a:rPr>
              <a:t>MÔN: NHẬN BIẾT TẬP NÓI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Arial" charset="0"/>
              </a:rPr>
              <a:t>NHẬN BIÊT </a:t>
            </a:r>
            <a:r>
              <a:rPr lang="en-US" sz="2000" b="1" dirty="0">
                <a:solidFill>
                  <a:srgbClr val="CC0000"/>
                </a:solidFill>
              </a:rPr>
              <a:t>CON GÀ TRỐNG – CON VỊT</a:t>
            </a:r>
            <a:endParaRPr lang="en-US" sz="1600" b="1" dirty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</a:rPr>
              <a:t>LỨA TUỔI: NHÀ TRẺ 24- 36 THÁNG</a:t>
            </a:r>
            <a:endParaRPr lang="en-US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126" name="WordArt 20"/>
          <p:cNvSpPr>
            <a:spLocks noChangeArrowheads="1" noChangeShapeType="1" noTextEdit="1"/>
          </p:cNvSpPr>
          <p:nvPr/>
        </p:nvSpPr>
        <p:spPr bwMode="auto">
          <a:xfrm>
            <a:off x="1066800" y="5943600"/>
            <a:ext cx="41624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7" name="Text Box 24"/>
          <p:cNvSpPr txBox="1">
            <a:spLocks noChangeArrowheads="1"/>
          </p:cNvSpPr>
          <p:nvPr/>
        </p:nvSpPr>
        <p:spPr bwMode="auto">
          <a:xfrm>
            <a:off x="1752600" y="54102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8" name="TextBox 1"/>
          <p:cNvSpPr txBox="1">
            <a:spLocks noChangeArrowheads="1"/>
          </p:cNvSpPr>
          <p:nvPr/>
        </p:nvSpPr>
        <p:spPr bwMode="auto">
          <a:xfrm>
            <a:off x="2667000" y="3733800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Giáo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: </a:t>
            </a:r>
            <a:r>
              <a:rPr lang="vi-VN" sz="2000" b="1" dirty="0" smtClean="0">
                <a:solidFill>
                  <a:srgbClr val="C00000"/>
                </a:solidFill>
              </a:rPr>
              <a:t>Nguyễn Thị Thiện Nhân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                   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129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42197" y="-391418"/>
            <a:ext cx="6406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UBND QUẬN LONG BIÊN</a:t>
            </a:r>
          </a:p>
          <a:p>
            <a:pPr algn="ctr"/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MẦM NON </a:t>
            </a:r>
            <a:r>
              <a:rPr lang="vi-VN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 QUẤT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865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57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990600"/>
            <a:ext cx="45989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trốngvà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4"/>
          <p:cNvSpPr/>
          <p:nvPr/>
        </p:nvSpPr>
        <p:spPr>
          <a:xfrm>
            <a:off x="304800" y="990600"/>
            <a:ext cx="1752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Oval 4"/>
          <p:cNvSpPr/>
          <p:nvPr/>
        </p:nvSpPr>
        <p:spPr>
          <a:xfrm>
            <a:off x="7010400" y="1371600"/>
            <a:ext cx="19050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/>
          <p:nvPr/>
        </p:nvSpPr>
        <p:spPr>
          <a:xfrm>
            <a:off x="5715000" y="5029200"/>
            <a:ext cx="2819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Oval 4"/>
          <p:cNvSpPr/>
          <p:nvPr/>
        </p:nvSpPr>
        <p:spPr>
          <a:xfrm>
            <a:off x="533400" y="5486400"/>
            <a:ext cx="24384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 rot="6906228" flipH="1">
            <a:off x="1801813" y="865187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/>
          </a:p>
        </p:txBody>
      </p:sp>
      <p:sp>
        <p:nvSpPr>
          <p:cNvPr id="9" name="Down Arrow 22"/>
          <p:cNvSpPr>
            <a:spLocks noChangeArrowheads="1"/>
          </p:cNvSpPr>
          <p:nvPr/>
        </p:nvSpPr>
        <p:spPr bwMode="auto">
          <a:xfrm rot="6906228" flipH="1">
            <a:off x="8888413" y="2160587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3618486">
            <a:off x="507206" y="1321594"/>
            <a:ext cx="46038" cy="603250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6" grpId="0" animBg="1"/>
      <p:bldP spid="23" grpId="0" animBg="1"/>
      <p:bldP spid="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1905000"/>
            <a:ext cx="733886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 lợn.jpg"/>
          <p:cNvPicPr>
            <a:picLocks noChangeAspect="1"/>
          </p:cNvPicPr>
          <p:nvPr/>
        </p:nvPicPr>
        <p:blipFill>
          <a:blip r:embed="rId2"/>
          <a:srcRect l="4348" t="4348" r="6522" b="21739"/>
          <a:stretch>
            <a:fillRect/>
          </a:stretch>
        </p:blipFill>
        <p:spPr>
          <a:xfrm>
            <a:off x="0" y="3276600"/>
            <a:ext cx="4134971" cy="3429000"/>
          </a:xfrm>
          <a:prstGeom prst="rect">
            <a:avLst/>
          </a:prstGeom>
        </p:spPr>
      </p:pic>
      <p:pic>
        <p:nvPicPr>
          <p:cNvPr id="9" name="Picture 8" descr="con chó 3.jpg"/>
          <p:cNvPicPr>
            <a:picLocks noChangeAspect="1"/>
          </p:cNvPicPr>
          <p:nvPr/>
        </p:nvPicPr>
        <p:blipFill>
          <a:blip r:embed="rId3"/>
          <a:srcRect l="18282" t="6550" r="18872"/>
          <a:stretch>
            <a:fillRect/>
          </a:stretch>
        </p:blipFill>
        <p:spPr>
          <a:xfrm>
            <a:off x="0" y="0"/>
            <a:ext cx="4191000" cy="3261360"/>
          </a:xfrm>
          <a:prstGeom prst="rect">
            <a:avLst/>
          </a:prstGeom>
        </p:spPr>
      </p:pic>
      <p:pic>
        <p:nvPicPr>
          <p:cNvPr id="11" name="Picture 10" descr="con mèo.jpg"/>
          <p:cNvPicPr>
            <a:picLocks noChangeAspect="1"/>
          </p:cNvPicPr>
          <p:nvPr/>
        </p:nvPicPr>
        <p:blipFill>
          <a:blip r:embed="rId4"/>
          <a:srcRect l="8333" r="3333"/>
          <a:stretch>
            <a:fillRect/>
          </a:stretch>
        </p:blipFill>
        <p:spPr>
          <a:xfrm>
            <a:off x="4191000" y="0"/>
            <a:ext cx="4953000" cy="3208667"/>
          </a:xfrm>
          <a:prstGeom prst="rect">
            <a:avLst/>
          </a:prstGeom>
        </p:spPr>
      </p:pic>
      <p:pic>
        <p:nvPicPr>
          <p:cNvPr id="12" name="Picture 11" descr="con bò.jpg"/>
          <p:cNvPicPr>
            <a:picLocks noChangeAspect="1"/>
          </p:cNvPicPr>
          <p:nvPr/>
        </p:nvPicPr>
        <p:blipFill>
          <a:blip r:embed="rId5"/>
          <a:srcRect l="5833" r="7500"/>
          <a:stretch>
            <a:fillRect/>
          </a:stretch>
        </p:blipFill>
        <p:spPr>
          <a:xfrm>
            <a:off x="4343400" y="3352800"/>
            <a:ext cx="4800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0475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26892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6" name="Picture 5" descr="file-background-mam-non-psd-800x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62200" y="19812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Con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7200"/>
            <a:ext cx="9144000" cy="6400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7656"/>
            <a:ext cx="4267200" cy="3057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02904"/>
            <a:ext cx="5029200" cy="2997896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38400" y="2438400"/>
            <a:ext cx="525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274320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- </a:t>
            </a:r>
            <a:r>
              <a:rPr lang="en-US" dirty="0" err="1">
                <a:solidFill>
                  <a:srgbClr val="0066FF"/>
                </a:solidFill>
              </a:rPr>
              <a:t>Cách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chơi</a:t>
            </a:r>
            <a:r>
              <a:rPr lang="en-US" dirty="0">
                <a:solidFill>
                  <a:srgbClr val="0066FF"/>
                </a:solidFill>
              </a:rPr>
              <a:t>: </a:t>
            </a:r>
            <a:r>
              <a:rPr lang="vi-VN" dirty="0">
                <a:solidFill>
                  <a:srgbClr val="0066FF"/>
                </a:solidFill>
              </a:rPr>
              <a:t>Cho trẻ đứng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xung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quanh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cô</a:t>
            </a:r>
            <a:r>
              <a:rPr lang="vi-VN" dirty="0">
                <a:solidFill>
                  <a:srgbClr val="0066FF"/>
                </a:solidFill>
              </a:rPr>
              <a:t>. Cô nói tiếng kêu của con vật </a:t>
            </a:r>
            <a:r>
              <a:rPr lang="en-US" dirty="0" err="1">
                <a:solidFill>
                  <a:srgbClr val="0066FF"/>
                </a:solidFill>
              </a:rPr>
              <a:t>nào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thì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vi-VN" dirty="0">
                <a:solidFill>
                  <a:srgbClr val="0066FF"/>
                </a:solidFill>
              </a:rPr>
              <a:t> trẻ phải bắt trước tiếng kêu và làm động tác của con vật đó</a:t>
            </a:r>
            <a:r>
              <a:rPr lang="vi-VN" dirty="0"/>
              <a:t>.</a:t>
            </a:r>
            <a:endParaRPr lang="en-US" dirty="0"/>
          </a:p>
          <a:p>
            <a:r>
              <a:rPr lang="en-US" dirty="0">
                <a:solidFill>
                  <a:srgbClr val="0066FF"/>
                </a:solidFill>
              </a:rPr>
              <a:t>- </a:t>
            </a:r>
            <a:r>
              <a:rPr lang="en-US" dirty="0" err="1">
                <a:solidFill>
                  <a:srgbClr val="0066FF"/>
                </a:solidFill>
              </a:rPr>
              <a:t>Tổ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chức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2,3 </a:t>
            </a:r>
            <a:r>
              <a:rPr lang="en-US" dirty="0" err="1">
                <a:solidFill>
                  <a:srgbClr val="0066FF"/>
                </a:solidFill>
              </a:rPr>
              <a:t>lần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47244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3. </a:t>
            </a:r>
            <a:r>
              <a:rPr lang="en-US" dirty="0" err="1">
                <a:solidFill>
                  <a:srgbClr val="C00000"/>
                </a:solidFill>
              </a:rPr>
              <a:t>Kết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thúc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:- </a:t>
            </a:r>
            <a:r>
              <a:rPr lang="en-US" dirty="0" err="1">
                <a:solidFill>
                  <a:srgbClr val="0066FF"/>
                </a:solidFill>
              </a:rPr>
              <a:t>Nhận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xét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tiết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học</a:t>
            </a:r>
            <a:endParaRPr lang="en-US" dirty="0">
              <a:solidFill>
                <a:srgbClr val="0066FF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                 </a:t>
            </a:r>
            <a:r>
              <a:rPr lang="en-US" dirty="0">
                <a:solidFill>
                  <a:srgbClr val="0066FF"/>
                </a:solidFill>
              </a:rPr>
              <a:t> -  Cho </a:t>
            </a: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đọc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bài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thơ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gáy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21" y="21921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70644" y="1295400"/>
            <a:ext cx="6263253" cy="995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Kính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ban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khảo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mạnh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khỏe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Picture 14" descr="1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1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42798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1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4923" y="42798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58" y="5791200"/>
            <a:ext cx="1095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0012" y="5927943"/>
            <a:ext cx="1095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5684" y="6015625"/>
            <a:ext cx="1095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3570" y="1843414"/>
            <a:ext cx="20574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569608" y="3886200"/>
            <a:ext cx="7431392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Xin chân thành cảm ơn!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201511"/>
      </p:ext>
    </p:extLst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1752600"/>
            <a:ext cx="79143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b="1" dirty="0">
                <a:solidFill>
                  <a:srgbClr val="FF0000"/>
                </a:solidFill>
              </a:rPr>
              <a:t>MỤC ĐÍCH YÊU CẦU</a:t>
            </a:r>
          </a:p>
          <a:p>
            <a:r>
              <a:rPr lang="en-US" dirty="0">
                <a:solidFill>
                  <a:srgbClr val="0000CC"/>
                </a:solidFill>
              </a:rPr>
              <a:t>1</a:t>
            </a:r>
            <a:r>
              <a:rPr lang="en-US" b="1" dirty="0">
                <a:solidFill>
                  <a:srgbClr val="0000CC"/>
                </a:solidFill>
              </a:rPr>
              <a:t>. </a:t>
            </a:r>
            <a:r>
              <a:rPr lang="en-US" b="1" dirty="0" err="1">
                <a:solidFill>
                  <a:srgbClr val="0000CC"/>
                </a:solidFill>
              </a:rPr>
              <a:t>Kiến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thức</a:t>
            </a:r>
            <a:r>
              <a:rPr lang="en-US" b="1" dirty="0">
                <a:solidFill>
                  <a:srgbClr val="0000CC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biết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được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đặc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điểm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cấu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tạo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của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,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en-US" dirty="0">
                <a:solidFill>
                  <a:srgbClr val="0066FF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biết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được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điểm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giống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nhau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khác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nhau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của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endParaRPr lang="en-US" dirty="0">
              <a:solidFill>
                <a:srgbClr val="0066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biết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chơi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trò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chơi</a:t>
            </a:r>
            <a:r>
              <a:rPr lang="en-US" dirty="0">
                <a:solidFill>
                  <a:srgbClr val="0066FF"/>
                </a:solidFill>
              </a:rPr>
              <a:t> : Con </a:t>
            </a:r>
            <a:r>
              <a:rPr lang="en-US" dirty="0" err="1">
                <a:solidFill>
                  <a:srgbClr val="0066FF"/>
                </a:solidFill>
              </a:rPr>
              <a:t>gì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biến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mất</a:t>
            </a:r>
            <a:r>
              <a:rPr lang="en-US" dirty="0">
                <a:solidFill>
                  <a:srgbClr val="0066FF"/>
                </a:solidFill>
              </a:rPr>
              <a:t>;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gáy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kêu</a:t>
            </a:r>
            <a:endParaRPr lang="en-US" dirty="0">
              <a:solidFill>
                <a:srgbClr val="0066FF"/>
              </a:solidFill>
            </a:endParaRPr>
          </a:p>
          <a:p>
            <a:r>
              <a:rPr lang="en-US" b="1" dirty="0">
                <a:solidFill>
                  <a:srgbClr val="0000CC"/>
                </a:solidFill>
              </a:rPr>
              <a:t>2. </a:t>
            </a:r>
            <a:r>
              <a:rPr lang="en-US" b="1" dirty="0" err="1">
                <a:solidFill>
                  <a:srgbClr val="0000CC"/>
                </a:solidFill>
              </a:rPr>
              <a:t>Kĩ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năng</a:t>
            </a:r>
            <a:r>
              <a:rPr lang="en-US" b="1" dirty="0">
                <a:solidFill>
                  <a:srgbClr val="0000CC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nói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được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đặc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điểm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cấu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tạo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của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,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endParaRPr lang="en-US" dirty="0">
              <a:solidFill>
                <a:srgbClr val="0066FF"/>
              </a:solidFill>
            </a:endParaRPr>
          </a:p>
          <a:p>
            <a:r>
              <a:rPr lang="vi-VN" dirty="0">
                <a:solidFill>
                  <a:srgbClr val="0066FF"/>
                </a:solidFill>
              </a:rPr>
              <a:t>- Phát triển ngôn ngữ, mở rộng vốn từ , trẻ nói được đủ câu</a:t>
            </a:r>
          </a:p>
          <a:p>
            <a:r>
              <a:rPr lang="vi-VN" dirty="0">
                <a:solidFill>
                  <a:srgbClr val="0066FF"/>
                </a:solidFill>
              </a:rPr>
              <a:t>- Trẻ có khả năng ghi nhớ có chủ định ở trẻ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chơi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được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trò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chơi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gì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biến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mất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gáy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vịt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kêu</a:t>
            </a:r>
            <a:endParaRPr lang="en-US" b="1" dirty="0">
              <a:solidFill>
                <a:srgbClr val="0066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0000CC"/>
                </a:solidFill>
              </a:rPr>
              <a:t>3. </a:t>
            </a:r>
            <a:r>
              <a:rPr lang="en-US" b="1" dirty="0" err="1">
                <a:solidFill>
                  <a:srgbClr val="0000CC"/>
                </a:solidFill>
              </a:rPr>
              <a:t>Thái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độ</a:t>
            </a:r>
            <a:r>
              <a:rPr lang="en-US" b="1" dirty="0">
                <a:solidFill>
                  <a:srgbClr val="0000CC"/>
                </a:solidFill>
              </a:rPr>
              <a:t>:</a:t>
            </a:r>
          </a:p>
          <a:p>
            <a:r>
              <a:rPr lang="en-US" b="1" dirty="0">
                <a:solidFill>
                  <a:srgbClr val="0066FF"/>
                </a:solidFill>
              </a:rPr>
              <a:t>- </a:t>
            </a:r>
            <a:r>
              <a:rPr lang="en-US" b="1" dirty="0" err="1">
                <a:solidFill>
                  <a:srgbClr val="0066FF"/>
                </a:solidFill>
              </a:rPr>
              <a:t>Trẻ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hào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hứng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tham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gia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vào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hoạt</a:t>
            </a:r>
            <a:r>
              <a:rPr lang="en-US" b="1" dirty="0">
                <a:solidFill>
                  <a:srgbClr val="0066FF"/>
                </a:solidFill>
              </a:rPr>
              <a:t> </a:t>
            </a:r>
            <a:r>
              <a:rPr lang="en-US" b="1" dirty="0" err="1">
                <a:solidFill>
                  <a:srgbClr val="0066FF"/>
                </a:solidFill>
              </a:rPr>
              <a:t>động</a:t>
            </a:r>
            <a:endParaRPr lang="en-US" b="1" dirty="0">
              <a:solidFill>
                <a:srgbClr val="0066FF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710199"/>
              </p:ext>
            </p:extLst>
          </p:nvPr>
        </p:nvGraphicFramePr>
        <p:xfrm>
          <a:off x="1" y="90152"/>
          <a:ext cx="2514600" cy="1433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3" imgW="1278360" imgH="1274040" progId="">
                  <p:embed/>
                </p:oleObj>
              </mc:Choice>
              <mc:Fallback>
                <p:oleObj r:id="rId3" imgW="1278360" imgH="127404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90152"/>
                        <a:ext cx="2514600" cy="1433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428530"/>
              </p:ext>
            </p:extLst>
          </p:nvPr>
        </p:nvGraphicFramePr>
        <p:xfrm>
          <a:off x="6781800" y="5562600"/>
          <a:ext cx="2227694" cy="1104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5562600"/>
                        <a:ext cx="2227694" cy="1104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0663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710199"/>
              </p:ext>
            </p:extLst>
          </p:nvPr>
        </p:nvGraphicFramePr>
        <p:xfrm>
          <a:off x="0" y="90488"/>
          <a:ext cx="2514600" cy="143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3" imgW="1278331" imgH="1273759" progId="">
                  <p:embed/>
                </p:oleObj>
              </mc:Choice>
              <mc:Fallback>
                <p:oleObj r:id="rId3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488"/>
                        <a:ext cx="2514600" cy="143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63463"/>
              </p:ext>
            </p:extLst>
          </p:nvPr>
        </p:nvGraphicFramePr>
        <p:xfrm>
          <a:off x="7086600" y="5562600"/>
          <a:ext cx="1752600" cy="1156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5562600"/>
                        <a:ext cx="1752600" cy="1156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4819" y="1752600"/>
            <a:ext cx="7914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b="1" dirty="0">
                <a:solidFill>
                  <a:srgbClr val="FF0000"/>
                </a:solidFill>
              </a:rPr>
              <a:t>CHUẨN BỊ</a:t>
            </a:r>
          </a:p>
          <a:p>
            <a:r>
              <a:rPr lang="en-US" b="1" dirty="0">
                <a:solidFill>
                  <a:srgbClr val="0000CC"/>
                </a:solidFill>
              </a:rPr>
              <a:t>* </a:t>
            </a:r>
            <a:r>
              <a:rPr lang="en-US" b="1" dirty="0" err="1">
                <a:solidFill>
                  <a:srgbClr val="0000CC"/>
                </a:solidFill>
              </a:rPr>
              <a:t>Đồ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dùng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của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cô</a:t>
            </a:r>
            <a:endParaRPr lang="en-US" b="1" dirty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Nhạc</a:t>
            </a:r>
            <a:r>
              <a:rPr lang="en-US" dirty="0">
                <a:solidFill>
                  <a:srgbClr val="0066FF"/>
                </a:solidFill>
              </a:rPr>
              <a:t> beat </a:t>
            </a:r>
            <a:r>
              <a:rPr lang="en-US" dirty="0" err="1">
                <a:solidFill>
                  <a:srgbClr val="0066FF"/>
                </a:solidFill>
              </a:rPr>
              <a:t>bài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; </a:t>
            </a:r>
            <a:r>
              <a:rPr lang="en-US" dirty="0" err="1">
                <a:solidFill>
                  <a:srgbClr val="0066FF"/>
                </a:solidFill>
              </a:rPr>
              <a:t>nhạc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có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lời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một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số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bài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hát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về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vật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nuôi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trong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gia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đình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để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chơi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trò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chơi</a:t>
            </a:r>
            <a:endParaRPr lang="en-US" dirty="0">
              <a:solidFill>
                <a:srgbClr val="0066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66FF"/>
                </a:solidFill>
              </a:rPr>
              <a:t>Slide </a:t>
            </a:r>
            <a:r>
              <a:rPr lang="en-US" dirty="0" err="1">
                <a:solidFill>
                  <a:srgbClr val="0066FF"/>
                </a:solidFill>
              </a:rPr>
              <a:t>về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en-US" dirty="0">
                <a:solidFill>
                  <a:srgbClr val="0066FF"/>
                </a:solidFill>
              </a:rPr>
              <a:t>; </a:t>
            </a:r>
            <a:r>
              <a:rPr lang="en-US" dirty="0" err="1">
                <a:solidFill>
                  <a:srgbClr val="0066FF"/>
                </a:solidFill>
              </a:rPr>
              <a:t>các</a:t>
            </a:r>
            <a:r>
              <a:rPr lang="en-US" dirty="0">
                <a:solidFill>
                  <a:srgbClr val="0066FF"/>
                </a:solidFill>
              </a:rPr>
              <a:t> slide  </a:t>
            </a:r>
            <a:r>
              <a:rPr lang="en-US" dirty="0" err="1">
                <a:solidFill>
                  <a:srgbClr val="0066FF"/>
                </a:solidFill>
              </a:rPr>
              <a:t>mở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rộng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về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vật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nuôi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trong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gia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đình</a:t>
            </a:r>
            <a:r>
              <a:rPr lang="en-US" dirty="0">
                <a:solidFill>
                  <a:srgbClr val="0066FF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66FF"/>
                </a:solidFill>
              </a:rPr>
              <a:t>2 </a:t>
            </a:r>
            <a:r>
              <a:rPr lang="en-US" dirty="0" err="1">
                <a:solidFill>
                  <a:srgbClr val="0066FF"/>
                </a:solidFill>
              </a:rPr>
              <a:t>tranh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về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, 2 </a:t>
            </a:r>
            <a:r>
              <a:rPr lang="en-US" dirty="0" err="1">
                <a:solidFill>
                  <a:srgbClr val="0066FF"/>
                </a:solidFill>
              </a:rPr>
              <a:t>tranh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về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en-US" dirty="0">
                <a:solidFill>
                  <a:srgbClr val="0066FF"/>
                </a:solidFill>
              </a:rPr>
              <a:t> =&gt; </a:t>
            </a:r>
            <a:r>
              <a:rPr lang="en-US" dirty="0" err="1">
                <a:solidFill>
                  <a:srgbClr val="0066FF"/>
                </a:solidFill>
              </a:rPr>
              <a:t>dán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khung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tạo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thành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ngôi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nhà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của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nhà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en-US" dirty="0">
                <a:solidFill>
                  <a:srgbClr val="0066FF"/>
                </a:solidFill>
              </a:rPr>
              <a:t>.</a:t>
            </a:r>
          </a:p>
          <a:p>
            <a:r>
              <a:rPr lang="en-US" b="1" dirty="0">
                <a:solidFill>
                  <a:srgbClr val="0000CC"/>
                </a:solidFill>
              </a:rPr>
              <a:t>2. </a:t>
            </a:r>
            <a:r>
              <a:rPr lang="en-US" b="1" dirty="0" err="1">
                <a:solidFill>
                  <a:srgbClr val="0000CC"/>
                </a:solidFill>
              </a:rPr>
              <a:t>Đồ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dùng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của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trẻ</a:t>
            </a:r>
            <a:endParaRPr lang="en-US" b="1" dirty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Lô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tô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,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en-US" dirty="0">
                <a:solidFill>
                  <a:srgbClr val="0066FF"/>
                </a:solidFill>
              </a:rPr>
              <a:t>, con </a:t>
            </a:r>
            <a:r>
              <a:rPr lang="en-US" dirty="0" err="1">
                <a:solidFill>
                  <a:srgbClr val="0066FF"/>
                </a:solidFill>
              </a:rPr>
              <a:t>mèo</a:t>
            </a:r>
            <a:r>
              <a:rPr lang="en-US" dirty="0">
                <a:solidFill>
                  <a:srgbClr val="0066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967547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2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6D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100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5" name="Group 84"/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22586" name="Picture 85" descr="hoa-hong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7" name="Picture 86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8" name="Picture 87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80"/>
          <p:cNvGrpSpPr>
            <a:grpSpLocks/>
          </p:cNvGrpSpPr>
          <p:nvPr/>
        </p:nvGrpSpPr>
        <p:grpSpPr bwMode="auto">
          <a:xfrm rot="5400000">
            <a:off x="6325394" y="3996532"/>
            <a:ext cx="2884487" cy="2838450"/>
            <a:chOff x="3936" y="-15"/>
            <a:chExt cx="1817" cy="1788"/>
          </a:xfrm>
        </p:grpSpPr>
        <p:pic>
          <p:nvPicPr>
            <p:cNvPr id="22583" name="Picture 81" descr="hoa-hong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4" name="Picture 82" descr="hoa-d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5" name="Picture 83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endParaRPr lang="vi-VN" alt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5" name="AutoShape 13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7" name="AutoShape 15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79889" name="AutoShape 17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90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2895600" y="5638800"/>
            <a:ext cx="5133975" cy="835025"/>
            <a:chOff x="4200" y="1980"/>
            <a:chExt cx="6675" cy="1425"/>
          </a:xfrm>
        </p:grpSpPr>
        <p:sp>
          <p:nvSpPr>
            <p:cNvPr id="2" name="Freeform 20"/>
            <p:cNvSpPr>
              <a:spLocks/>
            </p:cNvSpPr>
            <p:nvPr/>
          </p:nvSpPr>
          <p:spPr bwMode="auto">
            <a:xfrm>
              <a:off x="4200" y="1980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" name="Freeform 21"/>
            <p:cNvSpPr>
              <a:spLocks/>
            </p:cNvSpPr>
            <p:nvPr/>
          </p:nvSpPr>
          <p:spPr bwMode="auto">
            <a:xfrm>
              <a:off x="4200" y="2319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4" name="Freeform 22"/>
            <p:cNvSpPr>
              <a:spLocks/>
            </p:cNvSpPr>
            <p:nvPr/>
          </p:nvSpPr>
          <p:spPr bwMode="auto">
            <a:xfrm>
              <a:off x="4200" y="2487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53" name="Freeform 23"/>
            <p:cNvSpPr>
              <a:spLocks/>
            </p:cNvSpPr>
            <p:nvPr/>
          </p:nvSpPr>
          <p:spPr bwMode="auto">
            <a:xfrm>
              <a:off x="4200" y="2655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54" name="Freeform 24"/>
            <p:cNvSpPr>
              <a:spLocks/>
            </p:cNvSpPr>
            <p:nvPr/>
          </p:nvSpPr>
          <p:spPr bwMode="auto">
            <a:xfrm>
              <a:off x="4214" y="2148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pic>
        <p:nvPicPr>
          <p:cNvPr id="79898" name="Picture 26" descr="Not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87950" y="5294313"/>
            <a:ext cx="54133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899" name="Picture 27" descr="Not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77200" y="4953000"/>
            <a:ext cx="420688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0" name="Picture 28" descr="Not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43200" y="5257800"/>
            <a:ext cx="4365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1" name="Picture 29" descr="Not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05600" y="5522913"/>
            <a:ext cx="54133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2" name="Picture 30" descr="Not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43600" y="5403850"/>
            <a:ext cx="4508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3" name="Picture 31" descr="Not 1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52800" y="5105400"/>
            <a:ext cx="4349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4" name="Picture 32" descr="Not 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495800" y="5181600"/>
            <a:ext cx="388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5" name="Picture 33" descr="Not 1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543800" y="5410200"/>
            <a:ext cx="4460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6" name="Picture 34" descr="Not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33800" y="5410200"/>
            <a:ext cx="501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2550" name="Rectangle 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endParaRPr lang="vi-VN" alt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908" name="AutoShape 36"/>
          <p:cNvSpPr>
            <a:spLocks noChangeArrowheads="1"/>
          </p:cNvSpPr>
          <p:nvPr/>
        </p:nvSpPr>
        <p:spPr bwMode="auto">
          <a:xfrm>
            <a:off x="322263" y="56642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9" name="AutoShape 37"/>
          <p:cNvSpPr>
            <a:spLocks noChangeArrowheads="1"/>
          </p:cNvSpPr>
          <p:nvPr/>
        </p:nvSpPr>
        <p:spPr bwMode="auto">
          <a:xfrm>
            <a:off x="8153400" y="533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10" name="AutoShape 38"/>
          <p:cNvSpPr>
            <a:spLocks noChangeArrowheads="1"/>
          </p:cNvSpPr>
          <p:nvPr/>
        </p:nvSpPr>
        <p:spPr bwMode="auto">
          <a:xfrm>
            <a:off x="8458200" y="4191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11" name="AutoShape 39"/>
          <p:cNvSpPr>
            <a:spLocks noChangeArrowheads="1"/>
          </p:cNvSpPr>
          <p:nvPr/>
        </p:nvSpPr>
        <p:spPr bwMode="auto">
          <a:xfrm>
            <a:off x="7848600" y="60960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912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6" name="Picture 50"/>
          <p:cNvPicPr>
            <a:picLocks noChangeAspect="1" noChangeArrowheads="1"/>
          </p:cNvPicPr>
          <p:nvPr/>
        </p:nvPicPr>
        <p:blipFill>
          <a:blip r:embed="rId18">
            <a:lum bright="18000" contrast="42000"/>
          </a:blip>
          <a:srcRect/>
          <a:stretch>
            <a:fillRect/>
          </a:stretch>
        </p:blipFill>
        <p:spPr bwMode="auto">
          <a:xfrm rot="-5400000">
            <a:off x="-2670968" y="2670968"/>
            <a:ext cx="5810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7" name="Picture 51"/>
          <p:cNvPicPr>
            <a:picLocks noChangeAspect="1" noChangeArrowheads="1"/>
          </p:cNvPicPr>
          <p:nvPr/>
        </p:nvPicPr>
        <p:blipFill>
          <a:blip r:embed="rId18">
            <a:lum bright="18000" contrast="42000"/>
          </a:blip>
          <a:srcRect/>
          <a:stretch>
            <a:fillRect/>
          </a:stretch>
        </p:blipFill>
        <p:spPr bwMode="auto">
          <a:xfrm rot="-5400000">
            <a:off x="5889625" y="2786063"/>
            <a:ext cx="60404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Picture 52"/>
          <p:cNvPicPr>
            <a:picLocks noChangeAspect="1" noChangeArrowheads="1"/>
          </p:cNvPicPr>
          <p:nvPr/>
        </p:nvPicPr>
        <p:blipFill>
          <a:blip r:embed="rId18">
            <a:lum bright="18000" contrast="42000"/>
          </a:blip>
          <a:srcRect/>
          <a:stretch>
            <a:fillRect/>
          </a:stretch>
        </p:blipFill>
        <p:spPr bwMode="auto">
          <a:xfrm>
            <a:off x="457200" y="62484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9" name="Picture 53" descr="flower006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-8615374">
            <a:off x="8153400" y="-17145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0" name="Picture 54" descr="flower006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9140001">
            <a:off x="0" y="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1" name="Picture 55" descr="flower006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3730425">
            <a:off x="304800" y="57912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2" name="Picture 56" descr="flower006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153400" y="58674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3" name="Picture 57"/>
          <p:cNvPicPr>
            <a:picLocks noChangeAspect="1" noChangeArrowheads="1"/>
          </p:cNvPicPr>
          <p:nvPr/>
        </p:nvPicPr>
        <p:blipFill>
          <a:blip r:embed="rId18">
            <a:lum bright="18000" contrast="42000"/>
          </a:blip>
          <a:srcRect/>
          <a:stretch>
            <a:fillRect/>
          </a:stretch>
        </p:blipFill>
        <p:spPr bwMode="auto">
          <a:xfrm>
            <a:off x="457200" y="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31" name="AutoShape 59"/>
          <p:cNvSpPr>
            <a:spLocks noChangeArrowheads="1"/>
          </p:cNvSpPr>
          <p:nvPr/>
        </p:nvSpPr>
        <p:spPr bwMode="auto">
          <a:xfrm>
            <a:off x="3810000" y="1676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2" name="AutoShape 60"/>
          <p:cNvSpPr>
            <a:spLocks noChangeArrowheads="1"/>
          </p:cNvSpPr>
          <p:nvPr/>
        </p:nvSpPr>
        <p:spPr bwMode="auto">
          <a:xfrm>
            <a:off x="2438400" y="914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3" name="AutoShape 61"/>
          <p:cNvSpPr>
            <a:spLocks noChangeArrowheads="1"/>
          </p:cNvSpPr>
          <p:nvPr/>
        </p:nvSpPr>
        <p:spPr bwMode="auto">
          <a:xfrm>
            <a:off x="3048000" y="3048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4" name="AutoShape 62"/>
          <p:cNvSpPr>
            <a:spLocks noChangeArrowheads="1"/>
          </p:cNvSpPr>
          <p:nvPr/>
        </p:nvSpPr>
        <p:spPr bwMode="auto">
          <a:xfrm>
            <a:off x="1752600" y="5334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2568" name="Picture 63"/>
          <p:cNvPicPr>
            <a:picLocks noChangeAspect="1" noChangeArrowheads="1"/>
          </p:cNvPicPr>
          <p:nvPr/>
        </p:nvPicPr>
        <p:blipFill>
          <a:blip r:embed="rId18">
            <a:lum bright="18000" contrast="42000"/>
          </a:blip>
          <a:srcRect/>
          <a:stretch>
            <a:fillRect/>
          </a:stretch>
        </p:blipFill>
        <p:spPr bwMode="auto">
          <a:xfrm>
            <a:off x="838200" y="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36" name="AutoShape 64"/>
          <p:cNvSpPr>
            <a:spLocks noChangeArrowheads="1"/>
          </p:cNvSpPr>
          <p:nvPr/>
        </p:nvSpPr>
        <p:spPr bwMode="auto">
          <a:xfrm>
            <a:off x="1676400" y="14478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7" name="AutoShape 65"/>
          <p:cNvSpPr>
            <a:spLocks noChangeArrowheads="1"/>
          </p:cNvSpPr>
          <p:nvPr/>
        </p:nvSpPr>
        <p:spPr bwMode="auto">
          <a:xfrm>
            <a:off x="45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38" name="AutoShape 66"/>
          <p:cNvSpPr>
            <a:spLocks noChangeArrowheads="1"/>
          </p:cNvSpPr>
          <p:nvPr/>
        </p:nvSpPr>
        <p:spPr bwMode="auto">
          <a:xfrm>
            <a:off x="807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72" name="WordArt 67"/>
          <p:cNvSpPr>
            <a:spLocks noChangeArrowheads="1" noChangeShapeType="1" noTextEdit="1"/>
          </p:cNvSpPr>
          <p:nvPr/>
        </p:nvSpPr>
        <p:spPr bwMode="auto">
          <a:xfrm>
            <a:off x="411163" y="3907631"/>
            <a:ext cx="8470900" cy="6754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HÁT : CON GÀ TRỐNG!</a:t>
            </a:r>
          </a:p>
        </p:txBody>
      </p:sp>
      <p:pic>
        <p:nvPicPr>
          <p:cNvPr id="22573" name="Picture 69" descr="flower006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153400" y="57150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5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6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Box 61"/>
          <p:cNvSpPr txBox="1"/>
          <p:nvPr/>
        </p:nvSpPr>
        <p:spPr>
          <a:xfrm>
            <a:off x="1092679" y="2118476"/>
            <a:ext cx="695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1.Ổn </a:t>
            </a:r>
            <a:r>
              <a:rPr lang="en-US" b="1" dirty="0" err="1">
                <a:solidFill>
                  <a:srgbClr val="FF0000"/>
                </a:solidFill>
              </a:rPr>
              <a:t>định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tổ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chức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“ Con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”</a:t>
            </a:r>
          </a:p>
        </p:txBody>
      </p:sp>
      <p:pic>
        <p:nvPicPr>
          <p:cNvPr id="9" name="con gà trố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71600" y="5953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1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6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90"/>
                </p:tgtEl>
              </p:cMediaNode>
            </p:audio>
            <p:audio>
              <p:cMediaNode>
                <p:cTn id="14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91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9887" grpId="0" animBg="1"/>
      <p:bldP spid="79888" grpId="0" animBg="1"/>
      <p:bldP spid="79910" grpId="0" animBg="1"/>
      <p:bldP spid="79931" grpId="0" animBg="1"/>
      <p:bldP spid="79932" grpId="0" animBg="1"/>
      <p:bldP spid="79933" grpId="0" animBg="1"/>
      <p:bldP spid="79934" grpId="0" animBg="1"/>
      <p:bldP spid="799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717" y="1715384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Bài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hát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nói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về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vật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gì</a:t>
            </a:r>
            <a:r>
              <a:rPr lang="en-US" dirty="0">
                <a:solidFill>
                  <a:srgbClr val="0066FF"/>
                </a:solidFill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66FF"/>
                </a:solidFill>
              </a:rPr>
              <a:t>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trong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bài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hát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có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đặc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điểm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gì</a:t>
            </a:r>
            <a:r>
              <a:rPr lang="en-US" dirty="0">
                <a:solidFill>
                  <a:srgbClr val="0066FF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66FF"/>
                </a:solidFill>
              </a:rPr>
              <a:t>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 </a:t>
            </a:r>
            <a:r>
              <a:rPr lang="en-US" dirty="0" err="1">
                <a:solidFill>
                  <a:srgbClr val="0066FF"/>
                </a:solidFill>
              </a:rPr>
              <a:t>là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vật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nuôi</a:t>
            </a:r>
            <a:r>
              <a:rPr lang="en-US" dirty="0">
                <a:solidFill>
                  <a:srgbClr val="0066FF"/>
                </a:solidFill>
              </a:rPr>
              <a:t> ở </a:t>
            </a:r>
            <a:r>
              <a:rPr lang="en-US" dirty="0" err="1">
                <a:solidFill>
                  <a:srgbClr val="0066FF"/>
                </a:solidFill>
              </a:rPr>
              <a:t>đâu</a:t>
            </a:r>
            <a:r>
              <a:rPr lang="en-US" dirty="0">
                <a:solidFill>
                  <a:srgbClr val="0066FF"/>
                </a:solidFill>
              </a:rPr>
              <a:t>?</a:t>
            </a:r>
          </a:p>
          <a:p>
            <a:r>
              <a:rPr lang="en-US" dirty="0">
                <a:solidFill>
                  <a:srgbClr val="0066FF"/>
                </a:solidFill>
              </a:rPr>
              <a:t>=&gt; </a:t>
            </a:r>
            <a:r>
              <a:rPr lang="en-US" dirty="0" err="1">
                <a:solidFill>
                  <a:srgbClr val="0066FF"/>
                </a:solidFill>
              </a:rPr>
              <a:t>Có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rất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nhiều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vật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nuôi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trong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gia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đình</a:t>
            </a:r>
            <a:r>
              <a:rPr lang="en-US" dirty="0">
                <a:solidFill>
                  <a:srgbClr val="0066FF"/>
                </a:solidFill>
              </a:rPr>
              <a:t>: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en-US" dirty="0">
                <a:solidFill>
                  <a:srgbClr val="0066FF"/>
                </a:solidFill>
              </a:rPr>
              <a:t>, con </a:t>
            </a:r>
            <a:r>
              <a:rPr lang="en-US" dirty="0" err="1">
                <a:solidFill>
                  <a:srgbClr val="0066FF"/>
                </a:solidFill>
              </a:rPr>
              <a:t>chó</a:t>
            </a:r>
            <a:r>
              <a:rPr lang="en-US" dirty="0">
                <a:solidFill>
                  <a:srgbClr val="0066FF"/>
                </a:solidFill>
              </a:rPr>
              <a:t>…</a:t>
            </a:r>
            <a:r>
              <a:rPr lang="en-US" dirty="0" err="1">
                <a:solidFill>
                  <a:srgbClr val="0066FF"/>
                </a:solidFill>
              </a:rPr>
              <a:t>Hôm</a:t>
            </a:r>
            <a:r>
              <a:rPr lang="en-US" dirty="0">
                <a:solidFill>
                  <a:srgbClr val="0066FF"/>
                </a:solidFill>
              </a:rPr>
              <a:t> nay </a:t>
            </a:r>
            <a:r>
              <a:rPr lang="en-US" dirty="0" err="1">
                <a:solidFill>
                  <a:srgbClr val="0066FF"/>
                </a:solidFill>
              </a:rPr>
              <a:t>các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sẽ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tìm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hiểu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về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nhé</a:t>
            </a:r>
            <a:r>
              <a:rPr lang="en-US" dirty="0">
                <a:solidFill>
                  <a:srgbClr val="0066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049897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057400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2.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pháp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thức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tổ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chức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>
                <a:solidFill>
                  <a:srgbClr val="0066FF"/>
                </a:solidFill>
              </a:rPr>
              <a:t>* Cho </a:t>
            </a: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QS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Đây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là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gì</a:t>
            </a:r>
            <a:r>
              <a:rPr lang="en-US" dirty="0">
                <a:solidFill>
                  <a:srgbClr val="0066FF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66FF"/>
                </a:solidFill>
              </a:rPr>
              <a:t>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có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đặc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điểm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gì</a:t>
            </a:r>
            <a:r>
              <a:rPr lang="en-US" dirty="0">
                <a:solidFill>
                  <a:srgbClr val="0066FF"/>
                </a:solidFill>
              </a:rPr>
              <a:t>?( GV </a:t>
            </a:r>
            <a:r>
              <a:rPr lang="en-US" dirty="0" err="1">
                <a:solidFill>
                  <a:srgbClr val="0066FF"/>
                </a:solidFill>
              </a:rPr>
              <a:t>Chỉ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từng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bộ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phận</a:t>
            </a:r>
            <a:r>
              <a:rPr lang="en-US" dirty="0">
                <a:solidFill>
                  <a:srgbClr val="0066FF"/>
                </a:solidFill>
              </a:rPr>
              <a:t>: </a:t>
            </a:r>
            <a:r>
              <a:rPr lang="en-US" dirty="0" err="1">
                <a:solidFill>
                  <a:srgbClr val="0066FF"/>
                </a:solidFill>
              </a:rPr>
              <a:t>đầu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, </a:t>
            </a:r>
            <a:r>
              <a:rPr lang="en-US" dirty="0" err="1">
                <a:solidFill>
                  <a:srgbClr val="0066FF"/>
                </a:solidFill>
              </a:rPr>
              <a:t>thân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đuôi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66FF"/>
                </a:solidFill>
              </a:rPr>
              <a:t>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được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nuôi</a:t>
            </a:r>
            <a:r>
              <a:rPr lang="en-US" dirty="0">
                <a:solidFill>
                  <a:srgbClr val="0066FF"/>
                </a:solidFill>
              </a:rPr>
              <a:t> ở </a:t>
            </a:r>
            <a:r>
              <a:rPr lang="en-US" dirty="0" err="1">
                <a:solidFill>
                  <a:srgbClr val="0066FF"/>
                </a:solidFill>
              </a:rPr>
              <a:t>đâu</a:t>
            </a:r>
            <a:r>
              <a:rPr lang="en-US" dirty="0">
                <a:solidFill>
                  <a:srgbClr val="0066FF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66FF"/>
                </a:solidFill>
              </a:rPr>
              <a:t>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gáy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như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thế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nào</a:t>
            </a:r>
            <a:r>
              <a:rPr lang="en-US" dirty="0">
                <a:solidFill>
                  <a:srgbClr val="0066FF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66FF"/>
                </a:solidFill>
              </a:rPr>
              <a:t>Cho </a:t>
            </a:r>
            <a:r>
              <a:rPr lang="en-US" dirty="0" err="1">
                <a:solidFill>
                  <a:srgbClr val="0066FF"/>
                </a:solidFill>
              </a:rPr>
              <a:t>trẻ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bắt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trước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tiếng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gáy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của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?</a:t>
            </a:r>
          </a:p>
          <a:p>
            <a:r>
              <a:rPr lang="en-US" dirty="0">
                <a:solidFill>
                  <a:srgbClr val="0066FF"/>
                </a:solidFill>
              </a:rPr>
              <a:t>=&gt;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là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vật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nuôi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trong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gia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đình</a:t>
            </a:r>
            <a:r>
              <a:rPr lang="en-US" dirty="0">
                <a:solidFill>
                  <a:srgbClr val="0066FF"/>
                </a:solidFill>
              </a:rPr>
              <a:t>. Con </a:t>
            </a:r>
            <a:r>
              <a:rPr lang="en-US" dirty="0" err="1">
                <a:solidFill>
                  <a:srgbClr val="0066FF"/>
                </a:solidFill>
              </a:rPr>
              <a:t>gà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trống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vi-VN" dirty="0">
                <a:solidFill>
                  <a:srgbClr val="0066FF"/>
                </a:solidFill>
              </a:rPr>
              <a:t>có đầu, mình chân, đuôi. Trên đầu có mào màu đỏ, mỏ gà trống nhỏ và nhọn để mổ thức ăn, Chân gà trống có móng nhọn để bới thức ăn . Mỗi buổi sáng chú gà trống gáy : Ò ó o.. gọi mọi người thức dậy. Chú gà trống của chúng ta thật có ích đúng không nào </a:t>
            </a:r>
            <a:endParaRPr lang="en-US" dirty="0">
              <a:solidFill>
                <a:srgbClr val="0066FF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36756"/>
      </p:ext>
    </p:extLst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 GA GAY HAY NHAT Tiếng Gà gáy buổi sáng Tiếng gà gáy bá đạo nhất tôi từng ngh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il_fi" descr="85956167rn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7686" y="-53828"/>
            <a:ext cx="9372600" cy="6877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295400" y="0"/>
            <a:ext cx="19812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3886200" y="0"/>
            <a:ext cx="2438400" cy="914400"/>
          </a:xfrm>
          <a:prstGeom prst="wedgeEllipseCallout">
            <a:avLst>
              <a:gd name="adj1" fmla="val -98305"/>
              <a:gd name="adj2" fmla="val 477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52600" y="5486400"/>
            <a:ext cx="37338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228600" y="4495800"/>
            <a:ext cx="2133600" cy="1066800"/>
          </a:xfrm>
          <a:prstGeom prst="wedgeEllipseCallout">
            <a:avLst>
              <a:gd name="adj1" fmla="val 78727"/>
              <a:gd name="adj2" fmla="val 868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7200" y="464820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gà</a:t>
            </a:r>
            <a:endParaRPr 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67200" y="152400"/>
            <a:ext cx="182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itchFamily="34" charset="0"/>
              </a:rPr>
              <a:t>Đầu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Calibri" pitchFamily="34" charset="0"/>
              </a:rPr>
              <a:t>gà</a:t>
            </a:r>
            <a:endParaRPr lang="en-US" sz="3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3618486">
            <a:off x="1421606" y="483394"/>
            <a:ext cx="46038" cy="603250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2286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Mỏ</a:t>
            </a:r>
            <a:r>
              <a:rPr lang="en-US" sz="2800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gà</a:t>
            </a:r>
            <a:endParaRPr lang="en-US" sz="28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 rot="6906228" flipH="1">
            <a:off x="3249613" y="-125413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86200" y="83820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Calibri" pitchFamily="34" charset="0"/>
              </a:rPr>
              <a:t>Mào gà</a:t>
            </a:r>
          </a:p>
        </p:txBody>
      </p:sp>
      <p:sp>
        <p:nvSpPr>
          <p:cNvPr id="19" name="Oval 18"/>
          <p:cNvSpPr/>
          <p:nvPr/>
        </p:nvSpPr>
        <p:spPr>
          <a:xfrm>
            <a:off x="990600" y="1981200"/>
            <a:ext cx="3886200" cy="3251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57700" y="2514600"/>
            <a:ext cx="4457700" cy="3048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Callout 33"/>
          <p:cNvSpPr/>
          <p:nvPr/>
        </p:nvSpPr>
        <p:spPr>
          <a:xfrm>
            <a:off x="3400799" y="1473199"/>
            <a:ext cx="2692479" cy="783253"/>
          </a:xfrm>
          <a:prstGeom prst="wedgeEllipseCallout">
            <a:avLst>
              <a:gd name="adj1" fmla="val -44157"/>
              <a:gd name="adj2" fmla="val 1934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Callout 34"/>
          <p:cNvSpPr/>
          <p:nvPr/>
        </p:nvSpPr>
        <p:spPr>
          <a:xfrm>
            <a:off x="6938586" y="1981200"/>
            <a:ext cx="2360466" cy="916894"/>
          </a:xfrm>
          <a:prstGeom prst="wedgeEllipseCallout">
            <a:avLst>
              <a:gd name="adj1" fmla="val -64734"/>
              <a:gd name="adj2" fmla="val 1393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995" y="1551815"/>
            <a:ext cx="178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Thân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8722" y="2075249"/>
            <a:ext cx="168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Đuôi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3331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6" grpId="0" animBg="1"/>
      <p:bldP spid="16" grpId="1" animBg="1"/>
      <p:bldP spid="17" grpId="0"/>
      <p:bldP spid="17" grpId="1"/>
      <p:bldP spid="20" grpId="0"/>
      <p:bldP spid="20" grpId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19" grpId="0" animBg="1"/>
      <p:bldP spid="1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" grpId="0"/>
      <p:bldP spid="4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1828800"/>
            <a:ext cx="7086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>
                <a:solidFill>
                  <a:srgbClr val="0066FF"/>
                </a:solidFill>
              </a:rPr>
              <a:t>* Cho trẻ quan sát con vịt:</a:t>
            </a:r>
            <a:endParaRPr lang="vi-VN" dirty="0">
              <a:solidFill>
                <a:srgbClr val="0066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66FF"/>
                </a:solidFill>
              </a:rPr>
              <a:t>Cô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đọc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câu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đố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về</a:t>
            </a:r>
            <a:r>
              <a:rPr lang="en-US" dirty="0">
                <a:solidFill>
                  <a:srgbClr val="0066FF"/>
                </a:solidFill>
              </a:rPr>
              <a:t> con </a:t>
            </a:r>
            <a:r>
              <a:rPr lang="en-US" dirty="0" err="1">
                <a:solidFill>
                  <a:srgbClr val="0066FF"/>
                </a:solidFill>
              </a:rPr>
              <a:t>vịt</a:t>
            </a:r>
            <a:r>
              <a:rPr lang="vi-VN" dirty="0">
                <a:solidFill>
                  <a:srgbClr val="0066FF"/>
                </a:solidFill>
              </a:rPr>
              <a:t>:</a:t>
            </a:r>
            <a:r>
              <a:rPr lang="en-US" dirty="0">
                <a:solidFill>
                  <a:srgbClr val="0066FF"/>
                </a:solidFill>
              </a:rPr>
              <a:t>     Con </a:t>
            </a:r>
            <a:r>
              <a:rPr lang="en-US" dirty="0" err="1">
                <a:solidFill>
                  <a:srgbClr val="0066FF"/>
                </a:solidFill>
              </a:rPr>
              <a:t>gì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chân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ngắn</a:t>
            </a:r>
            <a:endParaRPr lang="en-US" dirty="0">
              <a:solidFill>
                <a:srgbClr val="0066FF"/>
              </a:solidFill>
            </a:endParaRPr>
          </a:p>
          <a:p>
            <a:pPr lvl="7"/>
            <a:r>
              <a:rPr lang="en-US" dirty="0" err="1">
                <a:solidFill>
                  <a:srgbClr val="0066FF"/>
                </a:solidFill>
              </a:rPr>
              <a:t>Mà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lại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có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màng</a:t>
            </a:r>
            <a:endParaRPr lang="en-US" dirty="0">
              <a:solidFill>
                <a:srgbClr val="0066FF"/>
              </a:solidFill>
            </a:endParaRPr>
          </a:p>
          <a:p>
            <a:pPr lvl="7"/>
            <a:r>
              <a:rPr lang="en-US" dirty="0" err="1">
                <a:solidFill>
                  <a:srgbClr val="0066FF"/>
                </a:solidFill>
              </a:rPr>
              <a:t>Mỏ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bẹt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màu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vàng</a:t>
            </a:r>
            <a:endParaRPr lang="en-US" dirty="0">
              <a:solidFill>
                <a:srgbClr val="0066FF"/>
              </a:solidFill>
            </a:endParaRPr>
          </a:p>
          <a:p>
            <a:pPr lvl="7"/>
            <a:r>
              <a:rPr lang="en-US" dirty="0">
                <a:solidFill>
                  <a:srgbClr val="0066FF"/>
                </a:solidFill>
              </a:rPr>
              <a:t>Hay </a:t>
            </a:r>
            <a:r>
              <a:rPr lang="en-US" dirty="0" err="1">
                <a:solidFill>
                  <a:srgbClr val="0066FF"/>
                </a:solidFill>
              </a:rPr>
              <a:t>kêu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cạp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cạp</a:t>
            </a:r>
            <a:endParaRPr lang="vi-VN" dirty="0">
              <a:solidFill>
                <a:srgbClr val="0066FF"/>
              </a:solidFill>
            </a:endParaRPr>
          </a:p>
          <a:p>
            <a:r>
              <a:rPr lang="vi-VN" dirty="0">
                <a:solidFill>
                  <a:srgbClr val="0066FF"/>
                </a:solidFill>
              </a:rPr>
              <a:t>.</a:t>
            </a:r>
          </a:p>
          <a:p>
            <a:r>
              <a:rPr lang="vi-VN" dirty="0">
                <a:solidFill>
                  <a:srgbClr val="0066FF"/>
                </a:solidFill>
              </a:rPr>
              <a:t>- Hỏi: Con vịt có những bộ phận nào?</a:t>
            </a:r>
          </a:p>
          <a:p>
            <a:r>
              <a:rPr lang="vi-VN" dirty="0">
                <a:solidFill>
                  <a:srgbClr val="0066FF"/>
                </a:solidFill>
              </a:rPr>
              <a:t>+ Cô chỉ vào từng bộ phận: Đầu, mỏ, mình, chân vịt và hỏi: Cái gì đây? Vịt có mấy chân ? Chân vịt dùng để làm gì? Vịt ăn gì các con?</a:t>
            </a:r>
          </a:p>
          <a:p>
            <a:r>
              <a:rPr lang="vi-VN" dirty="0">
                <a:solidFill>
                  <a:srgbClr val="0066FF"/>
                </a:solidFill>
              </a:rPr>
              <a:t>- Con vịt kêu ntn ? (cạc cạc cạc)</a:t>
            </a:r>
          </a:p>
          <a:p>
            <a:r>
              <a:rPr lang="vi-VN" dirty="0">
                <a:solidFill>
                  <a:srgbClr val="0066FF"/>
                </a:solidFill>
              </a:rPr>
              <a:t>- Vịt nuôi ở đâu ?</a:t>
            </a:r>
          </a:p>
          <a:p>
            <a:r>
              <a:rPr lang="vi-VN" dirty="0">
                <a:solidFill>
                  <a:srgbClr val="0066FF"/>
                </a:solidFill>
              </a:rPr>
              <a:t>- Cho trẻbắt trước tiếng kêu của con vịt</a:t>
            </a:r>
          </a:p>
          <a:p>
            <a:r>
              <a:rPr lang="vi-VN" dirty="0">
                <a:solidFill>
                  <a:srgbClr val="0066FF"/>
                </a:solidFill>
              </a:rPr>
              <a:t>=&gt; Cô chốt lại: Con vịt được nuôi ở trong gia đình, có 2 chân chân có màng bơi, ăn thóc ăn ngô, kêu cạc cạc cạc ...</a:t>
            </a:r>
          </a:p>
        </p:txBody>
      </p:sp>
    </p:spTree>
    <p:extLst>
      <p:ext uri="{BB962C8B-B14F-4D97-AF65-F5344CB8AC3E}">
        <p14:creationId xmlns:p14="http://schemas.microsoft.com/office/powerpoint/2010/main" val="2660136876"/>
      </p:ext>
    </p:extLst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SC_01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767" y="-152400"/>
            <a:ext cx="9755157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631569" y="233115"/>
            <a:ext cx="3062461" cy="24883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419600" y="0"/>
            <a:ext cx="1828800" cy="762000"/>
          </a:xfrm>
          <a:prstGeom prst="wedgeEllipseCallout">
            <a:avLst>
              <a:gd name="adj1" fmla="val 131475"/>
              <a:gd name="adj2" fmla="val 37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4800600"/>
            <a:ext cx="37338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1023257" y="4348843"/>
            <a:ext cx="2743200" cy="1066800"/>
          </a:xfrm>
          <a:prstGeom prst="wedgeEllipseCallout">
            <a:avLst>
              <a:gd name="adj1" fmla="val 77116"/>
              <a:gd name="adj2" fmla="val 915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8958242">
            <a:off x="8043439" y="1934048"/>
            <a:ext cx="241056" cy="1045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43825" y="2514600"/>
            <a:ext cx="140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50106" y="1814522"/>
            <a:ext cx="5524500" cy="3352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808" y="2057400"/>
            <a:ext cx="2419279" cy="1905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2812854" y="914400"/>
            <a:ext cx="2063946" cy="914400"/>
          </a:xfrm>
          <a:prstGeom prst="wedgeEllipseCallout">
            <a:avLst>
              <a:gd name="adj1" fmla="val 63253"/>
              <a:gd name="adj2" fmla="val 185576"/>
            </a:avLst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304800" y="1219200"/>
            <a:ext cx="1919308" cy="838200"/>
          </a:xfrm>
          <a:prstGeom prst="wedgeEllipseCallout">
            <a:avLst>
              <a:gd name="adj1" fmla="val 32070"/>
              <a:gd name="adj2" fmla="val 2172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730" y="1391452"/>
            <a:ext cx="1476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Đuôi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vịt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6770" y="1144832"/>
            <a:ext cx="145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vịt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build="allAtOnce" animBg="1"/>
      <p:bldP spid="13" grpId="0" animBg="1"/>
      <p:bldP spid="13" grpId="1" animBg="1"/>
      <p:bldP spid="14" grpId="0"/>
      <p:bldP spid="14" grpId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5" grpId="0"/>
      <p:bldP spid="15" grpId="1"/>
      <p:bldP spid="16" grpId="0"/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4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8&quot;/&gt;&lt;/object&gt;&lt;object type=&quot;3&quot; unique_id=&quot;10007&quot;&gt;&lt;property id=&quot;20148&quot; value=&quot;5&quot;/&gt;&lt;property id=&quot;20300&quot; value=&quot;Slide 4&quot;/&gt;&lt;property id=&quot;20307&quot; value=&quot;276&quot;/&gt;&lt;/object&gt;&lt;object type=&quot;3&quot; unique_id=&quot;10008&quot;&gt;&lt;property id=&quot;20148&quot; value=&quot;5&quot;/&gt;&lt;property id=&quot;20300&quot; value=&quot;Slide 5&quot;/&gt;&lt;property id=&quot;20307&quot; value=&quot;265&quot;/&gt;&lt;/object&gt;&lt;object type=&quot;3&quot; unique_id=&quot;10009&quot;&gt;&lt;property id=&quot;20148&quot; value=&quot;5&quot;/&gt;&lt;property id=&quot;20300&quot; value=&quot;Slide 6&quot;/&gt;&lt;property id=&quot;20307&quot; value=&quot;286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278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75&quot;/&gt;&lt;/object&gt;&lt;object type=&quot;3&quot; unique_id=&quot;10014&quot;&gt;&lt;property id=&quot;20148&quot; value=&quot;5&quot;/&gt;&lt;property id=&quot;20300&quot; value=&quot;Slide 11&quot;/&gt;&lt;property id=&quot;20307&quot; value=&quot;279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3&quot;/&gt;&lt;property id=&quot;20307&quot; value=&quot;287&quot;/&gt;&lt;/object&gt;&lt;object type=&quot;3&quot; unique_id=&quot;10017&quot;&gt;&lt;property id=&quot;20148&quot; value=&quot;5&quot;/&gt;&lt;property id=&quot;20300&quot; value=&quot;Slide 14&quot;/&gt;&lt;property id=&quot;20307&quot; value=&quot;288&quot;/&gt;&lt;/object&gt;&lt;object type=&quot;3&quot; unique_id=&quot;10018&quot;&gt;&lt;property id=&quot;20148&quot; value=&quot;5&quot;/&gt;&lt;property id=&quot;20300&quot; value=&quot;Slide 15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1772</TotalTime>
  <Words>788</Words>
  <Application>Microsoft Office PowerPoint</Application>
  <PresentationFormat>On-screen Show (4:3)</PresentationFormat>
  <Paragraphs>78</Paragraphs>
  <Slides>18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andongnhi.violet.vn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andongnhi</dc:creator>
  <cp:lastModifiedBy>PC</cp:lastModifiedBy>
  <cp:revision>131</cp:revision>
  <dcterms:created xsi:type="dcterms:W3CDTF">2017-10-18T06:34:13Z</dcterms:created>
  <dcterms:modified xsi:type="dcterms:W3CDTF">2021-09-01T16:08:39Z</dcterms:modified>
</cp:coreProperties>
</file>