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70" r:id="rId12"/>
    <p:sldId id="267" r:id="rId13"/>
    <p:sldId id="266" r:id="rId14"/>
    <p:sldId id="276" r:id="rId15"/>
    <p:sldId id="272" r:id="rId16"/>
    <p:sldId id="273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3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C660-63D3-4344-AFFB-A89BD23AC6F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20CA4-2D18-4096-BD31-E6633904B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0CA4-2D18-4096-BD31-E6633904BF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5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6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5EA0-C350-4FE5-A27C-5F8E462B37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730D-1A55-448A-A39A-AC49734D7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9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GL%20-%20A5%20n&#259;m%2019-20\BG&#272;T\BG&#272;T%20Quy&#234;n\BGDDTT9%20LQVT%20NHAN%20BIET%20SO%206\BGDDTT9%20LQVT%20NHAN%20BIET%20SO%206\&#194;M%20THANH\hoabengoanbeat.mp3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065" y="300100"/>
            <a:ext cx="9144000" cy="1780389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2696" y="604279"/>
            <a:ext cx="8867896" cy="504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1400" y="5609336"/>
            <a:ext cx="9456606" cy="1304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TÀI: NHẬN BIÊT CHỮ SỐ 6, SỐ THỨ TỰ VÀ SỐ LƯỢNG TRONG PHẠM VI 6</a:t>
            </a:r>
          </a:p>
          <a:p>
            <a:pPr>
              <a:lnSpc>
                <a:spcPct val="17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5- 6 TUỔI</a:t>
            </a:r>
          </a:p>
          <a:p>
            <a:pPr>
              <a:lnSpc>
                <a:spcPct val="17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30-35 PHÚT</a:t>
            </a:r>
          </a:p>
          <a:p>
            <a:pPr>
              <a:lnSpc>
                <a:spcPct val="17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1366" y="630070"/>
            <a:ext cx="6921691" cy="99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86" y="1308225"/>
            <a:ext cx="930958" cy="8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2" y="647115"/>
            <a:ext cx="10515600" cy="5613008"/>
          </a:xfrm>
        </p:spPr>
        <p:txBody>
          <a:bodyPr>
            <a:noAutofit/>
          </a:bodyPr>
          <a:lstStyle/>
          <a:p>
            <a:pPr marL="0" indent="0"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vi 6,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129202" y="5240772"/>
            <a:ext cx="1764714" cy="58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en-US" sz="1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itchFamily="34" charset="0"/>
                <a:ea typeface="+mj-ea"/>
                <a:cs typeface="Times New Roman" pitchFamily="18" charset="0"/>
              </a:rPr>
              <a:t>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Content Placeholder 3" descr="3663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9311" cy="2700997"/>
          </a:xfrm>
          <a:prstGeom prst="rect">
            <a:avLst/>
          </a:prstGeom>
        </p:spPr>
      </p:pic>
      <p:pic>
        <p:nvPicPr>
          <p:cNvPr id="17" name="Picture 16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6928"/>
            <a:ext cx="1575582" cy="2581421"/>
          </a:xfrm>
          <a:prstGeom prst="rect">
            <a:avLst/>
          </a:prstGeom>
        </p:spPr>
      </p:pic>
      <p:pic>
        <p:nvPicPr>
          <p:cNvPr id="23" name="Content Placeholder 3" descr="3663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967" y="0"/>
            <a:ext cx="1519311" cy="2700997"/>
          </a:xfrm>
          <a:prstGeom prst="rect">
            <a:avLst/>
          </a:prstGeom>
        </p:spPr>
      </p:pic>
      <p:pic>
        <p:nvPicPr>
          <p:cNvPr id="24" name="Content Placeholder 3" descr="3663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864" y="0"/>
            <a:ext cx="1519311" cy="2700997"/>
          </a:xfrm>
          <a:prstGeom prst="rect">
            <a:avLst/>
          </a:prstGeom>
        </p:spPr>
      </p:pic>
      <p:pic>
        <p:nvPicPr>
          <p:cNvPr id="25" name="Content Placeholder 3" descr="3663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425" y="0"/>
            <a:ext cx="1519311" cy="2700997"/>
          </a:xfrm>
          <a:prstGeom prst="rect">
            <a:avLst/>
          </a:prstGeom>
        </p:spPr>
      </p:pic>
      <p:pic>
        <p:nvPicPr>
          <p:cNvPr id="26" name="Content Placeholder 3" descr="3663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916" y="0"/>
            <a:ext cx="1519311" cy="2700997"/>
          </a:xfrm>
          <a:prstGeom prst="rect">
            <a:avLst/>
          </a:prstGeom>
        </p:spPr>
      </p:pic>
      <p:pic>
        <p:nvPicPr>
          <p:cNvPr id="27" name="Picture 26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69" y="2686930"/>
            <a:ext cx="1575582" cy="2581421"/>
          </a:xfrm>
          <a:prstGeom prst="rect">
            <a:avLst/>
          </a:prstGeom>
        </p:spPr>
      </p:pic>
      <p:pic>
        <p:nvPicPr>
          <p:cNvPr id="28" name="Picture 27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69" y="2687376"/>
            <a:ext cx="1575582" cy="2581421"/>
          </a:xfrm>
          <a:prstGeom prst="rect">
            <a:avLst/>
          </a:prstGeom>
        </p:spPr>
      </p:pic>
      <p:pic>
        <p:nvPicPr>
          <p:cNvPr id="29" name="Picture 28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00" y="2672862"/>
            <a:ext cx="1575582" cy="2581421"/>
          </a:xfrm>
          <a:prstGeom prst="rect">
            <a:avLst/>
          </a:prstGeom>
        </p:spPr>
      </p:pic>
      <p:pic>
        <p:nvPicPr>
          <p:cNvPr id="30" name="Picture 29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64" y="2669736"/>
            <a:ext cx="1575582" cy="2581421"/>
          </a:xfrm>
          <a:prstGeom prst="rect">
            <a:avLst/>
          </a:prstGeom>
        </p:spPr>
      </p:pic>
      <p:pic>
        <p:nvPicPr>
          <p:cNvPr id="31" name="Picture 30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655" y="2686038"/>
            <a:ext cx="1575582" cy="258142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365606" y="4673601"/>
            <a:ext cx="1764714" cy="163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15000" b="1" dirty="0" smtClean="0">
                <a:solidFill>
                  <a:srgbClr val="0070C0"/>
                </a:solidFill>
                <a:latin typeface=".VnAvant" pitchFamily="34" charset="0"/>
                <a:ea typeface="+mj-ea"/>
                <a:cs typeface="Times New Roman" pitchFamily="18" charset="0"/>
              </a:rPr>
              <a:t>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41496" y="4871255"/>
            <a:ext cx="1764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15000" b="1" dirty="0" smtClean="0">
                <a:solidFill>
                  <a:srgbClr val="0070C0"/>
                </a:solidFill>
                <a:latin typeface=".VnAvant" pitchFamily="34" charset="0"/>
                <a:ea typeface="+mj-ea"/>
                <a:cs typeface="Times New Roman" pitchFamily="18" charset="0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09827E-6 C 0.0806 -0.0467 0.16133 -0.09318 0.24648 -0.08254 C 0.33164 -0.0719 0.43021 0.04648 0.5108 0.06336 C 0.5914 0.08023 0.65703 0.00416 0.72981 0.01896 C 0.8026 0.03376 0.91471 0.12 0.94765 0.15214 C 0.9806 0.18428 0.93164 0.19769 0.92747 0.21133 C 0.9233 0.22497 0.92343 0.23075 0.92265 0.2346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0405E-6 C 0.08594 -0.01896 0.17201 -0.03768 0.24284 -0.03375 C 0.31368 -0.02982 0.37318 0.03191 0.425 0.02336 C 0.47683 0.0148 0.5267 -0.01687 0.55352 -0.08462 C 0.58034 -0.15237 0.59245 -0.27514 0.58568 -0.38265 C 0.57891 -0.49017 0.50912 -0.67676 0.51303 -0.72924 C 0.51693 -0.78173 0.59219 -0.70242 0.60951 -0.69757 C 0.62683 -0.69271 0.62175 -0.69618 0.61667 -0.69965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34104E-6 C 0.07109 -0.06682 0.14218 -0.13294 0.13333 -0.23468 C 0.12447 -0.33641 -0.05625 -0.56971 -0.05352 -0.61086 C -0.05079 -0.65202 0.0694 -0.58427 0.15 -0.48184 C 0.23059 -0.37942 0.3746 -0.03121 0.42981 0.00394 C 0.48502 0.03931 0.47487 -0.2104 0.48098 -0.27051 C 0.4871 -0.33063 0.46783 -0.33919 0.46666 -0.35722 C 0.46549 -0.37525 0.47265 -0.37433 0.47382 -0.37826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636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2039815" cy="3249637"/>
          </a:xfrm>
        </p:spPr>
      </p:pic>
      <p:pic>
        <p:nvPicPr>
          <p:cNvPr id="20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37" y="0"/>
            <a:ext cx="2210973" cy="3249637"/>
          </a:xfrm>
          <a:prstGeom prst="rect">
            <a:avLst/>
          </a:prstGeom>
        </p:spPr>
      </p:pic>
      <p:pic>
        <p:nvPicPr>
          <p:cNvPr id="21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42" y="0"/>
            <a:ext cx="2128911" cy="3249637"/>
          </a:xfrm>
          <a:prstGeom prst="rect">
            <a:avLst/>
          </a:prstGeom>
        </p:spPr>
      </p:pic>
      <p:pic>
        <p:nvPicPr>
          <p:cNvPr id="22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2" y="0"/>
            <a:ext cx="2103121" cy="3249637"/>
          </a:xfrm>
          <a:prstGeom prst="rect">
            <a:avLst/>
          </a:prstGeom>
        </p:spPr>
      </p:pic>
      <p:pic>
        <p:nvPicPr>
          <p:cNvPr id="23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1" y="0"/>
            <a:ext cx="2105464" cy="3249637"/>
          </a:xfrm>
          <a:prstGeom prst="rect">
            <a:avLst/>
          </a:prstGeom>
        </p:spPr>
      </p:pic>
      <p:pic>
        <p:nvPicPr>
          <p:cNvPr id="24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178" y="0"/>
            <a:ext cx="1971822" cy="3249637"/>
          </a:xfrm>
          <a:prstGeom prst="rect">
            <a:avLst/>
          </a:prstGeom>
        </p:spPr>
      </p:pic>
      <p:pic>
        <p:nvPicPr>
          <p:cNvPr id="25" name="Picture 24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42007"/>
            <a:ext cx="2053883" cy="3115994"/>
          </a:xfrm>
          <a:prstGeom prst="rect">
            <a:avLst/>
          </a:prstGeom>
        </p:spPr>
      </p:pic>
      <p:pic>
        <p:nvPicPr>
          <p:cNvPr id="32" name="Picture 31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3742006"/>
            <a:ext cx="2053883" cy="3115994"/>
          </a:xfrm>
          <a:prstGeom prst="rect">
            <a:avLst/>
          </a:prstGeom>
        </p:spPr>
      </p:pic>
      <p:pic>
        <p:nvPicPr>
          <p:cNvPr id="33" name="Picture 32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37" y="3742006"/>
            <a:ext cx="2053883" cy="3115994"/>
          </a:xfrm>
          <a:prstGeom prst="rect">
            <a:avLst/>
          </a:prstGeom>
        </p:spPr>
      </p:pic>
      <p:pic>
        <p:nvPicPr>
          <p:cNvPr id="34" name="Picture 33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41" y="3742006"/>
            <a:ext cx="2053883" cy="3115994"/>
          </a:xfrm>
          <a:prstGeom prst="rect">
            <a:avLst/>
          </a:prstGeom>
        </p:spPr>
      </p:pic>
      <p:pic>
        <p:nvPicPr>
          <p:cNvPr id="35" name="Picture 34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11" y="3742006"/>
            <a:ext cx="2053883" cy="3115994"/>
          </a:xfrm>
          <a:prstGeom prst="rect">
            <a:avLst/>
          </a:prstGeom>
        </p:spPr>
      </p:pic>
      <p:pic>
        <p:nvPicPr>
          <p:cNvPr id="36" name="Picture 35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117" y="3742006"/>
            <a:ext cx="2053883" cy="31159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84729" y="1949827"/>
            <a:ext cx="2367614" cy="1688123"/>
          </a:xfrm>
        </p:spPr>
        <p:txBody>
          <a:bodyPr>
            <a:noAutofit/>
          </a:bodyPr>
          <a:lstStyle/>
          <a:p>
            <a:pPr marL="0" indent="0"/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636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2039815" cy="3249637"/>
          </a:xfrm>
        </p:spPr>
      </p:pic>
      <p:pic>
        <p:nvPicPr>
          <p:cNvPr id="20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37" y="0"/>
            <a:ext cx="2210973" cy="3249637"/>
          </a:xfrm>
          <a:prstGeom prst="rect">
            <a:avLst/>
          </a:prstGeom>
        </p:spPr>
      </p:pic>
      <p:pic>
        <p:nvPicPr>
          <p:cNvPr id="21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42" y="0"/>
            <a:ext cx="2128911" cy="3249637"/>
          </a:xfrm>
          <a:prstGeom prst="rect">
            <a:avLst/>
          </a:prstGeom>
        </p:spPr>
      </p:pic>
      <p:pic>
        <p:nvPicPr>
          <p:cNvPr id="22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2" y="0"/>
            <a:ext cx="2103121" cy="3249637"/>
          </a:xfrm>
          <a:prstGeom prst="rect">
            <a:avLst/>
          </a:prstGeom>
        </p:spPr>
      </p:pic>
      <p:pic>
        <p:nvPicPr>
          <p:cNvPr id="23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1" y="0"/>
            <a:ext cx="2105464" cy="3249637"/>
          </a:xfrm>
          <a:prstGeom prst="rect">
            <a:avLst/>
          </a:prstGeom>
        </p:spPr>
      </p:pic>
      <p:pic>
        <p:nvPicPr>
          <p:cNvPr id="24" name="Content Placeholder 3" descr="36636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178" y="0"/>
            <a:ext cx="1971822" cy="3249637"/>
          </a:xfrm>
          <a:prstGeom prst="rect">
            <a:avLst/>
          </a:prstGeom>
        </p:spPr>
      </p:pic>
      <p:pic>
        <p:nvPicPr>
          <p:cNvPr id="25" name="Picture 24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42007"/>
            <a:ext cx="2053883" cy="3115994"/>
          </a:xfrm>
          <a:prstGeom prst="rect">
            <a:avLst/>
          </a:prstGeom>
        </p:spPr>
      </p:pic>
      <p:pic>
        <p:nvPicPr>
          <p:cNvPr id="32" name="Picture 31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3742006"/>
            <a:ext cx="2053883" cy="3115994"/>
          </a:xfrm>
          <a:prstGeom prst="rect">
            <a:avLst/>
          </a:prstGeom>
        </p:spPr>
      </p:pic>
      <p:pic>
        <p:nvPicPr>
          <p:cNvPr id="33" name="Picture 32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37" y="3742006"/>
            <a:ext cx="2053883" cy="3115994"/>
          </a:xfrm>
          <a:prstGeom prst="rect">
            <a:avLst/>
          </a:prstGeom>
        </p:spPr>
      </p:pic>
      <p:pic>
        <p:nvPicPr>
          <p:cNvPr id="34" name="Picture 33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41" y="3742006"/>
            <a:ext cx="2053883" cy="3115994"/>
          </a:xfrm>
          <a:prstGeom prst="rect">
            <a:avLst/>
          </a:prstGeom>
        </p:spPr>
      </p:pic>
      <p:pic>
        <p:nvPicPr>
          <p:cNvPr id="35" name="Picture 34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11" y="3742006"/>
            <a:ext cx="2053883" cy="3115994"/>
          </a:xfrm>
          <a:prstGeom prst="rect">
            <a:avLst/>
          </a:prstGeom>
        </p:spPr>
      </p:pic>
      <p:pic>
        <p:nvPicPr>
          <p:cNvPr id="36" name="Picture 35" descr="38d8eb9ada2dd3d46ad8fc036bfa1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117" y="3742006"/>
            <a:ext cx="2053883" cy="31159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229"/>
            <a:ext cx="10515600" cy="3013108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Trò 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“ Nghe tinh đếm giỏi”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ghe xem có mấy tiếng vỗ tay,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vi-VN" sz="3600" dirty="0" smtClean="0"/>
              <a:t/>
            </a:r>
            <a:br>
              <a:rPr lang="vi-VN" sz="3600" dirty="0" smtClean="0"/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554" y="869022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 “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Cách chơi: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yêu cầu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oabengoan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01397" y="4683370"/>
            <a:ext cx="690488" cy="69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284741-당신에게-추상-꽃-배경-callygraphy-감사합니다-당신에게-핸드-레터링-감사합니다-수제-서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06"/>
            <a:ext cx="12192000" cy="686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ĐÍCH- YÊU 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/>
              <a:t>Trẻ  nắm được nguyên tắc lập số 6, hiểu ý nghĩa số  lượng của số 6, nhận biết chữ số 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 smtClean="0"/>
              <a:t>- Trẻ đếm thành thạo từ 1 đến 6.</a:t>
            </a:r>
            <a:br>
              <a:rPr lang="vi-VN" sz="3600" dirty="0" smtClean="0"/>
            </a:br>
            <a:r>
              <a:rPr lang="vi-VN" sz="3600" dirty="0" smtClean="0"/>
              <a:t>- Trẻ tìm hoặc tạo ra được các nhóm có số lượng trong phạm vi 6 theo yêu cầu của cô hoặc số lượng tương ứng với chữ số.</a:t>
            </a:r>
            <a:br>
              <a:rPr lang="vi-VN" sz="3600" dirty="0" smtClean="0"/>
            </a:br>
            <a:r>
              <a:rPr lang="vi-VN" sz="3600" dirty="0" smtClean="0"/>
              <a:t>- Trẻ nói to rõ ràng, nói đủ 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27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 smtClean="0"/>
              <a:t>- Bài giảng tương tác.</a:t>
            </a:r>
            <a:br>
              <a:rPr lang="vi-VN" dirty="0" smtClean="0"/>
            </a:br>
            <a:r>
              <a:rPr lang="vi-VN" dirty="0" smtClean="0"/>
              <a:t>- Bảng tương tác, que chỉ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227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1209"/>
          </a:xfrm>
        </p:spPr>
        <p:txBody>
          <a:bodyPr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 Ổn định tổ chức, gây hứng thú</a:t>
            </a:r>
            <a:r>
              <a:rPr lang="vi-VN" b="1" dirty="0" smtClean="0">
                <a:cs typeface="Times New Roman" panose="02020603050405020304" pitchFamily="18" charset="0"/>
              </a:rPr>
              <a:t/>
            </a:r>
            <a:br>
              <a:rPr lang="vi-VN" b="1" dirty="0" smtClean="0">
                <a:cs typeface="Times New Roman" panose="02020603050405020304" pitchFamily="18" charset="0"/>
              </a:rPr>
            </a:br>
            <a:r>
              <a:rPr lang="vi-VN" dirty="0" smtClean="0">
                <a:cs typeface="Times New Roman" panose="02020603050405020304" pitchFamily="18" charset="0"/>
              </a:rPr>
              <a:t>Cô và trẻ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 smtClean="0">
                <a:cs typeface="Times New Roman" panose="02020603050405020304" pitchFamily="18" charset="0"/>
              </a:rPr>
              <a:t/>
            </a:r>
            <a:br>
              <a:rPr lang="vi-VN" dirty="0" smtClean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21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3031_tour-ngam-hoa-huong-duong-nghe-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201704200920059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2. Phương pháp, hình thức tổ chức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0659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indent="0" algn="just"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5399403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a-hong-sap-5-bong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12" y="0"/>
            <a:ext cx="81451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02923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174</Words>
  <Application>Microsoft Office PowerPoint</Application>
  <PresentationFormat>Widescreen</PresentationFormat>
  <Paragraphs>30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    </vt:lpstr>
      <vt:lpstr>I. MỤC ĐÍCH- YÊU CẦU 1. Kiến thức - Trẻ  nắm được nguyên tắc lập số 6, hiểu ý nghĩa số  lượng của số 6, nhận biết chữ số 6 2. Kỹ năng - Trẻ đếm thành thạo từ 1 đến 6. - Trẻ tìm hoặc tạo ra được các nhóm có số lượng trong phạm vi 6 theo yêu cầu của cô hoặc số lượng tương ứng với chữ số. - Trẻ nói to rõ ràng, nói đủ câu 3. Thái độ - Trẻ hứng thú tham gia hoạt động cùng cô và các bạn.</vt:lpstr>
      <vt:lpstr>II. CHUẨN BỊ 1. Đồ dùng của cô - Bài giảng tương tác. - Bảng tương tác, que chỉ. - Nhạc bài hát 2. Đồ dùng của trẻ - Trang phục gọn gàng, tâm lý thoải mái.  </vt:lpstr>
      <vt:lpstr>1. Ổn định tổ chức, gây hứng thú Cô và trẻ cùng nhau đi thăm vườn hoa và trò chuyện. </vt:lpstr>
      <vt:lpstr>PowerPoint Presentation</vt:lpstr>
      <vt:lpstr>PowerPoint Presentation</vt:lpstr>
      <vt:lpstr>PowerPoint Presentation</vt:lpstr>
      <vt:lpstr>2. Phương pháp, hình thức tổ chức</vt:lpstr>
      <vt:lpstr>PowerPoint Presentation</vt:lpstr>
      <vt:lpstr> * Dạy trẻ nhận biết số lượng trong phạm vi 6, nhận biết  số 6  </vt:lpstr>
      <vt:lpstr>PowerPoint Presentation</vt:lpstr>
      <vt:lpstr>PowerPoint Presentation</vt:lpstr>
      <vt:lpstr>        6  </vt:lpstr>
      <vt:lpstr>PowerPoint Presentation</vt:lpstr>
      <vt:lpstr>* Luyện tập  Trò chơi 1 “ Nghe tinh đếm giỏi” - Cách chơi: cô vỗ tay, trẻ nghe xem có mấy tiếng vỗ tay, và trả lời  - Luật chơi: bạn nào trả lời sai, cô vỗ tay laị cho trẻ đếm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</dc:title>
  <dc:creator>Windows User</dc:creator>
  <cp:lastModifiedBy>Windows User</cp:lastModifiedBy>
  <cp:revision>65</cp:revision>
  <dcterms:created xsi:type="dcterms:W3CDTF">2018-09-22T01:51:04Z</dcterms:created>
  <dcterms:modified xsi:type="dcterms:W3CDTF">2021-11-05T15:14:01Z</dcterms:modified>
</cp:coreProperties>
</file>