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6" r:id="rId2"/>
    <p:sldId id="308" r:id="rId3"/>
    <p:sldId id="307" r:id="rId4"/>
    <p:sldId id="257" r:id="rId5"/>
    <p:sldId id="310" r:id="rId6"/>
    <p:sldId id="321" r:id="rId7"/>
    <p:sldId id="322" r:id="rId8"/>
    <p:sldId id="323" r:id="rId9"/>
    <p:sldId id="298" r:id="rId10"/>
    <p:sldId id="319" r:id="rId11"/>
    <p:sldId id="320" r:id="rId12"/>
    <p:sldId id="285" r:id="rId13"/>
    <p:sldId id="287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40CBB"/>
    <a:srgbClr val="F226E8"/>
    <a:srgbClr val="4CE329"/>
    <a:srgbClr val="FEF762"/>
    <a:srgbClr val="FEF76E"/>
    <a:srgbClr val="FFF681"/>
    <a:srgbClr val="FFFFA3"/>
    <a:srgbClr val="FFFF8B"/>
    <a:srgbClr val="FFFFC5"/>
    <a:srgbClr val="FFFF9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8532183-3E51-4B75-B0EA-7C7A4988B5FB}" type="datetimeFigureOut">
              <a:rPr lang="en-US" smtClean="0"/>
              <a:pPr/>
              <a:t>6/11/2021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20F337-0BCD-4C44-BAEB-8C4F70E53B9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2C56C0-FDC2-43CA-BCC7-26CF8FE585C5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6415BC-07E8-44A8-BEE0-00BA74FEBF4C}" type="datetimeFigureOut">
              <a:rPr lang="en-US" smtClean="0"/>
              <a:pPr/>
              <a:t>6/11/2021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DB16E-88F5-4A0B-B12A-1D7F60FB3C4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6415BC-07E8-44A8-BEE0-00BA74FEBF4C}" type="datetimeFigureOut">
              <a:rPr lang="en-US" smtClean="0"/>
              <a:pPr/>
              <a:t>6/11/2021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DB16E-88F5-4A0B-B12A-1D7F60FB3C4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6415BC-07E8-44A8-BEE0-00BA74FEBF4C}" type="datetimeFigureOut">
              <a:rPr lang="en-US" smtClean="0"/>
              <a:pPr/>
              <a:t>6/11/2021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DB16E-88F5-4A0B-B12A-1D7F60FB3C4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6415BC-07E8-44A8-BEE0-00BA74FEBF4C}" type="datetimeFigureOut">
              <a:rPr lang="en-US" smtClean="0"/>
              <a:pPr/>
              <a:t>6/11/2021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DB16E-88F5-4A0B-B12A-1D7F60FB3C4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6415BC-07E8-44A8-BEE0-00BA74FEBF4C}" type="datetimeFigureOut">
              <a:rPr lang="en-US" smtClean="0"/>
              <a:pPr/>
              <a:t>6/11/2021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DB16E-88F5-4A0B-B12A-1D7F60FB3C4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6415BC-07E8-44A8-BEE0-00BA74FEBF4C}" type="datetimeFigureOut">
              <a:rPr lang="en-US" smtClean="0"/>
              <a:pPr/>
              <a:t>6/11/2021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DB16E-88F5-4A0B-B12A-1D7F60FB3C4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6415BC-07E8-44A8-BEE0-00BA74FEBF4C}" type="datetimeFigureOut">
              <a:rPr lang="en-US" smtClean="0"/>
              <a:pPr/>
              <a:t>6/11/2021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DB16E-88F5-4A0B-B12A-1D7F60FB3C4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6415BC-07E8-44A8-BEE0-00BA74FEBF4C}" type="datetimeFigureOut">
              <a:rPr lang="en-US" smtClean="0"/>
              <a:pPr/>
              <a:t>6/11/2021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DB16E-88F5-4A0B-B12A-1D7F60FB3C4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6415BC-07E8-44A8-BEE0-00BA74FEBF4C}" type="datetimeFigureOut">
              <a:rPr lang="en-US" smtClean="0"/>
              <a:pPr/>
              <a:t>6/11/2021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DB16E-88F5-4A0B-B12A-1D7F60FB3C4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6415BC-07E8-44A8-BEE0-00BA74FEBF4C}" type="datetimeFigureOut">
              <a:rPr lang="en-US" smtClean="0"/>
              <a:pPr/>
              <a:t>6/11/2021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DB16E-88F5-4A0B-B12A-1D7F60FB3C4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6415BC-07E8-44A8-BEE0-00BA74FEBF4C}" type="datetimeFigureOut">
              <a:rPr lang="en-US" smtClean="0"/>
              <a:pPr/>
              <a:t>6/11/2021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DB16E-88F5-4A0B-B12A-1D7F60FB3C4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6415BC-07E8-44A8-BEE0-00BA74FEBF4C}" type="datetimeFigureOut">
              <a:rPr lang="en-US" smtClean="0"/>
              <a:pPr/>
              <a:t>6/11/2021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3DB16E-88F5-4A0B-B12A-1D7F60FB3C4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Relationship Id="rId4" Type="http://schemas.openxmlformats.org/officeDocument/2006/relationships/image" Target="../media/image14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slideLayout" Target="../slideLayouts/slideLayout7.xml"/><Relationship Id="rId1" Type="http://schemas.openxmlformats.org/officeDocument/2006/relationships/audio" Target="file:///C:\Users\Welcome\Desktop\cat%20dan%20den%20ong%20sao\&#194;m%20thanh\Chi&#7871;c%20&#272;&#232;n%20&#212;ng%20Sao%20-%20Nh&#7841;c%20Trung%20Thu%202019%20Hay%20Nh&#7845;t%20(mp3cut.net).mp3" TargetMode="External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752600" y="228600"/>
            <a:ext cx="5456109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0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PHÒNG GIÁO DỤC VÀ ĐÀO TẠO QUẬN LONG BIÊN</a:t>
            </a:r>
            <a:endParaRPr lang="en-US" sz="20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133600" y="609600"/>
            <a:ext cx="4686436" cy="4001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0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TRƯỜNG MẦM NON GIA </a:t>
            </a:r>
            <a:r>
              <a:rPr lang="en-US" sz="20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QUẤT</a:t>
            </a:r>
            <a:endParaRPr lang="en-US" sz="20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600200" y="2819400"/>
            <a:ext cx="5912195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vi-VN" sz="4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HOẠT ĐỘNG</a:t>
            </a:r>
            <a:r>
              <a:rPr lang="en-US" sz="4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vi-VN" sz="4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TẠO HÌNH</a:t>
            </a:r>
            <a:endParaRPr lang="en-US" sz="4000" b="1" dirty="0" smtClean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-304800" y="3505200"/>
            <a:ext cx="9829800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36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accent6">
                    <a:lumMod val="75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CẮT</a:t>
            </a:r>
            <a:r>
              <a:rPr lang="vi-VN" sz="36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accent6">
                    <a:lumMod val="75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 DÁN </a:t>
            </a:r>
            <a:r>
              <a:rPr lang="en-US" sz="3600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accent6">
                    <a:lumMod val="75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đèn</a:t>
            </a:r>
            <a:r>
              <a:rPr lang="en-US" sz="36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accent6">
                    <a:lumMod val="75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accent6">
                    <a:lumMod val="75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lồng</a:t>
            </a:r>
            <a:r>
              <a:rPr lang="en-US" sz="36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accent6">
                    <a:lumMod val="75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accent6">
                    <a:lumMod val="75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trung</a:t>
            </a:r>
            <a:r>
              <a:rPr lang="en-US" sz="36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accent6">
                    <a:lumMod val="75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accent6">
                    <a:lumMod val="75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thu</a:t>
            </a:r>
            <a:endParaRPr lang="en-US" sz="3600" b="1" cap="all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chemeClr val="accent6">
                  <a:lumMod val="75000"/>
                </a:schemeClr>
              </a:solidFill>
              <a:effectLst>
                <a:reflection blurRad="12700" stA="28000" endPos="45000" dist="10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3733800" y="6324600"/>
            <a:ext cx="2374368" cy="4001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000" b="1" cap="none" spc="0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Năm</a:t>
            </a:r>
            <a:r>
              <a:rPr lang="en-US" sz="20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2000" b="1" cap="none" spc="0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học</a:t>
            </a:r>
            <a:r>
              <a:rPr lang="en-US" sz="20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: 2020-2021</a:t>
            </a:r>
            <a:endParaRPr lang="en-US" sz="20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209800" y="4532293"/>
            <a:ext cx="5287025" cy="95410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800" b="1" cap="none" spc="0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Lứa</a:t>
            </a:r>
            <a:r>
              <a:rPr lang="en-US" sz="28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 </a:t>
            </a:r>
            <a:r>
              <a:rPr lang="en-US" sz="2800" b="1" cap="none" spc="0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tuổi</a:t>
            </a:r>
            <a:r>
              <a:rPr lang="en-US" sz="2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: </a:t>
            </a:r>
            <a:r>
              <a:rPr lang="en-US" sz="28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Mẫu</a:t>
            </a:r>
            <a:r>
              <a:rPr lang="en-US" sz="2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28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giáo</a:t>
            </a:r>
            <a:r>
              <a:rPr lang="en-US" sz="2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28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lớn</a:t>
            </a:r>
            <a:r>
              <a:rPr lang="en-US" sz="2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(5 – 6 </a:t>
            </a:r>
            <a:r>
              <a:rPr lang="en-US" sz="28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tuổi</a:t>
            </a:r>
            <a:r>
              <a:rPr lang="en-US" sz="2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)</a:t>
            </a:r>
          </a:p>
          <a:p>
            <a:pPr algn="ctr"/>
            <a:r>
              <a:rPr lang="en-US" sz="2800" b="1" cap="none" spc="0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Giáo</a:t>
            </a:r>
            <a:r>
              <a:rPr lang="en-US" sz="28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 </a:t>
            </a:r>
            <a:r>
              <a:rPr lang="en-US" sz="2800" b="1" cap="none" spc="0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viên</a:t>
            </a:r>
            <a:r>
              <a:rPr lang="en-US" sz="28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: </a:t>
            </a:r>
            <a:r>
              <a:rPr lang="en-US" sz="2800" b="1" cap="none" spc="0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Phùng</a:t>
            </a:r>
            <a:r>
              <a:rPr lang="en-US" sz="28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 </a:t>
            </a:r>
            <a:r>
              <a:rPr lang="en-US" sz="2800" b="1" cap="none" spc="0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Thị</a:t>
            </a:r>
            <a:r>
              <a:rPr lang="en-US" sz="28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 </a:t>
            </a:r>
            <a:r>
              <a:rPr lang="en-US" sz="28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Dung</a:t>
            </a:r>
            <a:endParaRPr lang="en-US" sz="28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29118" y="1270456"/>
            <a:ext cx="1295400" cy="12954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3400" y="1371600"/>
            <a:ext cx="807720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4000" b="1" i="1" dirty="0" smtClean="0">
                <a:solidFill>
                  <a:srgbClr val="7030A0"/>
                </a:solidFill>
              </a:rPr>
              <a:t>* </a:t>
            </a:r>
            <a:r>
              <a:rPr lang="en-US" sz="4000" b="1" i="1" dirty="0" err="1" smtClean="0">
                <a:solidFill>
                  <a:srgbClr val="7030A0"/>
                </a:solidFill>
              </a:rPr>
              <a:t>Cô</a:t>
            </a:r>
            <a:r>
              <a:rPr lang="en-US" sz="4000" b="1" i="1" dirty="0" smtClean="0">
                <a:solidFill>
                  <a:srgbClr val="7030A0"/>
                </a:solidFill>
              </a:rPr>
              <a:t> </a:t>
            </a:r>
            <a:r>
              <a:rPr lang="en-US" sz="4000" b="1" i="1" dirty="0" err="1" smtClean="0">
                <a:solidFill>
                  <a:srgbClr val="7030A0"/>
                </a:solidFill>
              </a:rPr>
              <a:t>hỏi</a:t>
            </a:r>
            <a:r>
              <a:rPr lang="en-US" sz="4000" b="1" i="1" dirty="0" smtClean="0">
                <a:solidFill>
                  <a:srgbClr val="7030A0"/>
                </a:solidFill>
              </a:rPr>
              <a:t> ý </a:t>
            </a:r>
            <a:r>
              <a:rPr lang="en-US" sz="4000" b="1" i="1" dirty="0" err="1" smtClean="0">
                <a:solidFill>
                  <a:srgbClr val="7030A0"/>
                </a:solidFill>
              </a:rPr>
              <a:t>tưởng</a:t>
            </a:r>
            <a:r>
              <a:rPr lang="en-US" sz="4000" b="1" i="1" dirty="0" smtClean="0">
                <a:solidFill>
                  <a:srgbClr val="7030A0"/>
                </a:solidFill>
              </a:rPr>
              <a:t> </a:t>
            </a:r>
            <a:r>
              <a:rPr lang="en-US" sz="4000" b="1" i="1" dirty="0" err="1" smtClean="0">
                <a:solidFill>
                  <a:srgbClr val="7030A0"/>
                </a:solidFill>
              </a:rPr>
              <a:t>trẻ</a:t>
            </a:r>
            <a:r>
              <a:rPr lang="vi-VN" sz="4000" b="1" i="1" dirty="0" smtClean="0">
                <a:solidFill>
                  <a:srgbClr val="7030A0"/>
                </a:solidFill>
              </a:rPr>
              <a:t>:</a:t>
            </a:r>
          </a:p>
          <a:p>
            <a:pPr algn="ctr"/>
            <a:r>
              <a:rPr lang="vi-VN" sz="4000" dirty="0" smtClean="0">
                <a:solidFill>
                  <a:srgbClr val="002060"/>
                </a:solidFill>
              </a:rPr>
              <a:t>Cô hỏi trẻ ý tưởng của mình và khuyến khích trẻ sử dụng các nguyên vật liệu mở</a:t>
            </a:r>
            <a:endParaRPr lang="en-US" sz="40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2362200" y="1600200"/>
            <a:ext cx="560602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vi-VN" sz="5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Trẻ thực hiện</a:t>
            </a:r>
            <a:endParaRPr lang="en-US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133600" y="2590800"/>
            <a:ext cx="63246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3200" b="1" dirty="0" smtClean="0">
                <a:solidFill>
                  <a:srgbClr val="002060"/>
                </a:solidFill>
              </a:rPr>
              <a:t>( Cô bao quát và hướng dẫn trẻ thực hiện ý tưởng của mình)</a:t>
            </a:r>
            <a:endParaRPr lang="en-US" sz="3200" b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97736" y="1752600"/>
            <a:ext cx="8392875" cy="193899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vi-VN" sz="6000" b="1" cap="none" spc="0" dirty="0" smtClean="0">
                <a:ln w="31550" cmpd="sng">
                  <a:solidFill>
                    <a:srgbClr val="002060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Trưng bày và nhận xét</a:t>
            </a:r>
          </a:p>
          <a:p>
            <a:pPr algn="ctr"/>
            <a:r>
              <a:rPr lang="vi-VN" sz="6000" b="1" cap="none" spc="0" dirty="0" smtClean="0">
                <a:ln w="31550" cmpd="sng">
                  <a:solidFill>
                    <a:srgbClr val="002060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 sản phẩm</a:t>
            </a:r>
            <a:endParaRPr lang="en-US" sz="7200" b="1" cap="none" spc="0" dirty="0">
              <a:ln w="31550" cmpd="sng">
                <a:solidFill>
                  <a:srgbClr val="FF0000"/>
                </a:solidFill>
                <a:prstDash val="solid"/>
              </a:ln>
              <a:solidFill>
                <a:srgbClr val="FF0000"/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533400" y="1524000"/>
            <a:ext cx="8153400" cy="4114800"/>
          </a:xfrm>
          <a:prstGeom prst="rect">
            <a:avLst/>
          </a:prstGeom>
          <a:noFill/>
        </p:spPr>
        <p:txBody>
          <a:bodyPr wrap="square" lIns="91440" tIns="45720" rIns="91440" bIns="45720">
            <a:prstTxWarp prst="textDeflate">
              <a:avLst/>
            </a:prstTxWarp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4000" b="1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Kính chúc các thầy </a:t>
            </a:r>
            <a:r>
              <a:rPr lang="en-US" sz="4000" b="1" dirty="0" err="1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cô</a:t>
            </a:r>
            <a:r>
              <a:rPr lang="en-US" sz="4000" b="1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giáo</a:t>
            </a:r>
            <a:r>
              <a:rPr lang="en-US" sz="4000" b="1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4000" b="1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4000" b="1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endParaRPr lang="en-US" sz="4000" b="1" dirty="0" smtClean="0">
              <a:ln w="11430"/>
              <a:solidFill>
                <a:srgbClr val="FF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4000" b="1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mạnh khỏe – hạnh phúc</a:t>
            </a:r>
          </a:p>
        </p:txBody>
      </p:sp>
    </p:spTree>
    <p:custDataLst>
      <p:tags r:id="rId1"/>
    </p:custDataLst>
  </p:cSld>
  <p:clrMapOvr>
    <a:masterClrMapping/>
  </p:clrMapOvr>
  <p:transition advTm="60000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7000" r="-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09600" y="533400"/>
            <a:ext cx="3515963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8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I. </a:t>
            </a:r>
            <a:r>
              <a:rPr lang="en-US" sz="2800" b="1" cap="all" spc="0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Mục</a:t>
            </a:r>
            <a:r>
              <a:rPr lang="en-US" sz="28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  <a:r>
              <a:rPr lang="en-US" sz="2800" b="1" cap="all" spc="0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đích</a:t>
            </a:r>
            <a:r>
              <a:rPr lang="en-US" sz="28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  <a:r>
              <a:rPr lang="en-US" sz="2800" b="1" cap="all" spc="0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yêu</a:t>
            </a:r>
            <a:r>
              <a:rPr lang="en-US" sz="28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  <a:r>
              <a:rPr lang="en-US" sz="2800" b="1" cap="all" spc="0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cầu</a:t>
            </a:r>
            <a:r>
              <a:rPr lang="en-US" sz="28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:</a:t>
            </a:r>
            <a:endParaRPr lang="en-US" sz="28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09600" y="1219200"/>
            <a:ext cx="8229600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rgbClr val="FF0000"/>
                </a:solidFill>
              </a:rPr>
              <a:t>1.Kiến </a:t>
            </a:r>
            <a:r>
              <a:rPr lang="en-US" sz="3200" dirty="0" err="1" smtClean="0">
                <a:solidFill>
                  <a:srgbClr val="FF0000"/>
                </a:solidFill>
              </a:rPr>
              <a:t>thức</a:t>
            </a:r>
            <a:r>
              <a:rPr lang="en-US" sz="3200" dirty="0" smtClean="0">
                <a:solidFill>
                  <a:srgbClr val="FF0000"/>
                </a:solidFill>
              </a:rPr>
              <a:t>:</a:t>
            </a:r>
          </a:p>
          <a:p>
            <a:pPr>
              <a:buFontTx/>
              <a:buChar char="-"/>
            </a:pPr>
            <a:r>
              <a:rPr lang="en-US" sz="2800" dirty="0" err="1" smtClean="0">
                <a:solidFill>
                  <a:srgbClr val="0070C0"/>
                </a:solidFill>
              </a:rPr>
              <a:t>Trẻ</a:t>
            </a:r>
            <a:r>
              <a:rPr lang="en-US" sz="2800" dirty="0" smtClean="0">
                <a:solidFill>
                  <a:srgbClr val="0070C0"/>
                </a:solidFill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</a:rPr>
              <a:t>biết</a:t>
            </a:r>
            <a:r>
              <a:rPr lang="en-US" sz="2800" dirty="0" smtClean="0">
                <a:solidFill>
                  <a:srgbClr val="0070C0"/>
                </a:solidFill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</a:rPr>
              <a:t>tên</a:t>
            </a:r>
            <a:r>
              <a:rPr lang="en-US" sz="2800" dirty="0" smtClean="0">
                <a:solidFill>
                  <a:srgbClr val="0070C0"/>
                </a:solidFill>
              </a:rPr>
              <a:t>, </a:t>
            </a:r>
            <a:r>
              <a:rPr lang="en-US" sz="2800" dirty="0" err="1" smtClean="0">
                <a:solidFill>
                  <a:srgbClr val="0070C0"/>
                </a:solidFill>
              </a:rPr>
              <a:t>đặc</a:t>
            </a:r>
            <a:r>
              <a:rPr lang="en-US" sz="2800" dirty="0" smtClean="0">
                <a:solidFill>
                  <a:srgbClr val="0070C0"/>
                </a:solidFill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</a:rPr>
              <a:t>điểm</a:t>
            </a:r>
            <a:r>
              <a:rPr lang="en-US" sz="2800" dirty="0" smtClean="0">
                <a:solidFill>
                  <a:srgbClr val="0070C0"/>
                </a:solidFill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</a:rPr>
              <a:t>của</a:t>
            </a:r>
            <a:r>
              <a:rPr lang="en-US" sz="2800" dirty="0" smtClean="0">
                <a:solidFill>
                  <a:srgbClr val="0070C0"/>
                </a:solidFill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</a:rPr>
              <a:t>một</a:t>
            </a:r>
            <a:r>
              <a:rPr lang="en-US" sz="2800" dirty="0" smtClean="0">
                <a:solidFill>
                  <a:srgbClr val="0070C0"/>
                </a:solidFill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</a:rPr>
              <a:t>số</a:t>
            </a:r>
            <a:r>
              <a:rPr lang="en-US" sz="2800" dirty="0" smtClean="0">
                <a:solidFill>
                  <a:srgbClr val="0070C0"/>
                </a:solidFill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</a:rPr>
              <a:t>loại</a:t>
            </a:r>
            <a:r>
              <a:rPr lang="en-US" sz="2800" dirty="0" smtClean="0">
                <a:solidFill>
                  <a:srgbClr val="0070C0"/>
                </a:solidFill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</a:rPr>
              <a:t>đèn</a:t>
            </a:r>
            <a:r>
              <a:rPr lang="en-US" sz="2800" dirty="0" smtClean="0">
                <a:solidFill>
                  <a:srgbClr val="0070C0"/>
                </a:solidFill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</a:rPr>
              <a:t>lồng</a:t>
            </a:r>
            <a:r>
              <a:rPr lang="en-US" sz="2800" dirty="0" smtClean="0">
                <a:solidFill>
                  <a:srgbClr val="0070C0"/>
                </a:solidFill>
              </a:rPr>
              <a:t>.</a:t>
            </a:r>
          </a:p>
          <a:p>
            <a:pPr>
              <a:buFontTx/>
              <a:buChar char="-"/>
            </a:pPr>
            <a:r>
              <a:rPr lang="en-US" sz="2800" dirty="0" smtClean="0">
                <a:solidFill>
                  <a:srgbClr val="0070C0"/>
                </a:solidFill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</a:rPr>
              <a:t>Trẻ</a:t>
            </a:r>
            <a:r>
              <a:rPr lang="en-US" sz="2800" dirty="0" smtClean="0">
                <a:solidFill>
                  <a:srgbClr val="0070C0"/>
                </a:solidFill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</a:rPr>
              <a:t>biết</a:t>
            </a:r>
            <a:r>
              <a:rPr lang="en-US" sz="2800" dirty="0" smtClean="0">
                <a:solidFill>
                  <a:srgbClr val="0070C0"/>
                </a:solidFill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</a:rPr>
              <a:t>cách</a:t>
            </a:r>
            <a:r>
              <a:rPr lang="en-US" sz="2800" dirty="0" smtClean="0">
                <a:solidFill>
                  <a:srgbClr val="0070C0"/>
                </a:solidFill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</a:rPr>
              <a:t>gập</a:t>
            </a:r>
            <a:r>
              <a:rPr lang="en-US" sz="2800" dirty="0" smtClean="0">
                <a:solidFill>
                  <a:srgbClr val="0070C0"/>
                </a:solidFill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</a:rPr>
              <a:t>giấy</a:t>
            </a:r>
            <a:r>
              <a:rPr lang="en-US" sz="2800" dirty="0" smtClean="0">
                <a:solidFill>
                  <a:srgbClr val="0070C0"/>
                </a:solidFill>
              </a:rPr>
              <a:t>, </a:t>
            </a:r>
            <a:r>
              <a:rPr lang="en-US" sz="2800" dirty="0" err="1" smtClean="0">
                <a:solidFill>
                  <a:srgbClr val="0070C0"/>
                </a:solidFill>
              </a:rPr>
              <a:t>cắt</a:t>
            </a:r>
            <a:r>
              <a:rPr lang="en-US" sz="2800" dirty="0" smtClean="0">
                <a:solidFill>
                  <a:srgbClr val="0070C0"/>
                </a:solidFill>
              </a:rPr>
              <a:t>, </a:t>
            </a:r>
            <a:r>
              <a:rPr lang="en-US" sz="2800" dirty="0" err="1" smtClean="0">
                <a:solidFill>
                  <a:srgbClr val="0070C0"/>
                </a:solidFill>
              </a:rPr>
              <a:t>dán</a:t>
            </a:r>
            <a:r>
              <a:rPr lang="en-US" sz="2800" dirty="0" smtClean="0">
                <a:solidFill>
                  <a:srgbClr val="0070C0"/>
                </a:solidFill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</a:rPr>
              <a:t>thành</a:t>
            </a:r>
            <a:r>
              <a:rPr lang="en-US" sz="2800" dirty="0" smtClean="0">
                <a:solidFill>
                  <a:srgbClr val="0070C0"/>
                </a:solidFill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</a:rPr>
              <a:t>chiếc</a:t>
            </a:r>
            <a:r>
              <a:rPr lang="en-US" sz="2800" dirty="0" smtClean="0">
                <a:solidFill>
                  <a:srgbClr val="0070C0"/>
                </a:solidFill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</a:rPr>
              <a:t>đèn</a:t>
            </a:r>
            <a:r>
              <a:rPr lang="en-US" sz="2800" dirty="0" smtClean="0">
                <a:solidFill>
                  <a:srgbClr val="0070C0"/>
                </a:solidFill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</a:rPr>
              <a:t>lồng</a:t>
            </a:r>
            <a:r>
              <a:rPr lang="en-US" sz="2800" dirty="0" smtClean="0">
                <a:solidFill>
                  <a:srgbClr val="0070C0"/>
                </a:solidFill>
              </a:rPr>
              <a:t>.</a:t>
            </a:r>
          </a:p>
          <a:p>
            <a:r>
              <a:rPr lang="en-US" sz="3200" dirty="0" smtClean="0">
                <a:solidFill>
                  <a:srgbClr val="FF0000"/>
                </a:solidFill>
              </a:rPr>
              <a:t>2.Kỹ </a:t>
            </a:r>
            <a:r>
              <a:rPr lang="en-US" sz="3200" dirty="0" err="1" smtClean="0">
                <a:solidFill>
                  <a:srgbClr val="FF0000"/>
                </a:solidFill>
              </a:rPr>
              <a:t>năng</a:t>
            </a:r>
            <a:r>
              <a:rPr lang="en-US" sz="3200" dirty="0" smtClean="0">
                <a:solidFill>
                  <a:srgbClr val="FF0000"/>
                </a:solidFill>
              </a:rPr>
              <a:t>:</a:t>
            </a:r>
          </a:p>
          <a:p>
            <a:r>
              <a:rPr lang="en-US" sz="2800" dirty="0" smtClean="0">
                <a:solidFill>
                  <a:srgbClr val="0070C0"/>
                </a:solidFill>
              </a:rPr>
              <a:t>-</a:t>
            </a:r>
            <a:r>
              <a:rPr lang="en-US" sz="2800" dirty="0" err="1" smtClean="0">
                <a:solidFill>
                  <a:srgbClr val="0070C0"/>
                </a:solidFill>
              </a:rPr>
              <a:t>Trẻ</a:t>
            </a:r>
            <a:r>
              <a:rPr lang="en-US" sz="2800" dirty="0" smtClean="0">
                <a:solidFill>
                  <a:srgbClr val="0070C0"/>
                </a:solidFill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</a:rPr>
              <a:t>biết</a:t>
            </a:r>
            <a:r>
              <a:rPr lang="en-US" sz="2800" dirty="0" smtClean="0">
                <a:solidFill>
                  <a:srgbClr val="0070C0"/>
                </a:solidFill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</a:rPr>
              <a:t>gập</a:t>
            </a:r>
            <a:r>
              <a:rPr lang="en-US" sz="2800" dirty="0" smtClean="0">
                <a:solidFill>
                  <a:srgbClr val="0070C0"/>
                </a:solidFill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</a:rPr>
              <a:t>giấy</a:t>
            </a:r>
            <a:r>
              <a:rPr lang="en-US" sz="2800" dirty="0" smtClean="0">
                <a:solidFill>
                  <a:srgbClr val="0070C0"/>
                </a:solidFill>
              </a:rPr>
              <a:t>.</a:t>
            </a:r>
          </a:p>
          <a:p>
            <a:r>
              <a:rPr lang="en-US" sz="2800" dirty="0" smtClean="0">
                <a:solidFill>
                  <a:srgbClr val="0070C0"/>
                </a:solidFill>
              </a:rPr>
              <a:t>- </a:t>
            </a:r>
            <a:r>
              <a:rPr lang="en-US" sz="2800" dirty="0" err="1" smtClean="0">
                <a:solidFill>
                  <a:srgbClr val="0070C0"/>
                </a:solidFill>
              </a:rPr>
              <a:t>Trẻ</a:t>
            </a:r>
            <a:r>
              <a:rPr lang="en-US" sz="2800" dirty="0" smtClean="0">
                <a:solidFill>
                  <a:srgbClr val="0070C0"/>
                </a:solidFill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</a:rPr>
              <a:t>biết</a:t>
            </a:r>
            <a:r>
              <a:rPr lang="en-US" sz="2800" dirty="0" smtClean="0">
                <a:solidFill>
                  <a:srgbClr val="0070C0"/>
                </a:solidFill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</a:rPr>
              <a:t>dán</a:t>
            </a:r>
            <a:r>
              <a:rPr lang="en-US" sz="2800" dirty="0" smtClean="0">
                <a:solidFill>
                  <a:srgbClr val="0070C0"/>
                </a:solidFill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</a:rPr>
              <a:t>chiếc</a:t>
            </a:r>
            <a:r>
              <a:rPr lang="en-US" sz="2800" dirty="0" smtClean="0">
                <a:solidFill>
                  <a:srgbClr val="0070C0"/>
                </a:solidFill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</a:rPr>
              <a:t>đèn</a:t>
            </a:r>
            <a:r>
              <a:rPr lang="en-US" sz="2800" dirty="0" smtClean="0">
                <a:solidFill>
                  <a:srgbClr val="0070C0"/>
                </a:solidFill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</a:rPr>
              <a:t>lồng</a:t>
            </a:r>
            <a:endParaRPr lang="en-US" sz="2800" dirty="0" smtClean="0">
              <a:solidFill>
                <a:srgbClr val="0070C0"/>
              </a:solidFill>
            </a:endParaRPr>
          </a:p>
          <a:p>
            <a:r>
              <a:rPr lang="en-US" sz="2800" dirty="0" smtClean="0">
                <a:solidFill>
                  <a:srgbClr val="0070C0"/>
                </a:solidFill>
              </a:rPr>
              <a:t>- </a:t>
            </a:r>
            <a:r>
              <a:rPr lang="en-US" sz="2800" dirty="0" err="1" smtClean="0">
                <a:solidFill>
                  <a:srgbClr val="0070C0"/>
                </a:solidFill>
              </a:rPr>
              <a:t>Rèn</a:t>
            </a:r>
            <a:r>
              <a:rPr lang="en-US" sz="2800" dirty="0" smtClean="0">
                <a:solidFill>
                  <a:srgbClr val="0070C0"/>
                </a:solidFill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</a:rPr>
              <a:t>cho</a:t>
            </a:r>
            <a:r>
              <a:rPr lang="en-US" sz="2800" dirty="0" smtClean="0">
                <a:solidFill>
                  <a:srgbClr val="0070C0"/>
                </a:solidFill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</a:rPr>
              <a:t>trẻ</a:t>
            </a:r>
            <a:r>
              <a:rPr lang="en-US" sz="2800" dirty="0" smtClean="0">
                <a:solidFill>
                  <a:srgbClr val="0070C0"/>
                </a:solidFill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</a:rPr>
              <a:t>kỹ</a:t>
            </a:r>
            <a:r>
              <a:rPr lang="en-US" sz="2800" dirty="0" smtClean="0">
                <a:solidFill>
                  <a:srgbClr val="0070C0"/>
                </a:solidFill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</a:rPr>
              <a:t>năng</a:t>
            </a:r>
            <a:r>
              <a:rPr lang="en-US" sz="2800" dirty="0" smtClean="0">
                <a:solidFill>
                  <a:srgbClr val="0070C0"/>
                </a:solidFill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</a:rPr>
              <a:t>cắt</a:t>
            </a:r>
            <a:r>
              <a:rPr lang="en-US" sz="2800" dirty="0" smtClean="0">
                <a:solidFill>
                  <a:srgbClr val="0070C0"/>
                </a:solidFill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</a:rPr>
              <a:t>theo</a:t>
            </a:r>
            <a:r>
              <a:rPr lang="en-US" sz="2800" dirty="0" smtClean="0">
                <a:solidFill>
                  <a:srgbClr val="0070C0"/>
                </a:solidFill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</a:rPr>
              <a:t>đường</a:t>
            </a:r>
            <a:r>
              <a:rPr lang="en-US" sz="2800" dirty="0" smtClean="0">
                <a:solidFill>
                  <a:srgbClr val="0070C0"/>
                </a:solidFill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</a:rPr>
              <a:t>thẳng</a:t>
            </a:r>
            <a:r>
              <a:rPr lang="en-US" sz="2800" dirty="0" smtClean="0">
                <a:solidFill>
                  <a:srgbClr val="0070C0"/>
                </a:solidFill>
              </a:rPr>
              <a:t>, </a:t>
            </a:r>
            <a:r>
              <a:rPr lang="en-US" sz="2800" dirty="0" err="1" smtClean="0">
                <a:solidFill>
                  <a:srgbClr val="0070C0"/>
                </a:solidFill>
              </a:rPr>
              <a:t>kỹ</a:t>
            </a:r>
            <a:r>
              <a:rPr lang="en-US" sz="2800" dirty="0" smtClean="0">
                <a:solidFill>
                  <a:srgbClr val="0070C0"/>
                </a:solidFill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</a:rPr>
              <a:t>năng</a:t>
            </a:r>
            <a:r>
              <a:rPr lang="en-US" sz="2800" dirty="0" smtClean="0">
                <a:solidFill>
                  <a:srgbClr val="0070C0"/>
                </a:solidFill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</a:rPr>
              <a:t>dán</a:t>
            </a:r>
            <a:r>
              <a:rPr lang="en-US" sz="2800" dirty="0" smtClean="0">
                <a:solidFill>
                  <a:srgbClr val="0070C0"/>
                </a:solidFill>
              </a:rPr>
              <a:t>.</a:t>
            </a:r>
          </a:p>
          <a:p>
            <a:r>
              <a:rPr lang="en-US" sz="3200" dirty="0" smtClean="0">
                <a:solidFill>
                  <a:srgbClr val="FF0000"/>
                </a:solidFill>
              </a:rPr>
              <a:t>3.Thái </a:t>
            </a:r>
            <a:r>
              <a:rPr lang="en-US" sz="3200" dirty="0" err="1" smtClean="0">
                <a:solidFill>
                  <a:srgbClr val="FF0000"/>
                </a:solidFill>
              </a:rPr>
              <a:t>độ</a:t>
            </a:r>
            <a:r>
              <a:rPr lang="en-US" sz="3200" dirty="0" smtClean="0">
                <a:solidFill>
                  <a:srgbClr val="FF0000"/>
                </a:solidFill>
              </a:rPr>
              <a:t>:</a:t>
            </a:r>
          </a:p>
          <a:p>
            <a:r>
              <a:rPr lang="en-US" sz="2800" dirty="0" smtClean="0">
                <a:solidFill>
                  <a:srgbClr val="0070C0"/>
                </a:solidFill>
              </a:rPr>
              <a:t>-</a:t>
            </a:r>
            <a:r>
              <a:rPr lang="en-US" sz="2800" dirty="0" err="1" smtClean="0">
                <a:solidFill>
                  <a:srgbClr val="0070C0"/>
                </a:solidFill>
              </a:rPr>
              <a:t>Trẻ</a:t>
            </a:r>
            <a:r>
              <a:rPr lang="en-US" sz="2800" dirty="0" smtClean="0">
                <a:solidFill>
                  <a:srgbClr val="0070C0"/>
                </a:solidFill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</a:rPr>
              <a:t>thích</a:t>
            </a:r>
            <a:r>
              <a:rPr lang="en-US" sz="2800" dirty="0" smtClean="0">
                <a:solidFill>
                  <a:srgbClr val="0070C0"/>
                </a:solidFill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</a:rPr>
              <a:t>tạo</a:t>
            </a:r>
            <a:r>
              <a:rPr lang="en-US" sz="2800" dirty="0" smtClean="0">
                <a:solidFill>
                  <a:srgbClr val="0070C0"/>
                </a:solidFill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</a:rPr>
              <a:t>ra</a:t>
            </a:r>
            <a:r>
              <a:rPr lang="en-US" sz="2800" dirty="0" smtClean="0">
                <a:solidFill>
                  <a:srgbClr val="0070C0"/>
                </a:solidFill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</a:rPr>
              <a:t>cái</a:t>
            </a:r>
            <a:r>
              <a:rPr lang="en-US" sz="2800" dirty="0" smtClean="0">
                <a:solidFill>
                  <a:srgbClr val="0070C0"/>
                </a:solidFill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</a:rPr>
              <a:t>đẹp</a:t>
            </a:r>
            <a:r>
              <a:rPr lang="en-US" sz="2800" dirty="0" smtClean="0">
                <a:solidFill>
                  <a:srgbClr val="0070C0"/>
                </a:solidFill>
              </a:rPr>
              <a:t>.</a:t>
            </a:r>
          </a:p>
          <a:p>
            <a:r>
              <a:rPr lang="en-US" sz="2800" dirty="0" smtClean="0">
                <a:solidFill>
                  <a:srgbClr val="0070C0"/>
                </a:solidFill>
              </a:rPr>
              <a:t>- </a:t>
            </a:r>
            <a:r>
              <a:rPr lang="en-US" sz="2800" dirty="0" err="1" smtClean="0">
                <a:solidFill>
                  <a:srgbClr val="0070C0"/>
                </a:solidFill>
              </a:rPr>
              <a:t>Trẻ</a:t>
            </a:r>
            <a:r>
              <a:rPr lang="en-US" sz="2800" dirty="0" smtClean="0">
                <a:solidFill>
                  <a:srgbClr val="0070C0"/>
                </a:solidFill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</a:rPr>
              <a:t>biết</a:t>
            </a:r>
            <a:r>
              <a:rPr lang="en-US" sz="2800" dirty="0" smtClean="0">
                <a:solidFill>
                  <a:srgbClr val="0070C0"/>
                </a:solidFill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</a:rPr>
              <a:t>yêu</a:t>
            </a:r>
            <a:r>
              <a:rPr lang="en-US" sz="2800" dirty="0" smtClean="0">
                <a:solidFill>
                  <a:srgbClr val="0070C0"/>
                </a:solidFill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</a:rPr>
              <a:t>quý</a:t>
            </a:r>
            <a:r>
              <a:rPr lang="en-US" sz="2800" dirty="0" smtClean="0">
                <a:solidFill>
                  <a:srgbClr val="0070C0"/>
                </a:solidFill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</a:rPr>
              <a:t>sản</a:t>
            </a:r>
            <a:r>
              <a:rPr lang="en-US" sz="2800" dirty="0" smtClean="0">
                <a:solidFill>
                  <a:srgbClr val="0070C0"/>
                </a:solidFill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</a:rPr>
              <a:t>phẩm</a:t>
            </a:r>
            <a:r>
              <a:rPr lang="en-US" sz="2800" dirty="0" smtClean="0">
                <a:solidFill>
                  <a:srgbClr val="0070C0"/>
                </a:solidFill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</a:rPr>
              <a:t>của</a:t>
            </a:r>
            <a:r>
              <a:rPr lang="en-US" sz="2800" dirty="0" smtClean="0">
                <a:solidFill>
                  <a:srgbClr val="0070C0"/>
                </a:solidFill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</a:rPr>
              <a:t>mình</a:t>
            </a:r>
            <a:r>
              <a:rPr lang="en-US" sz="2800" dirty="0" smtClean="0">
                <a:solidFill>
                  <a:srgbClr val="0070C0"/>
                </a:solidFill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</a:rPr>
              <a:t>làm</a:t>
            </a:r>
            <a:r>
              <a:rPr lang="en-US" sz="2800" dirty="0" smtClean="0">
                <a:solidFill>
                  <a:srgbClr val="0070C0"/>
                </a:solidFill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</a:rPr>
              <a:t>ra</a:t>
            </a:r>
            <a:r>
              <a:rPr lang="en-US" sz="2800" dirty="0" smtClean="0">
                <a:solidFill>
                  <a:srgbClr val="0070C0"/>
                </a:solidFill>
              </a:rPr>
              <a:t>.</a:t>
            </a:r>
            <a:endParaRPr lang="en-US" sz="2800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8600" y="228600"/>
            <a:ext cx="2405018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2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II. </a:t>
            </a:r>
            <a:r>
              <a:rPr lang="en-US" sz="3200" b="1" cap="all" spc="0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Chuẩn</a:t>
            </a:r>
            <a:r>
              <a:rPr lang="en-US" sz="32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  <a:r>
              <a:rPr lang="en-US" sz="3200" b="1" cap="all" spc="0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bị</a:t>
            </a:r>
            <a:r>
              <a:rPr lang="en-US" sz="32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:</a:t>
            </a:r>
            <a:endParaRPr lang="en-US" sz="32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295400" y="733246"/>
            <a:ext cx="7086600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rgbClr val="FF0000"/>
                </a:solidFill>
              </a:rPr>
              <a:t>1.Đồ </a:t>
            </a:r>
            <a:r>
              <a:rPr lang="en-US" sz="3600" dirty="0" err="1" smtClean="0">
                <a:solidFill>
                  <a:srgbClr val="FF0000"/>
                </a:solidFill>
              </a:rPr>
              <a:t>dùng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của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cô</a:t>
            </a:r>
            <a:r>
              <a:rPr lang="en-US" sz="3600" dirty="0" smtClean="0">
                <a:solidFill>
                  <a:srgbClr val="FF0000"/>
                </a:solidFill>
              </a:rPr>
              <a:t>:</a:t>
            </a:r>
          </a:p>
          <a:p>
            <a:pPr>
              <a:buFontTx/>
              <a:buChar char="-"/>
            </a:pPr>
            <a:r>
              <a:rPr lang="en-US" sz="3200" dirty="0" err="1" smtClean="0">
                <a:solidFill>
                  <a:srgbClr val="7030A0"/>
                </a:solidFill>
              </a:rPr>
              <a:t>Bài</a:t>
            </a:r>
            <a:r>
              <a:rPr lang="en-US" sz="3200" dirty="0" smtClean="0">
                <a:solidFill>
                  <a:srgbClr val="7030A0"/>
                </a:solidFill>
              </a:rPr>
              <a:t> </a:t>
            </a:r>
            <a:r>
              <a:rPr lang="en-US" sz="3200" dirty="0" err="1" smtClean="0">
                <a:solidFill>
                  <a:srgbClr val="7030A0"/>
                </a:solidFill>
              </a:rPr>
              <a:t>giảng</a:t>
            </a:r>
            <a:r>
              <a:rPr lang="en-US" sz="3200" dirty="0" smtClean="0">
                <a:solidFill>
                  <a:srgbClr val="7030A0"/>
                </a:solidFill>
              </a:rPr>
              <a:t> </a:t>
            </a:r>
            <a:r>
              <a:rPr lang="en-US" sz="3200" dirty="0" err="1" smtClean="0">
                <a:solidFill>
                  <a:srgbClr val="7030A0"/>
                </a:solidFill>
              </a:rPr>
              <a:t>điện</a:t>
            </a:r>
            <a:r>
              <a:rPr lang="en-US" sz="3200" dirty="0" smtClean="0">
                <a:solidFill>
                  <a:srgbClr val="7030A0"/>
                </a:solidFill>
              </a:rPr>
              <a:t> </a:t>
            </a:r>
            <a:r>
              <a:rPr lang="en-US" sz="3200" dirty="0" err="1" smtClean="0">
                <a:solidFill>
                  <a:srgbClr val="7030A0"/>
                </a:solidFill>
              </a:rPr>
              <a:t>tử</a:t>
            </a:r>
            <a:endParaRPr lang="en-US" sz="3200" dirty="0" smtClean="0">
              <a:solidFill>
                <a:srgbClr val="7030A0"/>
              </a:solidFill>
            </a:endParaRPr>
          </a:p>
          <a:p>
            <a:pPr>
              <a:buFontTx/>
              <a:buChar char="-"/>
            </a:pPr>
            <a:r>
              <a:rPr lang="en-US" sz="3200" dirty="0" smtClean="0">
                <a:solidFill>
                  <a:srgbClr val="7030A0"/>
                </a:solidFill>
              </a:rPr>
              <a:t> </a:t>
            </a:r>
            <a:r>
              <a:rPr lang="en-US" sz="3200" dirty="0" err="1" smtClean="0">
                <a:solidFill>
                  <a:srgbClr val="7030A0"/>
                </a:solidFill>
              </a:rPr>
              <a:t>Que</a:t>
            </a:r>
            <a:r>
              <a:rPr lang="en-US" sz="3200" dirty="0" smtClean="0">
                <a:solidFill>
                  <a:srgbClr val="7030A0"/>
                </a:solidFill>
              </a:rPr>
              <a:t> </a:t>
            </a:r>
            <a:r>
              <a:rPr lang="en-US" sz="3200" dirty="0" err="1" smtClean="0">
                <a:solidFill>
                  <a:srgbClr val="7030A0"/>
                </a:solidFill>
              </a:rPr>
              <a:t>chỉ</a:t>
            </a:r>
            <a:endParaRPr lang="en-US" sz="3200" dirty="0" smtClean="0">
              <a:solidFill>
                <a:srgbClr val="7030A0"/>
              </a:solidFill>
            </a:endParaRPr>
          </a:p>
          <a:p>
            <a:pPr>
              <a:buFontTx/>
              <a:buChar char="-"/>
            </a:pPr>
            <a:r>
              <a:rPr lang="en-US" sz="3200" dirty="0" smtClean="0">
                <a:solidFill>
                  <a:srgbClr val="7030A0"/>
                </a:solidFill>
              </a:rPr>
              <a:t> </a:t>
            </a:r>
            <a:r>
              <a:rPr lang="en-US" sz="3200" dirty="0" err="1" smtClean="0">
                <a:solidFill>
                  <a:srgbClr val="7030A0"/>
                </a:solidFill>
              </a:rPr>
              <a:t>Bảng</a:t>
            </a:r>
            <a:r>
              <a:rPr lang="en-US" sz="3200" dirty="0" smtClean="0">
                <a:solidFill>
                  <a:srgbClr val="7030A0"/>
                </a:solidFill>
              </a:rPr>
              <a:t> </a:t>
            </a:r>
            <a:r>
              <a:rPr lang="en-US" sz="3200" dirty="0" err="1" smtClean="0">
                <a:solidFill>
                  <a:srgbClr val="7030A0"/>
                </a:solidFill>
              </a:rPr>
              <a:t>tương</a:t>
            </a:r>
            <a:r>
              <a:rPr lang="en-US" sz="3200" dirty="0" smtClean="0">
                <a:solidFill>
                  <a:srgbClr val="7030A0"/>
                </a:solidFill>
              </a:rPr>
              <a:t> </a:t>
            </a:r>
            <a:r>
              <a:rPr lang="en-US" sz="3200" dirty="0" err="1" smtClean="0">
                <a:solidFill>
                  <a:srgbClr val="7030A0"/>
                </a:solidFill>
              </a:rPr>
              <a:t>tác</a:t>
            </a:r>
            <a:endParaRPr lang="en-US" sz="3200" dirty="0" smtClean="0">
              <a:solidFill>
                <a:srgbClr val="7030A0"/>
              </a:solidFill>
            </a:endParaRPr>
          </a:p>
          <a:p>
            <a:pPr>
              <a:buFontTx/>
              <a:buChar char="-"/>
            </a:pPr>
            <a:r>
              <a:rPr lang="en-US" sz="3200" dirty="0" smtClean="0">
                <a:solidFill>
                  <a:srgbClr val="7030A0"/>
                </a:solidFill>
              </a:rPr>
              <a:t> </a:t>
            </a:r>
            <a:r>
              <a:rPr lang="en-US" sz="3200" dirty="0" err="1" smtClean="0">
                <a:solidFill>
                  <a:srgbClr val="7030A0"/>
                </a:solidFill>
              </a:rPr>
              <a:t>Đèn</a:t>
            </a:r>
            <a:r>
              <a:rPr lang="en-US" sz="3200" dirty="0" smtClean="0">
                <a:solidFill>
                  <a:srgbClr val="7030A0"/>
                </a:solidFill>
              </a:rPr>
              <a:t> </a:t>
            </a:r>
            <a:r>
              <a:rPr lang="en-US" sz="3200" dirty="0" err="1" smtClean="0">
                <a:solidFill>
                  <a:srgbClr val="7030A0"/>
                </a:solidFill>
              </a:rPr>
              <a:t>lồng</a:t>
            </a:r>
            <a:r>
              <a:rPr lang="en-US" sz="3200" dirty="0" smtClean="0">
                <a:solidFill>
                  <a:srgbClr val="7030A0"/>
                </a:solidFill>
              </a:rPr>
              <a:t> </a:t>
            </a:r>
            <a:r>
              <a:rPr lang="en-US" sz="3200" dirty="0" err="1" smtClean="0">
                <a:solidFill>
                  <a:srgbClr val="7030A0"/>
                </a:solidFill>
              </a:rPr>
              <a:t>trung</a:t>
            </a:r>
            <a:r>
              <a:rPr lang="en-US" sz="3200" dirty="0" smtClean="0">
                <a:solidFill>
                  <a:srgbClr val="7030A0"/>
                </a:solidFill>
              </a:rPr>
              <a:t> </a:t>
            </a:r>
            <a:r>
              <a:rPr lang="en-US" sz="3200" dirty="0" err="1" smtClean="0">
                <a:solidFill>
                  <a:srgbClr val="7030A0"/>
                </a:solidFill>
              </a:rPr>
              <a:t>thu</a:t>
            </a:r>
            <a:r>
              <a:rPr lang="en-US" sz="3200" dirty="0" smtClean="0">
                <a:solidFill>
                  <a:srgbClr val="7030A0"/>
                </a:solidFill>
              </a:rPr>
              <a:t>, </a:t>
            </a:r>
            <a:r>
              <a:rPr lang="en-US" sz="3200" dirty="0" err="1" smtClean="0">
                <a:solidFill>
                  <a:srgbClr val="7030A0"/>
                </a:solidFill>
              </a:rPr>
              <a:t>giấy</a:t>
            </a:r>
            <a:r>
              <a:rPr lang="en-US" sz="3200" dirty="0" smtClean="0">
                <a:solidFill>
                  <a:srgbClr val="7030A0"/>
                </a:solidFill>
              </a:rPr>
              <a:t> </a:t>
            </a:r>
            <a:r>
              <a:rPr lang="en-US" sz="3200" dirty="0" err="1" smtClean="0">
                <a:solidFill>
                  <a:srgbClr val="7030A0"/>
                </a:solidFill>
              </a:rPr>
              <a:t>màu</a:t>
            </a:r>
            <a:r>
              <a:rPr lang="en-US" sz="3200" dirty="0" smtClean="0">
                <a:solidFill>
                  <a:srgbClr val="7030A0"/>
                </a:solidFill>
              </a:rPr>
              <a:t>, </a:t>
            </a:r>
            <a:r>
              <a:rPr lang="en-US" sz="3200" dirty="0" err="1" smtClean="0">
                <a:solidFill>
                  <a:srgbClr val="7030A0"/>
                </a:solidFill>
              </a:rPr>
              <a:t>hồ</a:t>
            </a:r>
            <a:r>
              <a:rPr lang="en-US" sz="3200" dirty="0" smtClean="0">
                <a:solidFill>
                  <a:srgbClr val="7030A0"/>
                </a:solidFill>
              </a:rPr>
              <a:t> </a:t>
            </a:r>
            <a:r>
              <a:rPr lang="en-US" sz="3200" dirty="0" err="1" smtClean="0">
                <a:solidFill>
                  <a:srgbClr val="7030A0"/>
                </a:solidFill>
              </a:rPr>
              <a:t>dán</a:t>
            </a:r>
            <a:r>
              <a:rPr lang="en-US" sz="3200" dirty="0" smtClean="0">
                <a:solidFill>
                  <a:srgbClr val="7030A0"/>
                </a:solidFill>
              </a:rPr>
              <a:t>, </a:t>
            </a:r>
            <a:r>
              <a:rPr lang="en-US" sz="3200" dirty="0" err="1" smtClean="0">
                <a:solidFill>
                  <a:srgbClr val="7030A0"/>
                </a:solidFill>
              </a:rPr>
              <a:t>kéo</a:t>
            </a:r>
            <a:r>
              <a:rPr lang="en-US" sz="3200" dirty="0" smtClean="0">
                <a:solidFill>
                  <a:srgbClr val="7030A0"/>
                </a:solidFill>
              </a:rPr>
              <a:t>.</a:t>
            </a:r>
          </a:p>
          <a:p>
            <a:r>
              <a:rPr lang="en-US" sz="3600" dirty="0" smtClean="0">
                <a:solidFill>
                  <a:srgbClr val="FF0000"/>
                </a:solidFill>
              </a:rPr>
              <a:t>2.Đồ </a:t>
            </a:r>
            <a:r>
              <a:rPr lang="en-US" sz="3600" dirty="0" err="1" smtClean="0">
                <a:solidFill>
                  <a:srgbClr val="FF0000"/>
                </a:solidFill>
              </a:rPr>
              <a:t>dùng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của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trẻ</a:t>
            </a:r>
            <a:r>
              <a:rPr lang="en-US" sz="3600" dirty="0" smtClean="0">
                <a:solidFill>
                  <a:srgbClr val="FF0000"/>
                </a:solidFill>
              </a:rPr>
              <a:t>:</a:t>
            </a:r>
          </a:p>
          <a:p>
            <a:r>
              <a:rPr lang="en-US" sz="3200" dirty="0" smtClean="0">
                <a:solidFill>
                  <a:srgbClr val="7030A0"/>
                </a:solidFill>
              </a:rPr>
              <a:t>- </a:t>
            </a:r>
            <a:r>
              <a:rPr lang="en-US" sz="3200" dirty="0" err="1" smtClean="0">
                <a:solidFill>
                  <a:srgbClr val="7030A0"/>
                </a:solidFill>
              </a:rPr>
              <a:t>Kéo</a:t>
            </a:r>
            <a:r>
              <a:rPr lang="en-US" sz="3200" dirty="0" smtClean="0">
                <a:solidFill>
                  <a:srgbClr val="7030A0"/>
                </a:solidFill>
              </a:rPr>
              <a:t>, </a:t>
            </a:r>
            <a:r>
              <a:rPr lang="en-US" sz="3200" dirty="0" err="1" smtClean="0">
                <a:solidFill>
                  <a:srgbClr val="7030A0"/>
                </a:solidFill>
              </a:rPr>
              <a:t>hồ</a:t>
            </a:r>
            <a:r>
              <a:rPr lang="en-US" sz="3200" dirty="0" smtClean="0">
                <a:solidFill>
                  <a:srgbClr val="7030A0"/>
                </a:solidFill>
              </a:rPr>
              <a:t> </a:t>
            </a:r>
            <a:r>
              <a:rPr lang="en-US" sz="3200" dirty="0" err="1" smtClean="0">
                <a:solidFill>
                  <a:srgbClr val="7030A0"/>
                </a:solidFill>
              </a:rPr>
              <a:t>dán</a:t>
            </a:r>
            <a:r>
              <a:rPr lang="en-US" sz="3200" dirty="0" smtClean="0">
                <a:solidFill>
                  <a:srgbClr val="7030A0"/>
                </a:solidFill>
              </a:rPr>
              <a:t>, </a:t>
            </a:r>
            <a:r>
              <a:rPr lang="en-US" sz="3200" dirty="0" err="1" smtClean="0">
                <a:solidFill>
                  <a:srgbClr val="7030A0"/>
                </a:solidFill>
              </a:rPr>
              <a:t>giấy</a:t>
            </a:r>
            <a:r>
              <a:rPr lang="en-US" sz="3200" dirty="0" smtClean="0">
                <a:solidFill>
                  <a:srgbClr val="7030A0"/>
                </a:solidFill>
              </a:rPr>
              <a:t> </a:t>
            </a:r>
            <a:r>
              <a:rPr lang="en-US" sz="3200" dirty="0" err="1" smtClean="0">
                <a:solidFill>
                  <a:srgbClr val="7030A0"/>
                </a:solidFill>
              </a:rPr>
              <a:t>màu</a:t>
            </a:r>
            <a:r>
              <a:rPr lang="en-US" sz="3200" dirty="0" smtClean="0">
                <a:solidFill>
                  <a:srgbClr val="7030A0"/>
                </a:solidFill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04800" y="1524000"/>
            <a:ext cx="8839200" cy="313932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vi-VN" sz="4800" b="1" spc="50" dirty="0" smtClean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1. </a:t>
            </a:r>
            <a:r>
              <a:rPr lang="en-US" sz="4800" b="1" spc="50" dirty="0" err="1" smtClean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Ổn</a:t>
            </a:r>
            <a:r>
              <a:rPr lang="en-US" sz="4800" b="1" spc="50" dirty="0" smtClean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4800" b="1" spc="50" dirty="0" err="1" smtClean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định</a:t>
            </a:r>
            <a:r>
              <a:rPr lang="en-US" sz="4800" b="1" spc="50" dirty="0" smtClean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4800" b="1" spc="50" dirty="0" err="1" smtClean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tổ</a:t>
            </a:r>
            <a:r>
              <a:rPr lang="en-US" sz="4800" b="1" spc="50" dirty="0" smtClean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4800" b="1" spc="50" dirty="0" err="1" smtClean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chức</a:t>
            </a:r>
            <a:r>
              <a:rPr lang="en-US" sz="4800" b="1" spc="50" dirty="0" smtClean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:</a:t>
            </a:r>
          </a:p>
          <a:p>
            <a:pPr algn="ctr"/>
            <a:r>
              <a:rPr lang="en-US" sz="4800" b="1" cap="none" spc="50" dirty="0" err="1" smtClean="0">
                <a:ln w="11430"/>
                <a:solidFill>
                  <a:srgbClr val="7030A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Cô</a:t>
            </a:r>
            <a:r>
              <a:rPr lang="en-US" sz="4800" b="1" cap="none" spc="50" dirty="0" smtClean="0">
                <a:ln w="11430"/>
                <a:solidFill>
                  <a:srgbClr val="7030A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4800" b="1" cap="none" spc="50" dirty="0" err="1" smtClean="0">
                <a:ln w="11430"/>
                <a:solidFill>
                  <a:srgbClr val="7030A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và</a:t>
            </a:r>
            <a:r>
              <a:rPr lang="en-US" sz="4800" b="1" cap="none" spc="50" dirty="0" smtClean="0">
                <a:ln w="11430"/>
                <a:solidFill>
                  <a:srgbClr val="7030A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4800" b="1" cap="none" spc="50" dirty="0" err="1" smtClean="0">
                <a:ln w="11430"/>
                <a:solidFill>
                  <a:srgbClr val="7030A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trẻ</a:t>
            </a:r>
            <a:r>
              <a:rPr lang="en-US" sz="4800" b="1" cap="none" spc="50" dirty="0" smtClean="0">
                <a:ln w="11430"/>
                <a:solidFill>
                  <a:srgbClr val="7030A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4800" b="1" cap="none" spc="50" dirty="0" err="1" smtClean="0">
                <a:ln w="11430"/>
                <a:solidFill>
                  <a:srgbClr val="7030A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cùng</a:t>
            </a:r>
            <a:r>
              <a:rPr lang="en-US" sz="4800" b="1" cap="none" spc="50" dirty="0" smtClean="0">
                <a:ln w="11430"/>
                <a:solidFill>
                  <a:srgbClr val="7030A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4800" b="1" cap="none" spc="50" dirty="0" err="1" smtClean="0">
                <a:ln w="11430"/>
                <a:solidFill>
                  <a:srgbClr val="7030A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hát</a:t>
            </a:r>
            <a:r>
              <a:rPr lang="en-US" sz="4800" b="1" cap="none" spc="50" dirty="0" smtClean="0">
                <a:ln w="11430"/>
                <a:solidFill>
                  <a:srgbClr val="7030A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4800" b="1" cap="none" spc="50" dirty="0" err="1" smtClean="0">
                <a:ln w="11430"/>
                <a:solidFill>
                  <a:srgbClr val="7030A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và</a:t>
            </a:r>
            <a:endParaRPr lang="en-US" sz="4800" b="1" cap="none" spc="50" dirty="0" smtClean="0">
              <a:ln w="11430"/>
              <a:solidFill>
                <a:srgbClr val="7030A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  <a:p>
            <a:pPr algn="ctr"/>
            <a:r>
              <a:rPr lang="en-US" sz="4800" b="1" cap="none" spc="50" dirty="0" err="1" smtClean="0">
                <a:ln w="11430"/>
                <a:solidFill>
                  <a:srgbClr val="7030A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vận</a:t>
            </a:r>
            <a:r>
              <a:rPr lang="en-US" sz="4800" b="1" cap="none" spc="50" dirty="0" smtClean="0">
                <a:ln w="11430"/>
                <a:solidFill>
                  <a:srgbClr val="7030A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4800" b="1" cap="none" spc="50" dirty="0" err="1" smtClean="0">
                <a:ln w="11430"/>
                <a:solidFill>
                  <a:srgbClr val="7030A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động</a:t>
            </a:r>
            <a:r>
              <a:rPr lang="en-US" sz="4800" b="1" cap="none" spc="50" dirty="0" smtClean="0">
                <a:ln w="11430"/>
                <a:solidFill>
                  <a:srgbClr val="7030A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4800" b="1" cap="none" spc="50" dirty="0" err="1" smtClean="0">
                <a:ln w="11430"/>
                <a:solidFill>
                  <a:srgbClr val="7030A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theo</a:t>
            </a:r>
            <a:r>
              <a:rPr lang="en-US" sz="4800" b="1" cap="none" spc="50" dirty="0" smtClean="0">
                <a:ln w="11430"/>
                <a:solidFill>
                  <a:srgbClr val="7030A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4800" b="1" cap="none" spc="50" dirty="0" err="1" smtClean="0">
                <a:ln w="11430"/>
                <a:solidFill>
                  <a:srgbClr val="7030A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nhạc</a:t>
            </a:r>
            <a:r>
              <a:rPr lang="en-US" sz="4800" b="1" cap="none" spc="50" dirty="0" smtClean="0">
                <a:ln w="11430"/>
                <a:solidFill>
                  <a:srgbClr val="7030A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4800" b="1" cap="none" spc="50" dirty="0" err="1" smtClean="0">
                <a:ln w="11430"/>
                <a:solidFill>
                  <a:srgbClr val="7030A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bài</a:t>
            </a:r>
            <a:r>
              <a:rPr lang="en-US" sz="4800" b="1" cap="none" spc="50" dirty="0" smtClean="0">
                <a:ln w="11430"/>
                <a:solidFill>
                  <a:srgbClr val="7030A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4800" b="1" cap="none" spc="50" dirty="0" err="1" smtClean="0">
                <a:ln w="11430"/>
                <a:solidFill>
                  <a:srgbClr val="7030A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hát</a:t>
            </a:r>
            <a:r>
              <a:rPr lang="en-US" sz="4800" b="1" cap="none" spc="50" dirty="0" smtClean="0">
                <a:ln w="11430"/>
                <a:solidFill>
                  <a:srgbClr val="7030A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: </a:t>
            </a:r>
          </a:p>
          <a:p>
            <a:pPr algn="ctr"/>
            <a:r>
              <a:rPr lang="en-US" sz="5400" b="1" spc="50" dirty="0" smtClean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“</a:t>
            </a:r>
            <a:r>
              <a:rPr lang="en-US" sz="5400" b="1" spc="50" dirty="0" err="1" smtClean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Chiếc</a:t>
            </a:r>
            <a:r>
              <a:rPr lang="en-US" sz="5400" b="1" spc="50" dirty="0" smtClean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5400" b="1" spc="50" dirty="0" err="1" smtClean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đèn</a:t>
            </a:r>
            <a:r>
              <a:rPr lang="en-US" sz="5400" b="1" spc="50" dirty="0" smtClean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5400" b="1" spc="50" dirty="0" err="1" smtClean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ông</a:t>
            </a:r>
            <a:r>
              <a:rPr lang="en-US" sz="5400" b="1" spc="50" dirty="0" smtClean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5400" b="1" spc="50" dirty="0" err="1" smtClean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sao</a:t>
            </a:r>
            <a:r>
              <a:rPr lang="en-US" sz="5400" b="1" spc="50" dirty="0" smtClean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”</a:t>
            </a:r>
          </a:p>
        </p:txBody>
      </p:sp>
      <p:pic>
        <p:nvPicPr>
          <p:cNvPr id="4" name="Chiếc Đèn Ông Sao - Nhạc Trung Thu 2019 Hay Nhất (mp3cut.net)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/>
          <a:stretch>
            <a:fillRect/>
          </a:stretch>
        </p:blipFill>
        <p:spPr>
          <a:xfrm>
            <a:off x="7391400" y="4343400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58962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85800" y="2819400"/>
            <a:ext cx="8458200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400" b="1" cap="all" spc="0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sz="4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cap="all" spc="0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sát</a:t>
            </a:r>
            <a:r>
              <a:rPr lang="en-US" sz="4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4400" b="1" cap="all" spc="0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đàm</a:t>
            </a:r>
            <a:r>
              <a:rPr lang="en-US" sz="4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cap="all" spc="0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thoại</a:t>
            </a:r>
            <a:endParaRPr lang="en-US" sz="4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lam-den-trung-thu-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  <p:transition>
    <p:dissolv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maxresdefault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  <p:transition>
    <p:dissolv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7a8edcf3e953be55279bd9a5aaac21933608ae0b_640_749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  <p:transition>
    <p:dissolv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3431" y="2133600"/>
            <a:ext cx="9100569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0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  <a:effectLst/>
              </a:rPr>
              <a:t>2</a:t>
            </a:r>
            <a:r>
              <a:rPr lang="vi-VN" sz="4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</a:rPr>
              <a:t>, Phương pháp, </a:t>
            </a:r>
            <a:r>
              <a:rPr lang="vi-VN" sz="400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</a:rPr>
              <a:t>h</a:t>
            </a:r>
            <a:r>
              <a:rPr lang="vi-VN" sz="4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</a:rPr>
              <a:t>ình thức tổ chức:</a:t>
            </a:r>
            <a:endParaRPr lang="en-US" sz="4000" b="1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FF0000"/>
              </a:solidFill>
            </a:endParaRPr>
          </a:p>
          <a:p>
            <a:pPr algn="ctr"/>
            <a:r>
              <a:rPr lang="en-US" sz="32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2">
                    <a:lumMod val="75000"/>
                  </a:schemeClr>
                </a:solidFill>
              </a:rPr>
              <a:t>Cô</a:t>
            </a:r>
            <a:r>
              <a:rPr lang="en-US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sz="32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2">
                    <a:lumMod val="75000"/>
                  </a:schemeClr>
                </a:solidFill>
              </a:rPr>
              <a:t>làm</a:t>
            </a:r>
            <a:r>
              <a:rPr lang="en-US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sz="32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2">
                    <a:lumMod val="75000"/>
                  </a:schemeClr>
                </a:solidFill>
              </a:rPr>
              <a:t>mẫu</a:t>
            </a:r>
            <a:r>
              <a:rPr lang="en-US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sz="32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2">
                    <a:lumMod val="75000"/>
                  </a:schemeClr>
                </a:solidFill>
              </a:rPr>
              <a:t>và</a:t>
            </a:r>
            <a:r>
              <a:rPr lang="en-US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sz="32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2">
                    <a:lumMod val="75000"/>
                  </a:schemeClr>
                </a:solidFill>
              </a:rPr>
              <a:t>phân</a:t>
            </a:r>
            <a:r>
              <a:rPr lang="en-US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sz="32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2">
                    <a:lumMod val="75000"/>
                  </a:schemeClr>
                </a:solidFill>
              </a:rPr>
              <a:t>tích</a:t>
            </a:r>
            <a:r>
              <a:rPr lang="en-US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sz="32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2">
                    <a:lumMod val="75000"/>
                  </a:schemeClr>
                </a:solidFill>
              </a:rPr>
              <a:t>cách</a:t>
            </a:r>
            <a:r>
              <a:rPr lang="en-US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sz="32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2">
                    <a:lumMod val="75000"/>
                  </a:schemeClr>
                </a:solidFill>
              </a:rPr>
              <a:t>làm</a:t>
            </a:r>
            <a:r>
              <a:rPr lang="en-US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2">
                    <a:lumMod val="75000"/>
                  </a:schemeClr>
                </a:solidFill>
              </a:rPr>
              <a:t>.</a:t>
            </a:r>
            <a:endParaRPr lang="en-US" sz="3200" b="1" cap="none" spc="0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chemeClr val="tx2">
                  <a:lumMod val="75000"/>
                </a:schemeClr>
              </a:solidFill>
              <a:effectLst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TITLE" val="Kết thúc"/>
  <p:tag name="ISPRING_SLIDE_INDENT_LEVEL" val="0"/>
  <p:tag name="ISPRING_CUSTOM_TIMING_USED" val="1"/>
  <p:tag name="ISPRING_SLIDE_ID_2" val="{AA3DF37E-DFAB-4EEA-AF09-C5C2D8C1BAD7}"/>
  <p:tag name="GENSWF_ADVANCE_TIME" val="60.00"/>
  <p:tag name="ISPRING_PRESENTER_ID" val="{066F62F8-C8F1-492F-BAB7-17AEDC8AFDB5}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1654</TotalTime>
  <Words>302</Words>
  <Application>Microsoft Office PowerPoint</Application>
  <PresentationFormat>On-screen Show (4:3)</PresentationFormat>
  <Paragraphs>42</Paragraphs>
  <Slides>13</Slides>
  <Notes>1</Notes>
  <HiddenSlides>0</HiddenSlides>
  <MMClips>1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Arial</vt:lpstr>
      <vt:lpstr>Calibri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Welcome</dc:creator>
  <cp:lastModifiedBy>Admin</cp:lastModifiedBy>
  <cp:revision>107</cp:revision>
  <dcterms:created xsi:type="dcterms:W3CDTF">2018-01-10T11:15:30Z</dcterms:created>
  <dcterms:modified xsi:type="dcterms:W3CDTF">2021-11-06T07:32:52Z</dcterms:modified>
</cp:coreProperties>
</file>