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56" r:id="rId5"/>
    <p:sldId id="258" r:id="rId6"/>
    <p:sldId id="265" r:id="rId7"/>
    <p:sldId id="261" r:id="rId8"/>
    <p:sldId id="26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6C592A-A4F8-478E-8AB1-A9FC50A16F99}">
          <p14:sldIdLst>
            <p14:sldId id="257"/>
            <p14:sldId id="260"/>
            <p14:sldId id="262"/>
            <p14:sldId id="256"/>
            <p14:sldId id="258"/>
            <p14:sldId id="265"/>
          </p14:sldIdLst>
        </p14:section>
        <p14:section name="Untitled Section" id="{599229E4-0994-4DB5-9686-3370A4B9A2D2}">
          <p14:sldIdLst>
            <p14:sldId id="261"/>
            <p14:sldId id="266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0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8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2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6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4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4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1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2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4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A6C32-274A-4FB4-AA70-5D4A6C2A509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7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1878" y="3879726"/>
            <a:ext cx="5916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xoay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nào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 New Roman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       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Rửa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mèo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 New Roman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: 24 – 36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tháng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 New Roman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: 15 -20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 New Roman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Trương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Hường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endParaRPr lang="vi-VN" sz="2400" b="1" dirty="0" smtClean="0">
              <a:solidFill>
                <a:schemeClr val="accent6">
                  <a:lumMod val="75000"/>
                </a:schemeClr>
              </a:solidFill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1879" y="273386"/>
            <a:ext cx="4489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GD&amp;ĐT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6062494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975992"/>
            <a:ext cx="61561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B050"/>
                </a:solidFill>
                <a:latin typeface="Time New Roman"/>
                <a:ea typeface="Segoe UI" panose="020B0502040204020203" pitchFamily="34" charset="0"/>
                <a:cs typeface="Segoe UI" panose="020B0502040204020203" pitchFamily="34" charset="0"/>
              </a:rPr>
              <a:t>HOẠT ĐỘNG ÂM NHẠC</a:t>
            </a:r>
            <a:endParaRPr lang="en-US" sz="3500" b="1" dirty="0">
              <a:solidFill>
                <a:srgbClr val="00B050"/>
              </a:solidFill>
              <a:latin typeface="Time New Roman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79896"/>
            <a:ext cx="1803301" cy="142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19200" y="2362200"/>
            <a:ext cx="731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 </a:t>
            </a:r>
            <a:endParaRPr lang="en-US" alt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79512" y="1340768"/>
            <a:ext cx="864096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25000"/>
              </a:lnSpc>
            </a:pPr>
            <a:r>
              <a:rPr lang="en-US" sz="2200" b="1" dirty="0" smtClean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200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25000"/>
              </a:lnSpc>
              <a:spcAft>
                <a:spcPts val="0"/>
              </a:spcAft>
              <a:buFontTx/>
              <a:buChar char="-"/>
            </a:pP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hát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giả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nghe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hát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25000"/>
              </a:lnSpc>
              <a:spcAft>
                <a:spcPts val="0"/>
              </a:spcAft>
              <a:buFontTx/>
              <a:buChar char="-"/>
            </a:pP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25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 smtClean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200" b="1" dirty="0" smtClean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vi-VN" sz="2200" dirty="0">
                <a:latin typeface="Time New Roman"/>
              </a:rPr>
              <a:t>- </a:t>
            </a:r>
            <a:r>
              <a:rPr lang="en-US" sz="2200" dirty="0" err="1" smtClean="0">
                <a:latin typeface="Time New Roman"/>
              </a:rPr>
              <a:t>Thuộc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lời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từ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đầu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cho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tới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cuối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bài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hát</a:t>
            </a:r>
            <a:r>
              <a:rPr lang="vi-VN" sz="2200" dirty="0" smtClean="0">
                <a:latin typeface="Time New Roman"/>
              </a:rPr>
              <a:t>.</a:t>
            </a:r>
            <a:endParaRPr lang="vi-VN" sz="2200" dirty="0">
              <a:latin typeface="Time New Roman"/>
            </a:endParaRPr>
          </a:p>
          <a:p>
            <a:pPr>
              <a:lnSpc>
                <a:spcPct val="125000"/>
              </a:lnSpc>
            </a:pPr>
            <a:r>
              <a:rPr lang="vi-VN" sz="2200" dirty="0">
                <a:latin typeface="Time New Roman"/>
              </a:rPr>
              <a:t>- </a:t>
            </a:r>
            <a:r>
              <a:rPr lang="en-US" sz="2200" dirty="0" err="1" smtClean="0">
                <a:latin typeface="Time New Roman"/>
              </a:rPr>
              <a:t>Hát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đúng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câu</a:t>
            </a:r>
            <a:r>
              <a:rPr lang="en-US" sz="2200" dirty="0" smtClean="0">
                <a:latin typeface="Time New Roman"/>
              </a:rPr>
              <a:t>, </a:t>
            </a:r>
            <a:r>
              <a:rPr lang="en-US" sz="2200" dirty="0" err="1" smtClean="0">
                <a:latin typeface="Time New Roman"/>
              </a:rPr>
              <a:t>đúng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lời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đúng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giai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điệu</a:t>
            </a:r>
            <a:r>
              <a:rPr lang="vi-VN" sz="2200" dirty="0" smtClean="0">
                <a:latin typeface="Time New Roman"/>
              </a:rPr>
              <a:t>.</a:t>
            </a:r>
            <a:endParaRPr lang="en-US" sz="2200" dirty="0"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" algn="just">
              <a:lnSpc>
                <a:spcPct val="125000"/>
              </a:lnSpc>
              <a:spcAft>
                <a:spcPts val="0"/>
              </a:spcAft>
              <a:tabLst>
                <a:tab pos="57150" algn="l"/>
                <a:tab pos="114300" algn="l"/>
              </a:tabLst>
            </a:pPr>
            <a:r>
              <a:rPr lang="it-IT" sz="2200" dirty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Lắng nghe khi được nghe hát. </a:t>
            </a:r>
            <a:endParaRPr lang="en-US" sz="2200" dirty="0"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25000"/>
              </a:lnSpc>
            </a:pPr>
            <a:r>
              <a:rPr lang="it-IT" sz="2200" b="1" dirty="0" smtClean="0">
                <a:solidFill>
                  <a:srgbClr val="FFC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3. Thái </a:t>
            </a:r>
            <a:r>
              <a:rPr lang="it-IT" sz="2200" b="1" dirty="0">
                <a:solidFill>
                  <a:srgbClr val="FFC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it-IT" sz="2200" dirty="0">
                <a:solidFill>
                  <a:srgbClr val="FFC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sz="2200" dirty="0" smtClean="0">
              <a:solidFill>
                <a:srgbClr val="FFC000"/>
              </a:solidFill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dirty="0">
                <a:latin typeface="Time New Roman"/>
              </a:rPr>
              <a:t> </a:t>
            </a:r>
            <a:r>
              <a:rPr lang="en-US" sz="2200" dirty="0" smtClean="0">
                <a:latin typeface="Time New Roman"/>
              </a:rPr>
              <a:t>-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hứng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thú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iáo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dục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biết</a:t>
            </a:r>
            <a:r>
              <a:rPr lang="en-US" sz="2200" smtClean="0">
                <a:latin typeface="Time New Roman"/>
                <a:cs typeface="Times New Roman" panose="02020603050405020304" pitchFamily="18" charset="0"/>
              </a:rPr>
              <a:t> giữ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gìn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vệ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sinh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cá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nhân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sạch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sẽ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22856"/>
            <a:ext cx="5544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/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85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980728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5000"/>
              </a:lnSpc>
            </a:pPr>
            <a:r>
              <a:rPr lang="pt-BR" sz="2200" b="1" dirty="0" smtClean="0">
                <a:solidFill>
                  <a:srgbClr val="FFC000"/>
                </a:solidFill>
                <a:latin typeface="Time New Roman"/>
                <a:cs typeface="Times New Roman" panose="02020603050405020304" pitchFamily="18" charset="0"/>
              </a:rPr>
              <a:t>1. Đồ </a:t>
            </a:r>
            <a:r>
              <a:rPr lang="pt-BR" sz="2200" b="1" dirty="0">
                <a:solidFill>
                  <a:srgbClr val="FFC000"/>
                </a:solidFill>
                <a:latin typeface="Time New Roman"/>
                <a:cs typeface="Times New Roman" panose="02020603050405020304" pitchFamily="18" charset="0"/>
              </a:rPr>
              <a:t>dùng của cô</a:t>
            </a:r>
            <a:r>
              <a:rPr lang="pt-BR" sz="2200" b="1" dirty="0" smtClean="0">
                <a:solidFill>
                  <a:srgbClr val="FFC000"/>
                </a:solidFill>
                <a:latin typeface="Time New Roman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pt-BR" sz="2200" dirty="0" smtClean="0">
                <a:latin typeface="Time New Roman"/>
                <a:cs typeface="Times New Roman" panose="02020603050405020304" pitchFamily="18" charset="0"/>
              </a:rPr>
              <a:t>- Bài giảng điện tử.</a:t>
            </a:r>
          </a:p>
          <a:p>
            <a:pPr>
              <a:lnSpc>
                <a:spcPct val="125000"/>
              </a:lnSpc>
            </a:pPr>
            <a:r>
              <a:rPr lang="pt-BR" sz="2200" dirty="0" smtClean="0">
                <a:latin typeface="Time New Roman"/>
                <a:cs typeface="Times New Roman" panose="02020603050405020304" pitchFamily="18" charset="0"/>
              </a:rPr>
              <a:t>- Bảng tương tác.</a:t>
            </a:r>
          </a:p>
          <a:p>
            <a:pPr>
              <a:lnSpc>
                <a:spcPct val="125000"/>
              </a:lnSpc>
            </a:pP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Nhạc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“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xoay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”, “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Rửa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mặt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mèo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25000"/>
              </a:lnSpc>
            </a:pP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nhạc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cụ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âm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nhạc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trống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s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ắc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xô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, mix…</a:t>
            </a:r>
            <a:endParaRPr lang="en-US" sz="2200" dirty="0">
              <a:latin typeface="Time New Roman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r>
              <a:rPr lang="en-US" sz="2200" b="1" dirty="0" smtClean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Đồ</a:t>
            </a:r>
            <a:r>
              <a:rPr lang="en-US" sz="2200" b="1" dirty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dùng</a:t>
            </a:r>
            <a:r>
              <a:rPr lang="en-US" sz="2200" b="1" dirty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b="1" dirty="0" smtClean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92D050"/>
              </a:solidFill>
              <a:latin typeface="Time New Roman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Trang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phục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gọn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gàng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Chỗ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ngồi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dirty="0">
                <a:solidFill>
                  <a:srgbClr val="9900CC"/>
                </a:solidFill>
                <a:latin typeface="Time New Roman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886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76847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556792"/>
            <a:ext cx="792088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tabLst>
                <a:tab pos="1362075" algn="l"/>
              </a:tabLst>
            </a:pPr>
            <a:r>
              <a:rPr lang="en-US" sz="3200" b="1" dirty="0">
                <a:solidFill>
                  <a:srgbClr val="00B0F0"/>
                </a:solidFill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B0F0"/>
              </a:solidFill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àm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06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480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926" y="105492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a, </a:t>
            </a:r>
            <a:r>
              <a:rPr lang="en-US" sz="2800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xoay</a:t>
            </a:r>
            <a:r>
              <a:rPr lang="en-US" sz="2800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 -  </a:t>
            </a:r>
            <a:r>
              <a:rPr lang="en-US" sz="2800" i="1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Nhạc</a:t>
            </a:r>
            <a:r>
              <a:rPr lang="en-US" sz="2800" i="1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ngoài</a:t>
            </a:r>
            <a:endParaRPr lang="en-US" sz="2800" i="1" dirty="0" smtClean="0">
              <a:solidFill>
                <a:srgbClr val="C00000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926" y="1513091"/>
            <a:ext cx="8095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hát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1: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Hỏi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bài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hát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tác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giả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h</a:t>
            </a:r>
            <a:r>
              <a:rPr lang="vi-VN" sz="2400" dirty="0">
                <a:latin typeface="Time New Roman"/>
              </a:rPr>
              <a:t>át lần 2 hỏi giai điệu bài hát.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 New Roman"/>
              </a:rPr>
              <a:t>- </a:t>
            </a:r>
            <a:r>
              <a:rPr lang="en-US" sz="2400" dirty="0" err="1">
                <a:latin typeface="Time New Roman"/>
              </a:rPr>
              <a:t>Giới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thiệu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nội</a:t>
            </a:r>
            <a:r>
              <a:rPr lang="en-US" sz="2400" dirty="0">
                <a:latin typeface="Time New Roman"/>
              </a:rPr>
              <a:t> dung </a:t>
            </a:r>
            <a:r>
              <a:rPr lang="en-US" sz="2400" dirty="0" err="1">
                <a:latin typeface="Time New Roman"/>
              </a:rPr>
              <a:t>bài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hát</a:t>
            </a:r>
            <a:r>
              <a:rPr lang="en-US" sz="2400" dirty="0">
                <a:latin typeface="Time New Roman"/>
              </a:rPr>
              <a:t>: </a:t>
            </a:r>
            <a:r>
              <a:rPr lang="vi-VN" sz="2400" dirty="0">
                <a:latin typeface="Time New Roman"/>
              </a:rPr>
              <a:t>Bài hát nói </a:t>
            </a:r>
            <a:r>
              <a:rPr lang="en-US" sz="2400" dirty="0" err="1" smtClean="0">
                <a:latin typeface="Time New Roman"/>
              </a:rPr>
              <a:t>đôi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bàn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tay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xinh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làm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các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động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tác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ngộ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nghĩnh</a:t>
            </a:r>
            <a:r>
              <a:rPr lang="en-US" sz="2400" dirty="0" smtClean="0">
                <a:latin typeface="Time New Roman"/>
              </a:rPr>
              <a:t>, </a:t>
            </a:r>
            <a:r>
              <a:rPr lang="en-US" sz="2400" dirty="0" err="1" smtClean="0">
                <a:latin typeface="Time New Roman"/>
              </a:rPr>
              <a:t>đáng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yêu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trên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khuôn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mặt</a:t>
            </a:r>
            <a:r>
              <a:rPr lang="en-US" sz="2400" dirty="0" smtClean="0">
                <a:latin typeface="Time New Roman"/>
              </a:rPr>
              <a:t>.</a:t>
            </a:r>
            <a:endParaRPr lang="vi-VN" sz="2400" dirty="0">
              <a:latin typeface="Time New Roman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 New Roman"/>
              </a:rPr>
              <a:t>- </a:t>
            </a:r>
            <a:r>
              <a:rPr lang="vi-VN" sz="2400" dirty="0">
                <a:latin typeface="Time New Roman"/>
              </a:rPr>
              <a:t>Cô hát lần 3: Khuyến khích trẻ hát với </a:t>
            </a:r>
            <a:r>
              <a:rPr lang="vi-VN" sz="2400" dirty="0" smtClean="0">
                <a:latin typeface="Time New Roman"/>
              </a:rPr>
              <a:t>cô</a:t>
            </a:r>
            <a:r>
              <a:rPr lang="en-US" sz="2400" dirty="0" smtClean="0">
                <a:latin typeface="Time New Roman"/>
              </a:rPr>
              <a:t>.</a:t>
            </a:r>
            <a:endParaRPr lang="en-US" sz="2400" dirty="0">
              <a:latin typeface="Time New Roman"/>
            </a:endParaRPr>
          </a:p>
        </p:txBody>
      </p:sp>
      <p:pic>
        <p:nvPicPr>
          <p:cNvPr id="4" name="hay-xoay-nao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0152" y="4833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75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752" y="1772816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 </a:t>
            </a:r>
            <a:r>
              <a:rPr lang="en-US" sz="2800" dirty="0" err="1">
                <a:solidFill>
                  <a:srgbClr val="FF0000"/>
                </a:solidFill>
                <a:latin typeface="Time New Roman"/>
              </a:rPr>
              <a:t>Dạy</a:t>
            </a:r>
            <a:r>
              <a:rPr lang="en-US" sz="28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 New Roman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 New Roman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 New Roman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 New Roman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cho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cả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lớp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hát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3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Mời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tổ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nhóm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cá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nhân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hát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  <a:endParaRPr lang="en-US" sz="2400" dirty="0">
              <a:latin typeface="Time New Roman"/>
            </a:endParaRPr>
          </a:p>
        </p:txBody>
      </p:sp>
      <p:pic>
        <p:nvPicPr>
          <p:cNvPr id="2" name="hay-xoay-nao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1752" y="3861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12776"/>
            <a:ext cx="88204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Time New Roman"/>
              </a:rPr>
              <a:t>b.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 New Roman"/>
              </a:rPr>
              <a:t>Nghe hát: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Rửa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 New Roman"/>
              </a:rPr>
              <a:t>–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Hàn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Ngọc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Bích</a:t>
            </a:r>
            <a:endParaRPr lang="vi-VN" sz="2800" dirty="0">
              <a:solidFill>
                <a:srgbClr val="FF0000"/>
              </a:solidFill>
              <a:latin typeface="Time New Roman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vi-VN" sz="2400" dirty="0">
                <a:solidFill>
                  <a:srgbClr val="333333"/>
                </a:solidFill>
                <a:latin typeface="Time New Roman"/>
              </a:rPr>
              <a:t>Cô giới thiệu tên bài hát</a:t>
            </a:r>
            <a:r>
              <a:rPr lang="vi-VN" sz="2400" dirty="0" smtClean="0">
                <a:solidFill>
                  <a:srgbClr val="333333"/>
                </a:solidFill>
                <a:latin typeface="Time New Roman"/>
              </a:rPr>
              <a:t>,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vi-VN" sz="2400" dirty="0" smtClean="0">
                <a:solidFill>
                  <a:srgbClr val="333333"/>
                </a:solidFill>
                <a:latin typeface="Time New Roman"/>
              </a:rPr>
              <a:t>tên </a:t>
            </a:r>
            <a:r>
              <a:rPr lang="vi-VN" sz="2400" dirty="0">
                <a:solidFill>
                  <a:srgbClr val="333333"/>
                </a:solidFill>
                <a:latin typeface="Time New Roman"/>
              </a:rPr>
              <a:t>tác giả.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- C</a:t>
            </a:r>
            <a:r>
              <a:rPr lang="vi-VN" sz="2400" dirty="0">
                <a:solidFill>
                  <a:srgbClr val="333333"/>
                </a:solidFill>
                <a:latin typeface="Time New Roman"/>
              </a:rPr>
              <a:t>ô hát cho trẻ nghe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(3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1: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hát</a:t>
            </a:r>
            <a:endParaRPr lang="en-US" sz="2400" dirty="0">
              <a:solidFill>
                <a:srgbClr val="333333"/>
              </a:solidFill>
              <a:latin typeface="Time New Roman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2: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hát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,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phụ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múa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minh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hoạ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.</a:t>
            </a:r>
            <a:endParaRPr lang="en-US" sz="2400" dirty="0">
              <a:solidFill>
                <a:srgbClr val="333333"/>
              </a:solidFill>
              <a:latin typeface="Time New Roman"/>
            </a:endParaRPr>
          </a:p>
        </p:txBody>
      </p:sp>
      <p:pic>
        <p:nvPicPr>
          <p:cNvPr id="6" name="rưa mat nhu me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260648"/>
            <a:ext cx="5410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3: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Xem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video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các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bạn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biểu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diễn</a:t>
            </a:r>
            <a:r>
              <a:rPr lang="en-US" dirty="0">
                <a:solidFill>
                  <a:srgbClr val="333333"/>
                </a:solidFill>
                <a:latin typeface="Time New Roman"/>
              </a:rPr>
              <a:t>.</a:t>
            </a:r>
            <a:endParaRPr lang="vi-VN" dirty="0">
              <a:solidFill>
                <a:srgbClr val="333333"/>
              </a:solidFill>
              <a:latin typeface="Time New Roman"/>
            </a:endParaRPr>
          </a:p>
        </p:txBody>
      </p:sp>
      <p:pic>
        <p:nvPicPr>
          <p:cNvPr id="5" name="Rửa Mặt Như Mè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1052736"/>
            <a:ext cx="7508158" cy="511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203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060848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accent2"/>
                </a:solidFill>
                <a:latin typeface="Time New Roman"/>
              </a:rPr>
              <a:t>3. Kết thúc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:</a:t>
            </a:r>
          </a:p>
          <a:p>
            <a:pPr algn="ctr"/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tuyên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khen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ngợi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endParaRPr lang="vi-VN" sz="2800" dirty="0" smtClean="0">
              <a:latin typeface="Time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415</Words>
  <Application>Microsoft Office PowerPoint</Application>
  <PresentationFormat>On-screen Show (4:3)</PresentationFormat>
  <Paragraphs>51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ThanhHuong</cp:lastModifiedBy>
  <cp:revision>62</cp:revision>
  <dcterms:created xsi:type="dcterms:W3CDTF">2019-12-30T04:12:37Z</dcterms:created>
  <dcterms:modified xsi:type="dcterms:W3CDTF">2021-11-05T14:47:06Z</dcterms:modified>
</cp:coreProperties>
</file>