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media/image3.jpg" ContentType="image/png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media/image1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2" r:id="rId5"/>
    <p:sldId id="261" r:id="rId6"/>
    <p:sldId id="263" r:id="rId7"/>
    <p:sldId id="264" r:id="rId8"/>
    <p:sldId id="270" r:id="rId9"/>
    <p:sldId id="265" r:id="rId10"/>
    <p:sldId id="267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66FF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1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6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7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8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5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3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6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2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7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22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BA712-D3B6-4189-979E-DD32BBC1CC49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F6CF7-C1F8-4677-AEAA-58E86A4B1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6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image" Target="../media/image6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0.jp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11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12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9" y="737135"/>
            <a:ext cx="838200" cy="802272"/>
          </a:xfrm>
          <a:prstGeom prst="rect">
            <a:avLst/>
          </a:prstGeom>
        </p:spPr>
      </p:pic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3038257" y="228714"/>
            <a:ext cx="6337300" cy="7205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35"/>
          <p:cNvSpPr>
            <a:spLocks noChangeArrowheads="1" noChangeShapeType="1" noTextEdit="1"/>
          </p:cNvSpPr>
          <p:nvPr/>
        </p:nvSpPr>
        <p:spPr bwMode="auto">
          <a:xfrm>
            <a:off x="1955800" y="2611543"/>
            <a:ext cx="7645817" cy="101911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4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tài: Trò chơi với chữ cái p,q</a:t>
            </a:r>
            <a:endParaRPr lang="en-US" sz="4400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331117" y="4009575"/>
            <a:ext cx="52705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smtClean="0">
                <a:solidFill>
                  <a:srgbClr val="FF0000"/>
                </a:solidFill>
                <a:cs typeface="Times New Roman" panose="02020603050405020304" pitchFamily="18" charset="0"/>
              </a:rPr>
              <a:t>GV : Lương Thị Thu hiền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smtClean="0">
                <a:solidFill>
                  <a:srgbClr val="FF0000"/>
                </a:solidFill>
                <a:cs typeface="Times New Roman" panose="02020603050405020304" pitchFamily="18" charset="0"/>
              </a:rPr>
              <a:t>Lớp  : Mẫu giáo lớn A2</a:t>
            </a:r>
          </a:p>
        </p:txBody>
      </p:sp>
      <p:sp>
        <p:nvSpPr>
          <p:cNvPr id="7" name="WordArt 33"/>
          <p:cNvSpPr>
            <a:spLocks noChangeArrowheads="1" noChangeShapeType="1" noTextEdit="1"/>
          </p:cNvSpPr>
          <p:nvPr/>
        </p:nvSpPr>
        <p:spPr bwMode="auto">
          <a:xfrm>
            <a:off x="1760867" y="1662239"/>
            <a:ext cx="8269165" cy="2145791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99999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8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Lĩnh vực phát triển ngôn ngữ</a:t>
            </a:r>
            <a:endParaRPr lang="en-US" sz="4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932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990"/>
    </mc:Choice>
    <mc:Fallback xmlns="">
      <p:transition advTm="129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951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08317"/>
            <a:ext cx="791830" cy="716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466599" y="3863427"/>
            <a:ext cx="99738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smtClean="0">
                <a:solidFill>
                  <a:srgbClr val="002060"/>
                </a:solidFill>
                <a:latin typeface=".VnAvant" panose="020B7200000000000000" pitchFamily="34" charset="0"/>
              </a:rPr>
              <a:t>b</a:t>
            </a:r>
            <a:endParaRPr lang="en-US" sz="9600" b="1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55217" y="2377895"/>
            <a:ext cx="134203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smtClean="0">
                <a:solidFill>
                  <a:srgbClr val="C00000"/>
                </a:solidFill>
                <a:latin typeface=".VnAvant" panose="020B7200000000000000" pitchFamily="34" charset="0"/>
              </a:rPr>
              <a:t>m</a:t>
            </a:r>
            <a:endParaRPr lang="en-US" sz="9600" b="1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296108" y="918822"/>
            <a:ext cx="351077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b="1" smtClean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  <a:endParaRPr lang="en-US" sz="13800" b="1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486987" y="3920321"/>
            <a:ext cx="99738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smtClean="0">
                <a:solidFill>
                  <a:srgbClr val="C00000"/>
                </a:solidFill>
                <a:latin typeface=".VnAvant" panose="020B7200000000000000" pitchFamily="34" charset="0"/>
              </a:rPr>
              <a:t>d</a:t>
            </a:r>
            <a:endParaRPr lang="en-US" sz="9600" b="1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236129" y="543508"/>
            <a:ext cx="1507533" cy="170348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97651" y="543507"/>
            <a:ext cx="1218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p</a:t>
            </a:r>
            <a:endParaRPr lang="en-US" sz="96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9223384" y="1361851"/>
            <a:ext cx="1419958" cy="157012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9484501" y="1213072"/>
            <a:ext cx="1342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  <a:latin typeface=".VnAvant" panose="020B7200000000000000" pitchFamily="34" charset="0"/>
              </a:rPr>
              <a:t>p</a:t>
            </a:r>
            <a:endParaRPr lang="en-US" sz="9600" b="1" dirty="0">
              <a:solidFill>
                <a:srgbClr val="00B0F0"/>
              </a:solidFill>
              <a:latin typeface=".VnAvant" panose="020B7200000000000000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891615" y="2615702"/>
            <a:ext cx="1437462" cy="143246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917813" y="3336989"/>
            <a:ext cx="1482170" cy="142836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228694" y="3271558"/>
            <a:ext cx="11919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92FCE"/>
                </a:solidFill>
                <a:latin typeface=".VnAvantH" panose="020B7200000000000000" pitchFamily="34" charset="0"/>
              </a:rPr>
              <a:t>p</a:t>
            </a:r>
            <a:endParaRPr lang="en-US" sz="9600" b="1" dirty="0">
              <a:solidFill>
                <a:srgbClr val="F92FCE"/>
              </a:solidFill>
              <a:latin typeface=".VnAvantH" panose="020B7200000000000000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206559" y="1077087"/>
            <a:ext cx="1663183" cy="154873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499333" y="783351"/>
            <a:ext cx="170120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0" b="1" smtClean="0">
                <a:solidFill>
                  <a:srgbClr val="FF0000"/>
                </a:solidFill>
                <a:latin typeface=".VnAvant" panose="020B7200000000000000" pitchFamily="34" charset="0"/>
              </a:rPr>
              <a:t>q</a:t>
            </a:r>
            <a:endParaRPr lang="en-US" sz="10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096863" y="2800883"/>
            <a:ext cx="1507533" cy="15161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787863" y="521504"/>
            <a:ext cx="1613500" cy="181900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9942535" y="3479571"/>
            <a:ext cx="1507533" cy="15161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048236" y="3452811"/>
            <a:ext cx="1701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Q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8-Point Star 4"/>
          <p:cNvSpPr/>
          <p:nvPr/>
        </p:nvSpPr>
        <p:spPr>
          <a:xfrm>
            <a:off x="180593" y="5262631"/>
            <a:ext cx="2858379" cy="1386981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FFFF00"/>
                </a:solidFill>
                <a:latin typeface=".VnAvant" panose="020B7200000000000000" pitchFamily="34" charset="0"/>
              </a:rPr>
              <a:t>4 ch</a:t>
            </a:r>
            <a:r>
              <a:rPr lang="en-US" sz="4000" b="1" smtClean="0">
                <a:solidFill>
                  <a:srgbClr val="FFFF00"/>
                </a:solidFill>
                <a:latin typeface=".VnAvant" panose="020B7200000000000000" pitchFamily="34" charset="0"/>
              </a:rPr>
              <a:t>ữ</a:t>
            </a:r>
            <a:r>
              <a:rPr lang="en-US" sz="3600" b="1" smtClean="0">
                <a:solidFill>
                  <a:srgbClr val="FFFF00"/>
                </a:solidFill>
                <a:latin typeface=".VnAvant" panose="020B7200000000000000" pitchFamily="34" charset="0"/>
              </a:rPr>
              <a:t> p</a:t>
            </a:r>
            <a:endParaRPr lang="en-US" sz="3600" b="1">
              <a:solidFill>
                <a:srgbClr val="FFFF00"/>
              </a:solidFill>
              <a:latin typeface=".VnAvant" panose="020B7200000000000000" pitchFamily="34" charset="0"/>
            </a:endParaRPr>
          </a:p>
        </p:txBody>
      </p:sp>
      <p:sp>
        <p:nvSpPr>
          <p:cNvPr id="41" name="8-Point Star 40"/>
          <p:cNvSpPr/>
          <p:nvPr/>
        </p:nvSpPr>
        <p:spPr>
          <a:xfrm>
            <a:off x="8305733" y="5383839"/>
            <a:ext cx="2917737" cy="1223194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rgbClr val="FFFF00"/>
                </a:solidFill>
                <a:latin typeface=".VnAvant" panose="020B7200000000000000" pitchFamily="34" charset="0"/>
              </a:rPr>
              <a:t>5</a:t>
            </a:r>
            <a:r>
              <a:rPr lang="en-US" sz="3600" b="1" smtClean="0">
                <a:solidFill>
                  <a:srgbClr val="FFFF00"/>
                </a:solidFill>
                <a:latin typeface=".VnAvant" panose="020B7200000000000000" pitchFamily="34" charset="0"/>
              </a:rPr>
              <a:t> ch</a:t>
            </a:r>
            <a:r>
              <a:rPr lang="en-US" sz="4000" b="1" smtClean="0">
                <a:solidFill>
                  <a:srgbClr val="FFFF00"/>
                </a:solidFill>
                <a:latin typeface=".VnAvant" panose="020B7200000000000000" pitchFamily="34" charset="0"/>
              </a:rPr>
              <a:t>ữ</a:t>
            </a:r>
            <a:r>
              <a:rPr lang="en-US" sz="3600" b="1" smtClean="0">
                <a:solidFill>
                  <a:srgbClr val="FFFF00"/>
                </a:solidFill>
                <a:latin typeface=".VnAvant" panose="020B7200000000000000" pitchFamily="34" charset="0"/>
              </a:rPr>
              <a:t> q</a:t>
            </a:r>
            <a:endParaRPr lang="en-US" sz="3600" b="1">
              <a:solidFill>
                <a:srgbClr val="FFFF00"/>
              </a:solidFill>
              <a:latin typeface=".VnAvant" panose="020B7200000000000000" pitchFamily="34" charset="0"/>
            </a:endParaRPr>
          </a:p>
        </p:txBody>
      </p:sp>
      <p:pic>
        <p:nvPicPr>
          <p:cNvPr id="34" name="Picture 9" descr="p thuo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511" y="2857618"/>
            <a:ext cx="853356" cy="9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8" descr="q thuo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107" y="793589"/>
            <a:ext cx="731490" cy="1363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7252550" y="2519156"/>
            <a:ext cx="170120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0" b="1" smtClean="0">
                <a:solidFill>
                  <a:srgbClr val="FF33CC"/>
                </a:solidFill>
                <a:latin typeface=".VnAvant" panose="020B7200000000000000" pitchFamily="34" charset="0"/>
              </a:rPr>
              <a:t>q</a:t>
            </a:r>
            <a:endParaRPr lang="en-US" sz="10500" b="1">
              <a:solidFill>
                <a:srgbClr val="FF33CC"/>
              </a:solidFill>
              <a:latin typeface=".VnAvant" panose="020B7200000000000000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160606" y="4446775"/>
            <a:ext cx="1507533" cy="15161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45395" y="4322486"/>
            <a:ext cx="170120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0" b="1" dirty="0" smtClean="0">
                <a:solidFill>
                  <a:srgbClr val="0000FF"/>
                </a:solidFill>
                <a:latin typeface=".VnAvant" panose="020B7200000000000000" pitchFamily="34" charset="0"/>
              </a:rPr>
              <a:t>Q</a:t>
            </a:r>
            <a:endParaRPr lang="en-US" sz="10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44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48360"/>
    </mc:Choice>
    <mc:Fallback xmlns="">
      <p:transition advTm="1483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4" grpId="0" animBg="1"/>
      <p:bldP spid="4" grpId="1" animBg="1"/>
      <p:bldP spid="10" grpId="0"/>
      <p:bldP spid="26" grpId="0" animBg="1"/>
      <p:bldP spid="26" grpId="1" animBg="1"/>
      <p:bldP spid="27" grpId="0"/>
      <p:bldP spid="28" grpId="0" animBg="1"/>
      <p:bldP spid="28" grpId="1" animBg="1"/>
      <p:bldP spid="30" grpId="0" animBg="1"/>
      <p:bldP spid="30" grpId="1" animBg="1"/>
      <p:bldP spid="31" grpId="0"/>
      <p:bldP spid="32" grpId="0" animBg="1"/>
      <p:bldP spid="32" grpId="1" animBg="1"/>
      <p:bldP spid="19" grpId="0"/>
      <p:bldP spid="35" grpId="0" animBg="1"/>
      <p:bldP spid="35" grpId="1" animBg="1"/>
      <p:bldP spid="37" grpId="0" animBg="1"/>
      <p:bldP spid="37" grpId="1" animBg="1"/>
      <p:bldP spid="39" grpId="0" animBg="1"/>
      <p:bldP spid="39" grpId="1" animBg="1"/>
      <p:bldP spid="40" grpId="0"/>
      <p:bldP spid="5" grpId="0" animBg="1"/>
      <p:bldP spid="41" grpId="0" animBg="1"/>
      <p:bldP spid="45" grpId="0"/>
      <p:bldP spid="46" grpId="0" animBg="1"/>
      <p:bldP spid="46" grpId="1" animBg="1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" y="193575"/>
            <a:ext cx="838200" cy="8022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63430" y="1352145"/>
            <a:ext cx="9533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hẹn gặp lại các con !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155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8305"/>
    </mc:Choice>
    <mc:Fallback xmlns="">
      <p:transition advTm="183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700" y="0"/>
            <a:ext cx="12573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7" name="Flowchart: Punched Tape 6"/>
          <p:cNvSpPr/>
          <p:nvPr/>
        </p:nvSpPr>
        <p:spPr>
          <a:xfrm>
            <a:off x="4102100" y="102135"/>
            <a:ext cx="3556000" cy="723900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yêu cầu 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7900" y="1199469"/>
            <a:ext cx="9156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Kiến </a:t>
            </a: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biết tên, biết cấu tạo, phát âm đúng các chữ cái </a:t>
            </a: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p,q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chơi các trò chơi với các chữ cái đó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47900" y="2390035"/>
            <a:ext cx="915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</a:t>
            </a:r>
          </a:p>
          <a:p>
            <a:pPr>
              <a:spcBef>
                <a:spcPct val="0"/>
              </a:spcBef>
            </a:pP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Trẻ phát âm đúng các chữ cái p,q</a:t>
            </a:r>
          </a:p>
          <a:p>
            <a:pPr>
              <a:spcBef>
                <a:spcPct val="0"/>
              </a:spcBef>
            </a:pP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Chơi đúng cách chơi các trò chơi với chữ p,q</a:t>
            </a:r>
          </a:p>
          <a:p>
            <a:pPr>
              <a:spcBef>
                <a:spcPct val="0"/>
              </a:spcBef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Rèn khả năng quan sát ghi nhớ có chủ định cho trẻ</a:t>
            </a:r>
            <a:endParaRPr lang="en-US" alt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47900" y="3865154"/>
            <a:ext cx="915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3.Thái độ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hứng thú tích cực tham gia trò chơi </a:t>
            </a:r>
            <a:endParaRPr lang="en-US" alt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501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793"/>
    </mc:Choice>
    <mc:Fallback xmlns="">
      <p:transition advTm="117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0"/>
            <a:ext cx="123317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4" name="Flowchart: Punched Tape 3"/>
          <p:cNvSpPr/>
          <p:nvPr/>
        </p:nvSpPr>
        <p:spPr>
          <a:xfrm>
            <a:off x="4205922" y="726975"/>
            <a:ext cx="3556000" cy="723900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bé ôn lại chữ p,q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9" descr="p thuo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788" y="2747246"/>
            <a:ext cx="1371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671637" y="611188"/>
            <a:ext cx="2743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900" b="1">
                <a:solidFill>
                  <a:srgbClr val="0000FF"/>
                </a:solidFill>
                <a:latin typeface=".VnAvantH" panose="020B7200000000000000" pitchFamily="34" charset="0"/>
              </a:rPr>
              <a:t>p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11444" y="2074545"/>
            <a:ext cx="126682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600" b="1">
                <a:solidFill>
                  <a:srgbClr val="FF3300"/>
                </a:solidFill>
                <a:latin typeface=".VnAvant" panose="020B7200000000000000" pitchFamily="34" charset="0"/>
              </a:rPr>
              <a:t>p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671637" y="437031"/>
            <a:ext cx="2743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1600" b="1">
                <a:solidFill>
                  <a:srgbClr val="0000FF"/>
                </a:solidFill>
                <a:latin typeface=".VnAvantH" panose="020B7200000000000000" pitchFamily="34" charset="0"/>
              </a:rPr>
              <a:t>q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110638" y="1992313"/>
            <a:ext cx="1468438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600" b="1">
                <a:solidFill>
                  <a:srgbClr val="FF3300"/>
                </a:solidFill>
                <a:latin typeface=".VnAvant" panose="020B7200000000000000" pitchFamily="34" charset="0"/>
              </a:rPr>
              <a:t>q</a:t>
            </a:r>
          </a:p>
        </p:txBody>
      </p:sp>
      <p:pic>
        <p:nvPicPr>
          <p:cNvPr id="13" name="Picture 8" descr="q thuo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867" y="2775703"/>
            <a:ext cx="838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858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741"/>
    </mc:Choice>
    <mc:Fallback xmlns="">
      <p:transition advTm="407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85241" y="2623515"/>
            <a:ext cx="9085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Bé hãy chọn đáp án đúng cho mỗi câu hỏi sau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 rot="20139096">
            <a:off x="202016" y="1390634"/>
            <a:ext cx="2613808" cy="726369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emsnew rơman"/>
              </a:rPr>
              <a:t>Trò </a:t>
            </a:r>
            <a:r>
              <a:rPr lang="en-US" sz="3600" b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50" y="241495"/>
            <a:ext cx="718150" cy="7575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531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241"/>
    </mc:Choice>
    <mc:Fallback xmlns="">
      <p:transition advTm="122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" y="0"/>
            <a:ext cx="1232916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40265" y="102135"/>
            <a:ext cx="9302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Trong từ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“quả cà phê”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mấy chữ p,q </a:t>
            </a:r>
          </a:p>
        </p:txBody>
      </p:sp>
      <p:sp>
        <p:nvSpPr>
          <p:cNvPr id="9" name="Oval 8"/>
          <p:cNvSpPr/>
          <p:nvPr/>
        </p:nvSpPr>
        <p:spPr>
          <a:xfrm>
            <a:off x="2001670" y="798546"/>
            <a:ext cx="5583496" cy="674198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Có 1 chữ p, 1 chữ q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832498" y="789045"/>
            <a:ext cx="4037285" cy="683699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Có 2 chữ p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" y="5111313"/>
            <a:ext cx="92550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00FF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q</a:t>
            </a:r>
            <a:r>
              <a:rPr lang="en-US" sz="8000" b="1" dirty="0" smtClean="0">
                <a:solidFill>
                  <a:srgbClr val="0000FF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u¶ cµ phª</a:t>
            </a:r>
            <a:endParaRPr lang="en-US" sz="8000" b="1" dirty="0">
              <a:solidFill>
                <a:srgbClr val="0000FF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1670" y="5114570"/>
            <a:ext cx="1021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q</a:t>
            </a:r>
            <a:endParaRPr lang="en-US" sz="8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30826" y="5114570"/>
            <a:ext cx="1021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6FF33"/>
                </a:solidFill>
                <a:latin typeface=".VnAvant" panose="020B7200000000000000" pitchFamily="34" charset="0"/>
              </a:rPr>
              <a:t>p</a:t>
            </a:r>
            <a:endParaRPr lang="en-US" sz="8000" b="1" dirty="0">
              <a:solidFill>
                <a:srgbClr val="66FF33"/>
              </a:solidFill>
              <a:latin typeface=".VnAvant" panose="020B7200000000000000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141" y="1584380"/>
            <a:ext cx="8273142" cy="36440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595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8475"/>
    </mc:Choice>
    <mc:Fallback xmlns="">
      <p:transition advTm="4847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3" grpId="0" animBg="1"/>
      <p:bldP spid="13" grpId="1" animBg="1"/>
      <p:bldP spid="14" grpId="0"/>
      <p:bldP spid="10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" y="0"/>
            <a:ext cx="1232916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40265" y="102135"/>
            <a:ext cx="9302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chữ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trong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“quả mận ” </a:t>
            </a:r>
          </a:p>
        </p:txBody>
      </p:sp>
      <p:sp>
        <p:nvSpPr>
          <p:cNvPr id="9" name="Oval 8"/>
          <p:cNvSpPr/>
          <p:nvPr/>
        </p:nvSpPr>
        <p:spPr>
          <a:xfrm>
            <a:off x="2140958" y="766731"/>
            <a:ext cx="4211896" cy="740303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Có 2 chữ q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976664" y="776638"/>
            <a:ext cx="3965656" cy="807612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Có 1 chữ q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682942" y="5259427"/>
            <a:ext cx="119557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00FF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q</a:t>
            </a:r>
            <a:r>
              <a:rPr lang="en-US" sz="8000" b="1" dirty="0" smtClean="0">
                <a:solidFill>
                  <a:srgbClr val="0000FF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u¶ mËn </a:t>
            </a:r>
            <a:endParaRPr lang="en-US" sz="8000" b="1" dirty="0">
              <a:solidFill>
                <a:srgbClr val="0000FF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0456" y="5259427"/>
            <a:ext cx="1021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33CC"/>
                </a:solidFill>
                <a:latin typeface=".VnAvant" panose="020B7200000000000000" pitchFamily="34" charset="0"/>
              </a:rPr>
              <a:t>q</a:t>
            </a:r>
            <a:endParaRPr lang="en-US" sz="8000" b="1" dirty="0">
              <a:solidFill>
                <a:srgbClr val="FF33CC"/>
              </a:solidFill>
              <a:latin typeface=".VnAvant" panose="020B7200000000000000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089" y="1673978"/>
            <a:ext cx="7412477" cy="36626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5705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4507"/>
    </mc:Choice>
    <mc:Fallback xmlns="">
      <p:transition advTm="445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  <p:bldP spid="13" grpId="0" animBg="1"/>
      <p:bldP spid="14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" y="0"/>
            <a:ext cx="1232916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40265" y="102135"/>
            <a:ext cx="91953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Trong từ “Bắp cải tím ” có chữ p hay chữ q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36588" y="829201"/>
            <a:ext cx="4001364" cy="740303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Có chữ p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021355" y="829201"/>
            <a:ext cx="3561366" cy="662302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Có chữ q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5074980"/>
            <a:ext cx="93535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0000FF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B¾p c¶i tÝm</a:t>
            </a:r>
            <a:endParaRPr lang="en-US" sz="8000" b="1" dirty="0">
              <a:solidFill>
                <a:srgbClr val="0000FF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4980" y="5061269"/>
            <a:ext cx="822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6FF33"/>
                </a:solidFill>
                <a:latin typeface=".VnAvant" panose="020B7200000000000000" pitchFamily="34" charset="0"/>
              </a:rPr>
              <a:t>p</a:t>
            </a:r>
            <a:endParaRPr lang="en-US" sz="8000" b="1" dirty="0">
              <a:solidFill>
                <a:srgbClr val="66FF33"/>
              </a:solidFill>
              <a:latin typeface=".VnAvant" panose="020B7200000000000000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732" y="1633794"/>
            <a:ext cx="6682902" cy="33631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370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8363"/>
    </mc:Choice>
    <mc:Fallback xmlns="">
      <p:transition advTm="783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3" grpId="0" animBg="1"/>
      <p:bldP spid="13" grpId="1" animBg="1"/>
      <p:bldP spid="14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2916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35"/>
            <a:ext cx="838200" cy="8022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72057" y="115555"/>
            <a:ext cx="91953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Điểm giống nhau của chữ p,q là có 1 nét sổ thẳng và 1 nét cong tròn khép kín đúng hay sai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10800000" flipV="1">
            <a:off x="3068885" y="1497214"/>
            <a:ext cx="21874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2138" y="1560961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Sai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609131" y="711984"/>
            <a:ext cx="1946910" cy="513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800" b="1">
                <a:solidFill>
                  <a:srgbClr val="0000FF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491819" y="1455224"/>
            <a:ext cx="544297" cy="514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800" b="1">
                <a:solidFill>
                  <a:srgbClr val="0000FF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735728" y="654164"/>
            <a:ext cx="1946910" cy="5140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800" b="1" dirty="0">
                <a:solidFill>
                  <a:srgbClr val="FF00FF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576342" y="1361472"/>
            <a:ext cx="1092819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800" b="1" dirty="0">
                <a:solidFill>
                  <a:srgbClr val="FF00FF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255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847"/>
    </mc:Choice>
    <mc:Fallback xmlns="">
      <p:transition advTm="40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1" grpId="0"/>
      <p:bldP spid="11" grpId="1"/>
      <p:bldP spid="12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" y="193575"/>
            <a:ext cx="838200" cy="802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26819" y="995847"/>
            <a:ext cx="79356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sao cho đúng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21648" y="1941285"/>
            <a:ext cx="854597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: </a:t>
            </a:r>
            <a:r>
              <a:rPr lang="en-US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khoanh tròn các kiểu chữ “p” bằng bút màu đỏ, chữ “q” bằng bút </a:t>
            </a:r>
            <a:r>
              <a:rPr lang="en-US" altLang="en-US" sz="36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xanh, khi khoanh tròn đọc tên chữ cái , đếm </a:t>
            </a:r>
            <a:r>
              <a:rPr lang="en-US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có bao nhiêu chữ p,q</a:t>
            </a:r>
            <a:endParaRPr lang="en-US" alt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053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359"/>
    </mc:Choice>
    <mc:Fallback xmlns="">
      <p:transition advTm="203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6|3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3.3|3.1|3.8|11|1.6|1.4|1.7|4.4|23.8|3.5|2.3|2.8|3.4|20.3|1.4|0.9|1.3|1.5|4.1|7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.1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5.5|3.6|5.7|1.9|3.3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8.3|4.6|5|3.9|15.4|2.3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8.1|4.5|4.7|2.7|14.2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8.8|5.2|6.5|3.9|30.9|5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8.4|1.7|17.3|2.6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358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.VnAvant</vt:lpstr>
      <vt:lpstr>.VnAvantH</vt:lpstr>
      <vt:lpstr>Arial</vt:lpstr>
      <vt:lpstr>Calibri</vt:lpstr>
      <vt:lpstr>Calibri Light</vt:lpstr>
      <vt:lpstr>Tiemsnew rơman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45</cp:revision>
  <dcterms:created xsi:type="dcterms:W3CDTF">2021-12-22T01:36:36Z</dcterms:created>
  <dcterms:modified xsi:type="dcterms:W3CDTF">2022-01-06T01:39:41Z</dcterms:modified>
</cp:coreProperties>
</file>