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9" r:id="rId4"/>
    <p:sldId id="260" r:id="rId5"/>
    <p:sldId id="261" r:id="rId6"/>
    <p:sldId id="262" r:id="rId7"/>
    <p:sldId id="258" r:id="rId8"/>
    <p:sldId id="263" r:id="rId9"/>
    <p:sldId id="264" r:id="rId10"/>
    <p:sldId id="265" r:id="rId11"/>
    <p:sldId id="266" r:id="rId12"/>
    <p:sldId id="271" r:id="rId13"/>
    <p:sldId id="272" r:id="rId14"/>
    <p:sldId id="273" r:id="rId15"/>
    <p:sldId id="275" r:id="rId16"/>
    <p:sldId id="274"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16E912-4291-433B-B8C2-0FCE1E0E99E7}" type="datetimeFigureOut">
              <a:rPr lang="en-US" smtClean="0"/>
              <a:t>2/27/2019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647D4C-C470-407C-A89F-7E645C065BA8}" type="slidenum">
              <a:rPr lang="en-US" smtClean="0"/>
              <a:t>‹#›</a:t>
            </a:fld>
            <a:endParaRPr lang="en-US"/>
          </a:p>
        </p:txBody>
      </p:sp>
    </p:spTree>
    <p:extLst>
      <p:ext uri="{BB962C8B-B14F-4D97-AF65-F5344CB8AC3E}">
        <p14:creationId xmlns:p14="http://schemas.microsoft.com/office/powerpoint/2010/main" val="3632993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dirty="0"/>
          </a:p>
        </p:txBody>
      </p:sp>
      <p:sp>
        <p:nvSpPr>
          <p:cNvPr id="4" name="Chỗ dành sẵn cho Số hiệu Bản chiếu 3"/>
          <p:cNvSpPr>
            <a:spLocks noGrp="1"/>
          </p:cNvSpPr>
          <p:nvPr>
            <p:ph type="sldNum" sz="quarter" idx="10"/>
          </p:nvPr>
        </p:nvSpPr>
        <p:spPr/>
        <p:txBody>
          <a:bodyPr/>
          <a:lstStyle/>
          <a:p>
            <a:fld id="{8346C10B-B398-469D-8C66-A326A0D919DC}" type="slidenum">
              <a:rPr lang="en-US" smtClean="0"/>
              <a:t>8</a:t>
            </a:fld>
            <a:endParaRPr lang="en-US"/>
          </a:p>
        </p:txBody>
      </p:sp>
    </p:spTree>
    <p:extLst>
      <p:ext uri="{BB962C8B-B14F-4D97-AF65-F5344CB8AC3E}">
        <p14:creationId xmlns:p14="http://schemas.microsoft.com/office/powerpoint/2010/main" val="660992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CD837-8C42-4735-94E4-2B5498DB73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44BD8D-15D1-426D-9F2B-6CC839A56A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54DFF2-58A5-425F-B058-0E7811A91D1B}"/>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5" name="Footer Placeholder 4">
            <a:extLst>
              <a:ext uri="{FF2B5EF4-FFF2-40B4-BE49-F238E27FC236}">
                <a16:creationId xmlns:a16="http://schemas.microsoft.com/office/drawing/2014/main" id="{1451BCA6-F846-4682-BCFD-2759F2A347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B77FF3-A622-4785-8660-B9EBFA03365E}"/>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3824961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CA7CF-8FC2-4633-AFE4-B8C1420FBF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6B6ADF-D2C9-4027-B2D1-3C32D0FCA8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51386E-583E-4CA3-A372-BF125A8C9D9E}"/>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5" name="Footer Placeholder 4">
            <a:extLst>
              <a:ext uri="{FF2B5EF4-FFF2-40B4-BE49-F238E27FC236}">
                <a16:creationId xmlns:a16="http://schemas.microsoft.com/office/drawing/2014/main" id="{0A21DD8B-6BE5-453E-9815-E614131C74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D1A370-AED4-4BDA-8210-4C780E189E27}"/>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2659250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5A7546-FD47-4506-84B2-0E1AB6895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E74B9D-0F21-4913-89D5-BC129C9EC5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2C4C64-76FB-4CAF-B89E-F5C16807B21C}"/>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5" name="Footer Placeholder 4">
            <a:extLst>
              <a:ext uri="{FF2B5EF4-FFF2-40B4-BE49-F238E27FC236}">
                <a16:creationId xmlns:a16="http://schemas.microsoft.com/office/drawing/2014/main" id="{52E69FD7-D116-46BC-8BAF-5724EEF00C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A13A3F-778E-472F-BB8D-56C4A20AC440}"/>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327222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2E45C-7016-4418-83E1-D1D15FAFA8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43F759-8AA8-4C30-8164-4EBE245D30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D42D1D-C490-4B63-AF34-742E776BF077}"/>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5" name="Footer Placeholder 4">
            <a:extLst>
              <a:ext uri="{FF2B5EF4-FFF2-40B4-BE49-F238E27FC236}">
                <a16:creationId xmlns:a16="http://schemas.microsoft.com/office/drawing/2014/main" id="{06FFE19F-DD5B-4B21-9FF4-ABA06D613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E84824-A3AC-450A-B243-788DF1F71711}"/>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178609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2DCB4-1A24-4C66-B816-B8FBD3E881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04F6A0-8F41-4DEE-B7FF-53F703390B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CE7078-8A33-457B-A9D9-9B4D8209671A}"/>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5" name="Footer Placeholder 4">
            <a:extLst>
              <a:ext uri="{FF2B5EF4-FFF2-40B4-BE49-F238E27FC236}">
                <a16:creationId xmlns:a16="http://schemas.microsoft.com/office/drawing/2014/main" id="{87AC1176-BF45-4BAF-9C6A-99679DE633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B6C6A0-AC17-4E92-AC93-04C8CFE0783F}"/>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3898541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75A18-92B5-4732-BB2D-D70C7D8876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01AE1B-C4CE-4F46-88AD-5E9CE01A10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30FFBC-4809-47B4-923A-7CA64F8AA0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B7287-05C1-4195-AB3C-484E3876CE7B}"/>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6" name="Footer Placeholder 5">
            <a:extLst>
              <a:ext uri="{FF2B5EF4-FFF2-40B4-BE49-F238E27FC236}">
                <a16:creationId xmlns:a16="http://schemas.microsoft.com/office/drawing/2014/main" id="{B1C9CA7D-2D0C-4690-892D-189D1693EF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93B54F-3C17-4A76-BB66-0E4099D210F7}"/>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299668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5DD62-1352-43B5-BC91-E5372F7DCD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C125C1-4332-46D8-A810-7393107F35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C9467F-B0D1-48FD-8329-FBA7295CA5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AD7386-55E4-4D9C-B986-8314B9D262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3089DE-060B-4776-ABE1-0CC99A65A5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3C4402-8DED-4552-A06C-8010322EE871}"/>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8" name="Footer Placeholder 7">
            <a:extLst>
              <a:ext uri="{FF2B5EF4-FFF2-40B4-BE49-F238E27FC236}">
                <a16:creationId xmlns:a16="http://schemas.microsoft.com/office/drawing/2014/main" id="{470290C1-AA28-43C8-BC5F-4E8058F24F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41DABD-0564-467C-9042-7A0E8A8175B9}"/>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1443203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542A9-78FF-4E62-9593-03AC880A25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6CA197-763D-4087-BCCC-76CCDB853C66}"/>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4" name="Footer Placeholder 3">
            <a:extLst>
              <a:ext uri="{FF2B5EF4-FFF2-40B4-BE49-F238E27FC236}">
                <a16:creationId xmlns:a16="http://schemas.microsoft.com/office/drawing/2014/main" id="{B104F923-1CD9-4F3F-BA18-2ECC881E54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19421E3-C272-49B0-B15B-551175D86E13}"/>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3530928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96E869-64D8-4081-B55B-00AD5DB8E238}"/>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3" name="Footer Placeholder 2">
            <a:extLst>
              <a:ext uri="{FF2B5EF4-FFF2-40B4-BE49-F238E27FC236}">
                <a16:creationId xmlns:a16="http://schemas.microsoft.com/office/drawing/2014/main" id="{A8BA4420-2489-472B-AF2C-FFBF435F63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58640A-EC46-48B0-899C-3EA2D581C90A}"/>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3537775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BF098-41CD-4C62-886C-64428D57A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F202BA-43B4-4AFF-A231-F901DD6E38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A898D0-320B-464C-AA3E-1AD894315E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68E951-E156-4926-A5E2-59AA1E2EC84A}"/>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6" name="Footer Placeholder 5">
            <a:extLst>
              <a:ext uri="{FF2B5EF4-FFF2-40B4-BE49-F238E27FC236}">
                <a16:creationId xmlns:a16="http://schemas.microsoft.com/office/drawing/2014/main" id="{D3B4C474-D44C-491C-A817-597E55318D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B8CEE5-4E67-43B6-98E1-B66F782050B6}"/>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28123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C3791-8B04-4786-AE62-8629DB26DE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1BFBF9-1FED-43EE-9C92-AAF503213C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C67B1C-A7E2-494B-98A8-A58AB2FAD4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43EC36-A11C-469B-91FB-95FA226D8A29}"/>
              </a:ext>
            </a:extLst>
          </p:cNvPr>
          <p:cNvSpPr>
            <a:spLocks noGrp="1"/>
          </p:cNvSpPr>
          <p:nvPr>
            <p:ph type="dt" sz="half" idx="10"/>
          </p:nvPr>
        </p:nvSpPr>
        <p:spPr/>
        <p:txBody>
          <a:bodyPr/>
          <a:lstStyle/>
          <a:p>
            <a:fld id="{FF949A76-D249-4401-9A3A-E5E2A91C15D0}" type="datetimeFigureOut">
              <a:rPr lang="en-US" smtClean="0"/>
              <a:t>2/27/2019</a:t>
            </a:fld>
            <a:endParaRPr lang="en-US"/>
          </a:p>
        </p:txBody>
      </p:sp>
      <p:sp>
        <p:nvSpPr>
          <p:cNvPr id="6" name="Footer Placeholder 5">
            <a:extLst>
              <a:ext uri="{FF2B5EF4-FFF2-40B4-BE49-F238E27FC236}">
                <a16:creationId xmlns:a16="http://schemas.microsoft.com/office/drawing/2014/main" id="{6C9D5BB2-9695-48BC-9A43-65DE2B8E97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C772BC-2ABB-4542-A182-3FF3C83A37D3}"/>
              </a:ext>
            </a:extLst>
          </p:cNvPr>
          <p:cNvSpPr>
            <a:spLocks noGrp="1"/>
          </p:cNvSpPr>
          <p:nvPr>
            <p:ph type="sldNum" sz="quarter" idx="12"/>
          </p:nvPr>
        </p:nvSpPr>
        <p:spPr/>
        <p:txBody>
          <a:bodyPr/>
          <a:lstStyle/>
          <a:p>
            <a:fld id="{95CE7409-292E-48D6-A26D-13AEF8042F9D}" type="slidenum">
              <a:rPr lang="en-US" smtClean="0"/>
              <a:t>‹#›</a:t>
            </a:fld>
            <a:endParaRPr lang="en-US"/>
          </a:p>
        </p:txBody>
      </p:sp>
    </p:spTree>
    <p:extLst>
      <p:ext uri="{BB962C8B-B14F-4D97-AF65-F5344CB8AC3E}">
        <p14:creationId xmlns:p14="http://schemas.microsoft.com/office/powerpoint/2010/main" val="3173153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7D2979-A499-485C-A4E9-608F62E0EB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15160A-21FB-43BC-A5D2-ADD4A0FFDE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DD853-D5DE-48F1-ABBA-FC212BDB5F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49A76-D249-4401-9A3A-E5E2A91C15D0}" type="datetimeFigureOut">
              <a:rPr lang="en-US" smtClean="0"/>
              <a:t>2/27/2019</a:t>
            </a:fld>
            <a:endParaRPr lang="en-US"/>
          </a:p>
        </p:txBody>
      </p:sp>
      <p:sp>
        <p:nvSpPr>
          <p:cNvPr id="5" name="Footer Placeholder 4">
            <a:extLst>
              <a:ext uri="{FF2B5EF4-FFF2-40B4-BE49-F238E27FC236}">
                <a16:creationId xmlns:a16="http://schemas.microsoft.com/office/drawing/2014/main" id="{689EB2D1-C8CD-4CD7-9F2C-EFD18E03C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25F5F7-2638-4E5F-A541-1553FE9778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E7409-292E-48D6-A26D-13AEF8042F9D}" type="slidenum">
              <a:rPr lang="en-US" smtClean="0"/>
              <a:t>‹#›</a:t>
            </a:fld>
            <a:endParaRPr lang="en-US"/>
          </a:p>
        </p:txBody>
      </p:sp>
    </p:spTree>
    <p:extLst>
      <p:ext uri="{BB962C8B-B14F-4D97-AF65-F5344CB8AC3E}">
        <p14:creationId xmlns:p14="http://schemas.microsoft.com/office/powerpoint/2010/main" val="2466783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AE291-2174-42E2-A6D3-D63DD299F9E2}"/>
              </a:ext>
            </a:extLst>
          </p:cNvPr>
          <p:cNvSpPr>
            <a:spLocks noGrp="1"/>
          </p:cNvSpPr>
          <p:nvPr>
            <p:ph type="ctrTitle"/>
          </p:nvPr>
        </p:nvSpPr>
        <p:spPr>
          <a:xfrm>
            <a:off x="436099" y="1122363"/>
            <a:ext cx="11408898" cy="1170671"/>
          </a:xfrm>
        </p:spPr>
        <p:txBody>
          <a:bodyPr>
            <a:noAutofit/>
          </a:bodyPr>
          <a:lstStyle/>
          <a:p>
            <a:r>
              <a:rPr lang="en-US" sz="4800" b="1" dirty="0">
                <a:latin typeface="Times New Roman" panose="02020603050405020304" pitchFamily="18" charset="0"/>
                <a:cs typeface="Times New Roman" panose="02020603050405020304" pitchFamily="18" charset="0"/>
              </a:rPr>
              <a:t>CHUẨN NGHỀ NGHIỆP GIÁO VIÊN MẦM NON, 2018  </a:t>
            </a:r>
          </a:p>
        </p:txBody>
      </p:sp>
      <p:sp>
        <p:nvSpPr>
          <p:cNvPr id="3" name="Subtitle 2">
            <a:extLst>
              <a:ext uri="{FF2B5EF4-FFF2-40B4-BE49-F238E27FC236}">
                <a16:creationId xmlns:a16="http://schemas.microsoft.com/office/drawing/2014/main" id="{228B5E46-8566-4291-8846-FAEF2C5FB759}"/>
              </a:ext>
            </a:extLst>
          </p:cNvPr>
          <p:cNvSpPr>
            <a:spLocks noGrp="1"/>
          </p:cNvSpPr>
          <p:nvPr>
            <p:ph type="subTitle" idx="1"/>
          </p:nvPr>
        </p:nvSpPr>
        <p:spPr>
          <a:xfrm>
            <a:off x="4178105" y="3602038"/>
            <a:ext cx="7104184" cy="1655762"/>
          </a:xfrm>
        </p:spPr>
        <p:txBody>
          <a:bodyPr/>
          <a:lstStyle/>
          <a:p>
            <a:r>
              <a:rPr lang="en-US" sz="2800" b="1" dirty="0"/>
              <a:t>PGS.TS. </a:t>
            </a:r>
            <a:r>
              <a:rPr lang="en-US" sz="2800" b="1" dirty="0" err="1"/>
              <a:t>Nguyễn</a:t>
            </a:r>
            <a:r>
              <a:rPr lang="en-US" sz="2800" b="1" dirty="0"/>
              <a:t> </a:t>
            </a:r>
            <a:r>
              <a:rPr lang="en-US" sz="2800" b="1" dirty="0" err="1"/>
              <a:t>Thị</a:t>
            </a:r>
            <a:r>
              <a:rPr lang="en-US" sz="2800" b="1" dirty="0"/>
              <a:t> </a:t>
            </a:r>
            <a:r>
              <a:rPr lang="en-US" sz="2800" b="1" dirty="0" err="1"/>
              <a:t>Mỹ</a:t>
            </a:r>
            <a:r>
              <a:rPr lang="en-US" sz="2800" b="1" dirty="0"/>
              <a:t> Trinh- </a:t>
            </a:r>
            <a:r>
              <a:rPr lang="en-US" sz="2800" b="1" dirty="0" err="1"/>
              <a:t>Viện</a:t>
            </a:r>
            <a:r>
              <a:rPr lang="en-US" sz="2800" b="1" dirty="0"/>
              <a:t> KHGD VN </a:t>
            </a:r>
            <a:r>
              <a:rPr lang="en-US" dirty="0"/>
              <a:t>Tr</a:t>
            </a:r>
            <a:r>
              <a:rPr lang="vi-VN" dirty="0"/>
              <a:t>ư</a:t>
            </a:r>
            <a:r>
              <a:rPr lang="en-US" dirty="0" err="1"/>
              <a:t>ởng</a:t>
            </a:r>
            <a:r>
              <a:rPr lang="en-US" dirty="0"/>
              <a:t> </a:t>
            </a:r>
            <a:r>
              <a:rPr lang="en-US" dirty="0" err="1"/>
              <a:t>nhóm</a:t>
            </a:r>
            <a:r>
              <a:rPr lang="en-US" dirty="0"/>
              <a:t> </a:t>
            </a:r>
            <a:r>
              <a:rPr lang="en-US" dirty="0" err="1"/>
              <a:t>xây</a:t>
            </a:r>
            <a:r>
              <a:rPr lang="en-US" dirty="0"/>
              <a:t> </a:t>
            </a:r>
            <a:r>
              <a:rPr lang="en-US" dirty="0" err="1"/>
              <a:t>dựng</a:t>
            </a:r>
            <a:r>
              <a:rPr lang="en-US" dirty="0"/>
              <a:t> </a:t>
            </a:r>
            <a:r>
              <a:rPr lang="en-US" dirty="0" err="1"/>
              <a:t>Chuẩn</a:t>
            </a:r>
            <a:endParaRPr lang="en-US" dirty="0"/>
          </a:p>
        </p:txBody>
      </p:sp>
    </p:spTree>
    <p:extLst>
      <p:ext uri="{BB962C8B-B14F-4D97-AF65-F5344CB8AC3E}">
        <p14:creationId xmlns:p14="http://schemas.microsoft.com/office/powerpoint/2010/main" val="2624537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E4037-6665-43E9-9CD5-BE11030B107E}"/>
              </a:ext>
            </a:extLst>
          </p:cNvPr>
          <p:cNvSpPr>
            <a:spLocks noGrp="1"/>
          </p:cNvSpPr>
          <p:nvPr>
            <p:ph type="title"/>
          </p:nvPr>
        </p:nvSpPr>
        <p:spPr/>
        <p:txBody>
          <a:bodyPr/>
          <a:lstStyle/>
          <a:p>
            <a:pPr algn="ctr">
              <a:defRPr/>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vai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trò</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ng</a:t>
            </a:r>
            <a:r>
              <a:rPr lang="vi-VN" sz="3200" b="1" dirty="0">
                <a:latin typeface="Times New Roman" panose="02020603050405020304" pitchFamily="18" charset="0"/>
                <a:cs typeface="Times New Roman" panose="02020603050405020304" pitchFamily="18" charset="0"/>
              </a:rPr>
              <a:t>ư</a:t>
            </a:r>
            <a:r>
              <a:rPr lang="en-US" sz="3200" b="1" dirty="0" err="1">
                <a:latin typeface="Times New Roman" panose="02020603050405020304" pitchFamily="18" charset="0"/>
                <a:cs typeface="Times New Roman" panose="02020603050405020304" pitchFamily="18" charset="0"/>
              </a:rPr>
              <a:t>ời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GVMN</a:t>
            </a:r>
            <a:r>
              <a:rPr lang="en-US" sz="3200" b="1" dirty="0">
                <a:latin typeface="Times New Roman" panose="02020603050405020304" pitchFamily="18" charset="0"/>
                <a:cs typeface="Times New Roman" panose="02020603050405020304" pitchFamily="18" charset="0"/>
              </a:rPr>
              <a:t>: n </a:t>
            </a:r>
            <a:r>
              <a:rPr lang="en-US" sz="3200" b="1" dirty="0" err="1">
                <a:latin typeface="Times New Roman" panose="02020603050405020304" pitchFamily="18" charset="0"/>
                <a:cs typeface="Times New Roman" panose="02020603050405020304" pitchFamily="18" charset="0"/>
              </a:rPr>
              <a:t>vai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trò</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trong</a:t>
            </a:r>
            <a:r>
              <a:rPr lang="en-US" sz="3200" b="1" dirty="0">
                <a:latin typeface="Times New Roman" panose="02020603050405020304" pitchFamily="18" charset="0"/>
                <a:cs typeface="Times New Roman" panose="02020603050405020304" pitchFamily="18" charset="0"/>
              </a:rPr>
              <a:t> 1 ng</a:t>
            </a:r>
            <a:r>
              <a:rPr lang="vi-VN" sz="3200" b="1" dirty="0">
                <a:latin typeface="Times New Roman" panose="02020603050405020304" pitchFamily="18" charset="0"/>
                <a:cs typeface="Times New Roman" panose="02020603050405020304" pitchFamily="18" charset="0"/>
              </a:rPr>
              <a:t>ư</a:t>
            </a:r>
            <a:r>
              <a:rPr lang="en-US" sz="3200" b="1" dirty="0" err="1">
                <a:latin typeface="Times New Roman" panose="02020603050405020304" pitchFamily="18" charset="0"/>
                <a:cs typeface="Times New Roman" panose="02020603050405020304" pitchFamily="18" charset="0"/>
              </a:rPr>
              <a:t>ời</a:t>
            </a:r>
            <a:endParaRPr lang="vi-VN" sz="3200" b="1" dirty="0">
              <a:latin typeface="Times New Roman" panose="02020603050405020304" pitchFamily="18" charset="0"/>
              <a:cs typeface="Times New Roman" panose="02020603050405020304" pitchFamily="18" charset="0"/>
            </a:endParaRPr>
          </a:p>
        </p:txBody>
      </p:sp>
      <p:sp>
        <p:nvSpPr>
          <p:cNvPr id="6" name="Oval 6">
            <a:extLst>
              <a:ext uri="{FF2B5EF4-FFF2-40B4-BE49-F238E27FC236}">
                <a16:creationId xmlns:a16="http://schemas.microsoft.com/office/drawing/2014/main" id="{4560FC48-68B6-4D28-AC5B-50781038CE8E}"/>
              </a:ext>
            </a:extLst>
          </p:cNvPr>
          <p:cNvSpPr>
            <a:spLocks noGrp="1" noChangeArrowheads="1"/>
          </p:cNvSpPr>
          <p:nvPr>
            <p:ph idx="1"/>
          </p:nvPr>
        </p:nvSpPr>
        <p:spPr>
          <a:xfrm>
            <a:off x="6475412" y="1564106"/>
            <a:ext cx="2759075" cy="1780757"/>
          </a:xfrm>
          <a:prstGeom prst="ellipse">
            <a:avLst/>
          </a:prstGeom>
          <a:solidFill>
            <a:srgbClr val="FF0000"/>
          </a:solidFill>
          <a:ln>
            <a:solidFill>
              <a:srgbClr val="000000"/>
            </a:solidFill>
            <a:round/>
          </a:ln>
        </p:spPr>
        <p:txBody>
          <a:bodyPr>
            <a:normAutofit fontScale="70000" lnSpcReduction="20000"/>
          </a:bodyPr>
          <a:lstStyle/>
          <a:p>
            <a:pPr marL="0" indent="0" algn="ctr">
              <a:buNone/>
              <a:defRPr/>
            </a:pPr>
            <a:r>
              <a:rPr lang="en-US" altLang="en-US" b="1" dirty="0">
                <a:latin typeface="Times New Roman" panose="02020603050405020304" pitchFamily="18" charset="0"/>
                <a:cs typeface="Times New Roman" panose="02020603050405020304" pitchFamily="18" charset="0"/>
              </a:rPr>
              <a:t>Ng</a:t>
            </a:r>
            <a:r>
              <a:rPr lang="vi-VN" altLang="en-US" b="1" dirty="0">
                <a:latin typeface="Times New Roman" panose="02020603050405020304" pitchFamily="18" charset="0"/>
                <a:cs typeface="Times New Roman" panose="02020603050405020304" pitchFamily="18" charset="0"/>
              </a:rPr>
              <a:t>ư</a:t>
            </a:r>
            <a:r>
              <a:rPr lang="en-US" altLang="en-US" b="1" dirty="0" err="1">
                <a:latin typeface="Times New Roman" panose="02020603050405020304" pitchFamily="18" charset="0"/>
                <a:cs typeface="Times New Roman" panose="02020603050405020304" pitchFamily="18" charset="0"/>
              </a:rPr>
              <a:t>ời</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hợp</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tác</a:t>
            </a:r>
            <a:r>
              <a:rPr lang="en-US" altLang="en-US" b="1" dirty="0">
                <a:latin typeface="Times New Roman" panose="02020603050405020304" pitchFamily="18" charset="0"/>
                <a:cs typeface="Times New Roman" panose="02020603050405020304" pitchFamily="18" charset="0"/>
              </a:rPr>
              <a:t>, t</a:t>
            </a:r>
            <a:r>
              <a:rPr lang="vi-VN" altLang="en-US" b="1" dirty="0">
                <a:latin typeface="Times New Roman" panose="02020603050405020304" pitchFamily="18" charset="0"/>
                <a:cs typeface="Times New Roman" panose="02020603050405020304" pitchFamily="18" charset="0"/>
              </a:rPr>
              <a:t>ư</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vấn</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truyền</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thông</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về</a:t>
            </a:r>
            <a:r>
              <a:rPr lang="en-US" altLang="en-US" b="1" dirty="0">
                <a:latin typeface="Times New Roman" panose="02020603050405020304" pitchFamily="18" charset="0"/>
                <a:cs typeface="Times New Roman" panose="02020603050405020304" pitchFamily="18" charset="0"/>
              </a:rPr>
              <a:t> CS-GD </a:t>
            </a:r>
            <a:r>
              <a:rPr lang="en-US" altLang="en-US" b="1" dirty="0" err="1">
                <a:latin typeface="Times New Roman" panose="02020603050405020304" pitchFamily="18" charset="0"/>
                <a:cs typeface="Times New Roman" panose="02020603050405020304" pitchFamily="18" charset="0"/>
              </a:rPr>
              <a:t>trẻ</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cho</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GĐ</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và</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CĐ</a:t>
            </a:r>
            <a:endParaRPr lang="en-US" altLang="en-US" b="1" dirty="0">
              <a:latin typeface="Times New Roman" panose="02020603050405020304" pitchFamily="18" charset="0"/>
              <a:cs typeface="Times New Roman" panose="02020603050405020304" pitchFamily="18" charset="0"/>
            </a:endParaRPr>
          </a:p>
        </p:txBody>
      </p:sp>
      <p:sp>
        <p:nvSpPr>
          <p:cNvPr id="23556" name="Oval 9">
            <a:extLst>
              <a:ext uri="{FF2B5EF4-FFF2-40B4-BE49-F238E27FC236}">
                <a16:creationId xmlns:a16="http://schemas.microsoft.com/office/drawing/2014/main" id="{2E9D7F15-E436-47DD-ACF3-C897E21B3C06}"/>
              </a:ext>
            </a:extLst>
          </p:cNvPr>
          <p:cNvSpPr>
            <a:spLocks noChangeArrowheads="1"/>
          </p:cNvSpPr>
          <p:nvPr/>
        </p:nvSpPr>
        <p:spPr bwMode="auto">
          <a:xfrm>
            <a:off x="7620001" y="3657599"/>
            <a:ext cx="4236719" cy="1636295"/>
          </a:xfrm>
          <a:prstGeom prst="ellipse">
            <a:avLst/>
          </a:prstGeom>
          <a:solidFill>
            <a:srgbClr val="FF00FF"/>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2800" b="1" dirty="0"/>
              <a:t>Ng</a:t>
            </a:r>
            <a:r>
              <a:rPr lang="vi-VN" altLang="en-US" sz="2800" b="1" dirty="0"/>
              <a:t>ư</a:t>
            </a:r>
            <a:r>
              <a:rPr lang="en-US" altLang="en-US" sz="2800" b="1" dirty="0" err="1"/>
              <a:t>ời</a:t>
            </a:r>
            <a:r>
              <a:rPr lang="en-US" altLang="en-US" sz="2800" b="1" dirty="0"/>
              <a:t> </a:t>
            </a:r>
            <a:r>
              <a:rPr lang="en-US" altLang="en-US" sz="2800" b="1" dirty="0" err="1"/>
              <a:t>chăm</a:t>
            </a:r>
            <a:r>
              <a:rPr lang="en-US" altLang="en-US" sz="2800" b="1" dirty="0"/>
              <a:t> </a:t>
            </a:r>
            <a:r>
              <a:rPr lang="en-US" altLang="en-US" sz="2800" b="1" dirty="0" err="1"/>
              <a:t>sóc</a:t>
            </a:r>
            <a:r>
              <a:rPr lang="en-US" altLang="en-US" sz="2800" b="1" dirty="0"/>
              <a:t>, </a:t>
            </a:r>
            <a:r>
              <a:rPr lang="en-US" altLang="en-US" sz="2800" b="1" dirty="0" err="1"/>
              <a:t>nuôi</a:t>
            </a:r>
            <a:r>
              <a:rPr lang="en-US" altLang="en-US" sz="2800" b="1" dirty="0"/>
              <a:t> d</a:t>
            </a:r>
            <a:r>
              <a:rPr lang="vi-VN" altLang="en-US" sz="2800" b="1" dirty="0"/>
              <a:t>ư</a:t>
            </a:r>
            <a:r>
              <a:rPr lang="en-US" altLang="en-US" sz="2800" b="1" dirty="0" err="1"/>
              <a:t>ỡng</a:t>
            </a:r>
            <a:r>
              <a:rPr lang="en-US" altLang="en-US" sz="2800" b="1" dirty="0"/>
              <a:t>, </a:t>
            </a:r>
            <a:r>
              <a:rPr lang="en-US" altLang="en-US" sz="2800" b="1" dirty="0" err="1"/>
              <a:t>bảo</a:t>
            </a:r>
            <a:r>
              <a:rPr lang="en-US" altLang="en-US" sz="2800" b="1" dirty="0"/>
              <a:t> </a:t>
            </a:r>
            <a:r>
              <a:rPr lang="en-US" altLang="en-US" sz="2800" b="1" dirty="0" err="1"/>
              <a:t>vệ</a:t>
            </a:r>
            <a:r>
              <a:rPr lang="en-US" altLang="en-US" sz="2800" b="1" dirty="0"/>
              <a:t> </a:t>
            </a:r>
            <a:r>
              <a:rPr lang="en-US" altLang="en-US" sz="2800" b="1" dirty="0" err="1"/>
              <a:t>trẻ</a:t>
            </a:r>
            <a:endParaRPr lang="en-US" altLang="en-US" sz="2800" b="1" dirty="0"/>
          </a:p>
        </p:txBody>
      </p:sp>
      <p:sp>
        <p:nvSpPr>
          <p:cNvPr id="23558" name="Oval 17">
            <a:extLst>
              <a:ext uri="{FF2B5EF4-FFF2-40B4-BE49-F238E27FC236}">
                <a16:creationId xmlns:a16="http://schemas.microsoft.com/office/drawing/2014/main" id="{E8F1506B-1430-48FC-BFD4-2A09060B1D9C}"/>
              </a:ext>
            </a:extLst>
          </p:cNvPr>
          <p:cNvSpPr>
            <a:spLocks noChangeArrowheads="1"/>
          </p:cNvSpPr>
          <p:nvPr/>
        </p:nvSpPr>
        <p:spPr bwMode="auto">
          <a:xfrm>
            <a:off x="4572000" y="3344864"/>
            <a:ext cx="2574927" cy="1754186"/>
          </a:xfrm>
          <a:prstGeom prst="ellipse">
            <a:avLst/>
          </a:prstGeom>
          <a:solidFill>
            <a:srgbClr val="FFFF00"/>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3200" b="1" dirty="0"/>
              <a:t>Ng</a:t>
            </a:r>
            <a:r>
              <a:rPr lang="vi-VN" altLang="en-US" sz="3200" b="1" dirty="0"/>
              <a:t>ư</a:t>
            </a:r>
            <a:r>
              <a:rPr lang="en-US" altLang="en-US" sz="3200" b="1" dirty="0" err="1"/>
              <a:t>ời</a:t>
            </a:r>
            <a:r>
              <a:rPr lang="en-US" altLang="en-US" sz="3200" b="1" dirty="0"/>
              <a:t> </a:t>
            </a:r>
          </a:p>
          <a:p>
            <a:pPr algn="ctr"/>
            <a:r>
              <a:rPr lang="en-US" altLang="en-US" sz="3200" b="1" dirty="0" err="1"/>
              <a:t>GVMN</a:t>
            </a:r>
            <a:endParaRPr lang="en-US" altLang="en-US" sz="3200" dirty="0"/>
          </a:p>
        </p:txBody>
      </p:sp>
      <p:sp>
        <p:nvSpPr>
          <p:cNvPr id="23559" name="Oval 10">
            <a:extLst>
              <a:ext uri="{FF2B5EF4-FFF2-40B4-BE49-F238E27FC236}">
                <a16:creationId xmlns:a16="http://schemas.microsoft.com/office/drawing/2014/main" id="{117B2BE9-F348-40B8-88F9-3718FA416881}"/>
              </a:ext>
            </a:extLst>
          </p:cNvPr>
          <p:cNvSpPr>
            <a:spLocks noChangeArrowheads="1"/>
          </p:cNvSpPr>
          <p:nvPr/>
        </p:nvSpPr>
        <p:spPr bwMode="auto">
          <a:xfrm>
            <a:off x="1792620" y="3175754"/>
            <a:ext cx="2270127" cy="1392237"/>
          </a:xfrm>
          <a:prstGeom prst="ellipse">
            <a:avLst/>
          </a:prstGeom>
          <a:solidFill>
            <a:srgbClr val="CC99FF"/>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2200" b="1" dirty="0"/>
              <a:t>Ng</a:t>
            </a:r>
            <a:r>
              <a:rPr lang="vi-VN" altLang="en-US" sz="2200" b="1" dirty="0"/>
              <a:t>ư</a:t>
            </a:r>
            <a:r>
              <a:rPr lang="en-US" altLang="en-US" sz="2200" b="1" dirty="0" err="1"/>
              <a:t>ời</a:t>
            </a:r>
            <a:r>
              <a:rPr lang="en-US" altLang="en-US" sz="2200" b="1" dirty="0"/>
              <a:t> </a:t>
            </a:r>
            <a:r>
              <a:rPr lang="en-US" altLang="en-US" sz="2200" b="1" dirty="0" err="1"/>
              <a:t>công</a:t>
            </a:r>
            <a:r>
              <a:rPr lang="en-US" altLang="en-US" sz="2200" b="1" dirty="0"/>
              <a:t> </a:t>
            </a:r>
            <a:r>
              <a:rPr lang="en-US" altLang="en-US" sz="2200" b="1" dirty="0" err="1"/>
              <a:t>dân</a:t>
            </a:r>
            <a:r>
              <a:rPr lang="en-US" altLang="en-US" sz="2200" b="1" dirty="0"/>
              <a:t> g</a:t>
            </a:r>
            <a:r>
              <a:rPr lang="vi-VN" altLang="en-US" sz="2200" b="1" dirty="0"/>
              <a:t>ư</a:t>
            </a:r>
            <a:r>
              <a:rPr lang="en-US" altLang="en-US" sz="2200" b="1" dirty="0" err="1"/>
              <a:t>ơng</a:t>
            </a:r>
            <a:r>
              <a:rPr lang="en-US" altLang="en-US" sz="2200" b="1" dirty="0"/>
              <a:t> </a:t>
            </a:r>
            <a:r>
              <a:rPr lang="en-US" altLang="en-US" sz="2200" b="1" dirty="0" err="1"/>
              <a:t>mẫu</a:t>
            </a:r>
            <a:endParaRPr lang="en-US" altLang="en-US" sz="2200" dirty="0"/>
          </a:p>
        </p:txBody>
      </p:sp>
      <p:sp>
        <p:nvSpPr>
          <p:cNvPr id="23560" name="Oval 9">
            <a:extLst>
              <a:ext uri="{FF2B5EF4-FFF2-40B4-BE49-F238E27FC236}">
                <a16:creationId xmlns:a16="http://schemas.microsoft.com/office/drawing/2014/main" id="{2BDB72CF-654B-4ED6-B13B-6C120E2D4222}"/>
              </a:ext>
            </a:extLst>
          </p:cNvPr>
          <p:cNvSpPr>
            <a:spLocks noChangeArrowheads="1"/>
          </p:cNvSpPr>
          <p:nvPr/>
        </p:nvSpPr>
        <p:spPr bwMode="auto">
          <a:xfrm>
            <a:off x="4030664" y="1627190"/>
            <a:ext cx="2105024" cy="1600199"/>
          </a:xfrm>
          <a:prstGeom prst="ellipse">
            <a:avLst/>
          </a:prstGeom>
          <a:solidFill>
            <a:srgbClr val="FF00FF"/>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2800" b="1" dirty="0"/>
              <a:t>Ng</a:t>
            </a:r>
            <a:r>
              <a:rPr lang="vi-VN" altLang="en-US" sz="2800" b="1" dirty="0"/>
              <a:t>ư</a:t>
            </a:r>
            <a:r>
              <a:rPr lang="en-US" altLang="en-US" sz="2800" b="1" dirty="0" err="1"/>
              <a:t>ời</a:t>
            </a:r>
            <a:r>
              <a:rPr lang="en-US" altLang="en-US" sz="2800" b="1" dirty="0"/>
              <a:t> “</a:t>
            </a:r>
            <a:r>
              <a:rPr lang="en-US" altLang="en-US" sz="2800" b="1" dirty="0" err="1"/>
              <a:t>mẹ</a:t>
            </a:r>
            <a:r>
              <a:rPr lang="en-US" altLang="en-US" sz="2800" b="1" dirty="0"/>
              <a:t>” </a:t>
            </a:r>
            <a:r>
              <a:rPr lang="en-US" altLang="en-US" sz="2800" b="1" dirty="0" err="1"/>
              <a:t>thứ</a:t>
            </a:r>
            <a:r>
              <a:rPr lang="en-US" altLang="en-US" sz="2800" b="1" dirty="0"/>
              <a:t> 2</a:t>
            </a:r>
          </a:p>
        </p:txBody>
      </p:sp>
      <p:sp>
        <p:nvSpPr>
          <p:cNvPr id="23561" name="Oval 8">
            <a:extLst>
              <a:ext uri="{FF2B5EF4-FFF2-40B4-BE49-F238E27FC236}">
                <a16:creationId xmlns:a16="http://schemas.microsoft.com/office/drawing/2014/main" id="{BCBDE2D3-DED3-48C9-862B-964A887C7A11}"/>
              </a:ext>
            </a:extLst>
          </p:cNvPr>
          <p:cNvSpPr>
            <a:spLocks noChangeArrowheads="1"/>
          </p:cNvSpPr>
          <p:nvPr/>
        </p:nvSpPr>
        <p:spPr bwMode="auto">
          <a:xfrm>
            <a:off x="2087880" y="4821239"/>
            <a:ext cx="3389829" cy="1820071"/>
          </a:xfrm>
          <a:prstGeom prst="ellipse">
            <a:avLst/>
          </a:prstGeom>
          <a:solidFill>
            <a:srgbClr val="CCFFCC"/>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2200" b="1" dirty="0" err="1"/>
              <a:t>Thành</a:t>
            </a:r>
            <a:r>
              <a:rPr lang="en-US" altLang="en-US" sz="2200" b="1" dirty="0"/>
              <a:t> </a:t>
            </a:r>
            <a:r>
              <a:rPr lang="en-US" altLang="en-US" sz="2200" b="1" dirty="0" err="1"/>
              <a:t>viên</a:t>
            </a:r>
            <a:r>
              <a:rPr lang="en-US" altLang="en-US" sz="2200" b="1" dirty="0"/>
              <a:t> </a:t>
            </a:r>
            <a:r>
              <a:rPr lang="en-US" altLang="en-US" sz="2200" b="1" dirty="0" err="1"/>
              <a:t>của</a:t>
            </a:r>
            <a:r>
              <a:rPr lang="en-US" altLang="en-US" sz="2200" b="1" dirty="0"/>
              <a:t> </a:t>
            </a:r>
            <a:r>
              <a:rPr lang="en-US" altLang="en-US" sz="2200" b="1" dirty="0" err="1"/>
              <a:t>tập</a:t>
            </a:r>
            <a:r>
              <a:rPr lang="en-US" altLang="en-US" sz="2200" b="1" dirty="0"/>
              <a:t> </a:t>
            </a:r>
            <a:r>
              <a:rPr lang="en-US" altLang="en-US" sz="2200" b="1" dirty="0" err="1"/>
              <a:t>thể</a:t>
            </a:r>
            <a:r>
              <a:rPr lang="en-US" altLang="en-US" sz="2200" b="1" dirty="0"/>
              <a:t> </a:t>
            </a:r>
            <a:r>
              <a:rPr lang="en-US" altLang="en-US" sz="2200" b="1" dirty="0" err="1"/>
              <a:t>tr</a:t>
            </a:r>
            <a:r>
              <a:rPr lang="vi-VN" altLang="en-US" sz="2200" b="1" dirty="0"/>
              <a:t>ư</a:t>
            </a:r>
            <a:r>
              <a:rPr lang="en-US" altLang="en-US" sz="2200" b="1" dirty="0" err="1"/>
              <a:t>ờng</a:t>
            </a:r>
            <a:r>
              <a:rPr lang="en-US" altLang="en-US" sz="2200" b="1" dirty="0"/>
              <a:t> </a:t>
            </a:r>
            <a:r>
              <a:rPr lang="en-US" altLang="en-US" sz="2200" b="1" dirty="0" err="1"/>
              <a:t>và</a:t>
            </a:r>
            <a:r>
              <a:rPr lang="en-US" altLang="en-US" sz="2200" b="1" dirty="0"/>
              <a:t>  </a:t>
            </a:r>
            <a:r>
              <a:rPr lang="en-US" altLang="en-US" sz="2200" b="1" dirty="0" err="1"/>
              <a:t>mạng</a:t>
            </a:r>
            <a:r>
              <a:rPr lang="en-US" altLang="en-US" sz="2200" b="1" dirty="0"/>
              <a:t> l</a:t>
            </a:r>
            <a:r>
              <a:rPr lang="vi-VN" altLang="en-US" sz="2200" b="1" dirty="0"/>
              <a:t>ư</a:t>
            </a:r>
            <a:r>
              <a:rPr lang="en-US" altLang="en-US" sz="2200" b="1" dirty="0" err="1"/>
              <a:t>ới</a:t>
            </a:r>
            <a:r>
              <a:rPr lang="en-US" altLang="en-US" sz="2200" b="1" dirty="0"/>
              <a:t> </a:t>
            </a:r>
            <a:r>
              <a:rPr lang="en-US" altLang="en-US" sz="2200" b="1" dirty="0" err="1"/>
              <a:t>chuyên</a:t>
            </a:r>
            <a:r>
              <a:rPr lang="en-US" altLang="en-US" sz="2200" b="1" dirty="0"/>
              <a:t> </a:t>
            </a:r>
            <a:r>
              <a:rPr lang="en-US" altLang="en-US" sz="2200" b="1" dirty="0" err="1"/>
              <a:t>môn</a:t>
            </a:r>
            <a:r>
              <a:rPr lang="en-US" altLang="en-US" sz="2200" b="1" dirty="0"/>
              <a:t> </a:t>
            </a:r>
            <a:r>
              <a:rPr lang="en-US" altLang="en-US" sz="2200" b="1" dirty="0" err="1"/>
              <a:t>nghề</a:t>
            </a:r>
            <a:r>
              <a:rPr lang="en-US" altLang="en-US" sz="2200" b="1" dirty="0"/>
              <a:t> </a:t>
            </a:r>
            <a:r>
              <a:rPr lang="en-US" altLang="en-US" sz="2200" b="1" dirty="0" err="1"/>
              <a:t>GDMN</a:t>
            </a:r>
            <a:endParaRPr lang="en-US" altLang="en-US" sz="2200" b="1" dirty="0"/>
          </a:p>
        </p:txBody>
      </p:sp>
      <p:sp>
        <p:nvSpPr>
          <p:cNvPr id="13" name="Oval 6">
            <a:extLst>
              <a:ext uri="{FF2B5EF4-FFF2-40B4-BE49-F238E27FC236}">
                <a16:creationId xmlns:a16="http://schemas.microsoft.com/office/drawing/2014/main" id="{FCF84DFC-64E3-4F92-9EF5-C8FBF3D6AE52}"/>
              </a:ext>
            </a:extLst>
          </p:cNvPr>
          <p:cNvSpPr txBox="1">
            <a:spLocks noChangeArrowheads="1"/>
          </p:cNvSpPr>
          <p:nvPr/>
        </p:nvSpPr>
        <p:spPr bwMode="auto">
          <a:xfrm>
            <a:off x="5759116" y="5473250"/>
            <a:ext cx="3144252" cy="1097026"/>
          </a:xfrm>
          <a:prstGeom prst="ellipse">
            <a:avLst/>
          </a:prstGeom>
          <a:solidFill>
            <a:srgbClr val="FF0000"/>
          </a:solidFill>
          <a:ln w="9525">
            <a:solidFill>
              <a:srgbClr val="000000"/>
            </a:solidFill>
            <a:round/>
            <a:headEnd/>
            <a:tailEnd/>
          </a:ln>
          <a:effectLst/>
        </p:spPr>
        <p:txBody>
          <a:bodyPr/>
          <a:lst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algn="ctr">
              <a:buNone/>
              <a:defRPr/>
            </a:pPr>
            <a:r>
              <a:rPr lang="en-US" altLang="en-US" sz="2800" b="1" kern="0" dirty="0">
                <a:effectLst/>
                <a:latin typeface="Times New Roman" panose="02020603050405020304" pitchFamily="18" charset="0"/>
                <a:cs typeface="Times New Roman" panose="02020603050405020304" pitchFamily="18" charset="0"/>
              </a:rPr>
              <a:t>Ng</a:t>
            </a:r>
            <a:r>
              <a:rPr lang="vi-VN" altLang="en-US" sz="2800" b="1" kern="0" dirty="0">
                <a:effectLst/>
                <a:latin typeface="Times New Roman" panose="02020603050405020304" pitchFamily="18" charset="0"/>
                <a:cs typeface="Times New Roman" panose="02020603050405020304" pitchFamily="18" charset="0"/>
              </a:rPr>
              <a:t>ư</a:t>
            </a:r>
            <a:r>
              <a:rPr lang="en-US" altLang="en-US" sz="2800" b="1" kern="0" dirty="0" err="1">
                <a:effectLst/>
                <a:latin typeface="Times New Roman" panose="02020603050405020304" pitchFamily="18" charset="0"/>
                <a:cs typeface="Times New Roman" panose="02020603050405020304" pitchFamily="18" charset="0"/>
              </a:rPr>
              <a:t>ời</a:t>
            </a:r>
            <a:r>
              <a:rPr lang="en-US" altLang="en-US" sz="2800" b="1" kern="0" dirty="0">
                <a:effectLst/>
                <a:latin typeface="Times New Roman" panose="02020603050405020304" pitchFamily="18" charset="0"/>
                <a:cs typeface="Times New Roman" panose="02020603050405020304" pitchFamily="18" charset="0"/>
              </a:rPr>
              <a:t> </a:t>
            </a:r>
            <a:r>
              <a:rPr lang="en-US" altLang="en-US" sz="2800" b="1" kern="0" dirty="0" err="1">
                <a:effectLst/>
                <a:latin typeface="Times New Roman" panose="02020603050405020304" pitchFamily="18" charset="0"/>
                <a:cs typeface="Times New Roman" panose="02020603050405020304" pitchFamily="18" charset="0"/>
              </a:rPr>
              <a:t>giáo</a:t>
            </a:r>
            <a:r>
              <a:rPr lang="en-US" altLang="en-US" sz="2800" b="1" kern="0" dirty="0">
                <a:effectLst/>
                <a:latin typeface="Times New Roman" panose="02020603050405020304" pitchFamily="18" charset="0"/>
                <a:cs typeface="Times New Roman" panose="02020603050405020304" pitchFamily="18" charset="0"/>
              </a:rPr>
              <a:t> </a:t>
            </a:r>
            <a:r>
              <a:rPr lang="en-US" altLang="en-US" sz="2800" b="1" kern="0" dirty="0" err="1">
                <a:effectLst/>
                <a:latin typeface="Times New Roman" panose="02020603050405020304" pitchFamily="18" charset="0"/>
                <a:cs typeface="Times New Roman" panose="02020603050405020304" pitchFamily="18" charset="0"/>
              </a:rPr>
              <a:t>dục</a:t>
            </a:r>
            <a:r>
              <a:rPr lang="en-US" altLang="en-US" sz="2800" b="1" kern="0" dirty="0">
                <a:effectLst/>
                <a:latin typeface="Times New Roman" panose="02020603050405020304" pitchFamily="18" charset="0"/>
                <a:cs typeface="Times New Roman" panose="02020603050405020304" pitchFamily="18" charset="0"/>
              </a:rPr>
              <a:t> </a:t>
            </a:r>
            <a:r>
              <a:rPr lang="en-US" altLang="en-US" sz="2800" b="1" kern="0" dirty="0" err="1">
                <a:effectLst/>
                <a:latin typeface="Times New Roman" panose="02020603050405020304" pitchFamily="18" charset="0"/>
                <a:cs typeface="Times New Roman" panose="02020603050405020304" pitchFamily="18" charset="0"/>
              </a:rPr>
              <a:t>trẻ</a:t>
            </a:r>
            <a:endParaRPr lang="en-US" altLang="en-US" sz="2800" b="1" kern="0" dirty="0">
              <a:effectLst/>
              <a:latin typeface="Times New Roman" panose="02020603050405020304" pitchFamily="18" charset="0"/>
              <a:cs typeface="Times New Roman" panose="02020603050405020304" pitchFamily="18" charset="0"/>
            </a:endParaRPr>
          </a:p>
        </p:txBody>
      </p:sp>
      <p:cxnSp>
        <p:nvCxnSpPr>
          <p:cNvPr id="23563" name="Straight Arrow Connector 14">
            <a:extLst>
              <a:ext uri="{FF2B5EF4-FFF2-40B4-BE49-F238E27FC236}">
                <a16:creationId xmlns:a16="http://schemas.microsoft.com/office/drawing/2014/main" id="{9430952C-1A2A-43B9-89C8-B77270BE5734}"/>
              </a:ext>
            </a:extLst>
          </p:cNvPr>
          <p:cNvCxnSpPr>
            <a:cxnSpLocks noChangeShapeType="1"/>
          </p:cNvCxnSpPr>
          <p:nvPr/>
        </p:nvCxnSpPr>
        <p:spPr bwMode="auto">
          <a:xfrm flipV="1">
            <a:off x="6475413" y="3255963"/>
            <a:ext cx="457200" cy="450850"/>
          </a:xfrm>
          <a:prstGeom prst="straightConnector1">
            <a:avLst/>
          </a:prstGeom>
          <a:noFill/>
          <a:ln w="9525" algn="ctr">
            <a:solidFill>
              <a:schemeClr val="tx1"/>
            </a:solidFill>
            <a:round/>
            <a:headEnd/>
            <a:tailEnd type="triangle" w="med" len="med"/>
          </a:ln>
        </p:spPr>
      </p:cxnSp>
      <p:cxnSp>
        <p:nvCxnSpPr>
          <p:cNvPr id="23564" name="Straight Arrow Connector 16">
            <a:extLst>
              <a:ext uri="{FF2B5EF4-FFF2-40B4-BE49-F238E27FC236}">
                <a16:creationId xmlns:a16="http://schemas.microsoft.com/office/drawing/2014/main" id="{5484E3E1-5C14-4044-A9AC-DB1FADFB386E}"/>
              </a:ext>
            </a:extLst>
          </p:cNvPr>
          <p:cNvCxnSpPr>
            <a:cxnSpLocks/>
            <a:stCxn id="23558" idx="6"/>
          </p:cNvCxnSpPr>
          <p:nvPr/>
        </p:nvCxnSpPr>
        <p:spPr bwMode="auto">
          <a:xfrm flipV="1">
            <a:off x="7146927" y="4130679"/>
            <a:ext cx="436562" cy="91278"/>
          </a:xfrm>
          <a:prstGeom prst="straightConnector1">
            <a:avLst/>
          </a:prstGeom>
          <a:noFill/>
          <a:ln w="9525" algn="ctr">
            <a:solidFill>
              <a:schemeClr val="tx1"/>
            </a:solidFill>
            <a:round/>
            <a:headEnd/>
            <a:tailEnd type="triangle" w="med" len="med"/>
          </a:ln>
        </p:spPr>
      </p:cxnSp>
      <p:cxnSp>
        <p:nvCxnSpPr>
          <p:cNvPr id="23565" name="Straight Arrow Connector 20">
            <a:extLst>
              <a:ext uri="{FF2B5EF4-FFF2-40B4-BE49-F238E27FC236}">
                <a16:creationId xmlns:a16="http://schemas.microsoft.com/office/drawing/2014/main" id="{9FCC5621-4BDB-4E59-852E-8DC31685830C}"/>
              </a:ext>
            </a:extLst>
          </p:cNvPr>
          <p:cNvCxnSpPr>
            <a:cxnSpLocks/>
          </p:cNvCxnSpPr>
          <p:nvPr/>
        </p:nvCxnSpPr>
        <p:spPr bwMode="auto">
          <a:xfrm>
            <a:off x="6445011" y="4957595"/>
            <a:ext cx="44450" cy="460376"/>
          </a:xfrm>
          <a:prstGeom prst="straightConnector1">
            <a:avLst/>
          </a:prstGeom>
          <a:noFill/>
          <a:ln w="9525" algn="ctr">
            <a:solidFill>
              <a:schemeClr val="tx1"/>
            </a:solidFill>
            <a:round/>
            <a:headEnd/>
            <a:tailEnd type="triangle" w="med" len="med"/>
          </a:ln>
        </p:spPr>
      </p:cxnSp>
      <p:cxnSp>
        <p:nvCxnSpPr>
          <p:cNvPr id="23567" name="Straight Arrow Connector 35">
            <a:extLst>
              <a:ext uri="{FF2B5EF4-FFF2-40B4-BE49-F238E27FC236}">
                <a16:creationId xmlns:a16="http://schemas.microsoft.com/office/drawing/2014/main" id="{9B75A2AB-F4FC-48CA-9AAE-366054B8B0CC}"/>
              </a:ext>
            </a:extLst>
          </p:cNvPr>
          <p:cNvCxnSpPr>
            <a:cxnSpLocks noChangeShapeType="1"/>
          </p:cNvCxnSpPr>
          <p:nvPr/>
        </p:nvCxnSpPr>
        <p:spPr bwMode="auto">
          <a:xfrm flipH="1" flipV="1">
            <a:off x="5638801" y="3131136"/>
            <a:ext cx="93663" cy="277812"/>
          </a:xfrm>
          <a:prstGeom prst="straightConnector1">
            <a:avLst/>
          </a:prstGeom>
          <a:noFill/>
          <a:ln w="9525" algn="ctr">
            <a:solidFill>
              <a:schemeClr val="tx1"/>
            </a:solidFill>
            <a:round/>
            <a:headEnd/>
            <a:tailEnd type="triangle" w="med" len="med"/>
          </a:ln>
        </p:spPr>
      </p:cxnSp>
      <p:cxnSp>
        <p:nvCxnSpPr>
          <p:cNvPr id="23569" name="Straight Arrow Connector 39">
            <a:extLst>
              <a:ext uri="{FF2B5EF4-FFF2-40B4-BE49-F238E27FC236}">
                <a16:creationId xmlns:a16="http://schemas.microsoft.com/office/drawing/2014/main" id="{BE4D542F-4B54-46B9-9775-82F2035049F9}"/>
              </a:ext>
            </a:extLst>
          </p:cNvPr>
          <p:cNvCxnSpPr>
            <a:cxnSpLocks noChangeShapeType="1"/>
            <a:stCxn id="23558" idx="2"/>
          </p:cNvCxnSpPr>
          <p:nvPr/>
        </p:nvCxnSpPr>
        <p:spPr bwMode="auto">
          <a:xfrm flipH="1" flipV="1">
            <a:off x="4030664" y="4130679"/>
            <a:ext cx="541336" cy="91278"/>
          </a:xfrm>
          <a:prstGeom prst="straightConnector1">
            <a:avLst/>
          </a:prstGeom>
          <a:noFill/>
          <a:ln w="9525" algn="ctr">
            <a:solidFill>
              <a:schemeClr val="tx1"/>
            </a:solidFill>
            <a:round/>
            <a:headEnd/>
            <a:tailEnd type="triangle" w="med" len="med"/>
          </a:ln>
        </p:spPr>
      </p:cxnSp>
      <p:cxnSp>
        <p:nvCxnSpPr>
          <p:cNvPr id="40" name="Straight Arrow Connector 20">
            <a:extLst>
              <a:ext uri="{FF2B5EF4-FFF2-40B4-BE49-F238E27FC236}">
                <a16:creationId xmlns:a16="http://schemas.microsoft.com/office/drawing/2014/main" id="{6B718048-2187-408A-9A4A-E479C00E2EC3}"/>
              </a:ext>
            </a:extLst>
          </p:cNvPr>
          <p:cNvCxnSpPr>
            <a:cxnSpLocks/>
          </p:cNvCxnSpPr>
          <p:nvPr/>
        </p:nvCxnSpPr>
        <p:spPr bwMode="auto">
          <a:xfrm flipH="1">
            <a:off x="5277853" y="4821239"/>
            <a:ext cx="68271" cy="472656"/>
          </a:xfrm>
          <a:prstGeom prst="straightConnector1">
            <a:avLst/>
          </a:prstGeom>
          <a:noFill/>
          <a:ln w="9525" algn="ctr">
            <a:solidFill>
              <a:schemeClr val="tx1"/>
            </a:solidFill>
            <a:round/>
            <a:headEnd/>
            <a:tailEnd type="triangle" w="med" len="med"/>
          </a:ln>
        </p:spPr>
      </p:cxnSp>
    </p:spTree>
    <p:extLst>
      <p:ext uri="{BB962C8B-B14F-4D97-AF65-F5344CB8AC3E}">
        <p14:creationId xmlns:p14="http://schemas.microsoft.com/office/powerpoint/2010/main" val="3591091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6CC2554-C697-4ACB-A516-3EE301A03F76}"/>
              </a:ext>
            </a:extLst>
          </p:cNvPr>
          <p:cNvSpPr>
            <a:spLocks noGrp="1"/>
          </p:cNvSpPr>
          <p:nvPr>
            <p:ph type="title"/>
          </p:nvPr>
        </p:nvSpPr>
        <p:spPr>
          <a:xfrm>
            <a:off x="304800" y="-175856"/>
            <a:ext cx="11678652" cy="1315343"/>
          </a:xfrm>
        </p:spPr>
        <p:txBody>
          <a:bodyPr/>
          <a:lstStyle/>
          <a:p>
            <a:pPr algn="ctr"/>
            <a:r>
              <a:rPr lang="en-US" b="1" dirty="0" err="1">
                <a:latin typeface="Times New Roman" panose="02020603050405020304" pitchFamily="18" charset="0"/>
                <a:cs typeface="Times New Roman" panose="02020603050405020304" pitchFamily="18" charset="0"/>
              </a:rPr>
              <a:t>Yêu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cầu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về</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năng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lực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nghề</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nghiệp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GVMN</a:t>
            </a:r>
          </a:p>
        </p:txBody>
      </p:sp>
      <p:graphicFrame>
        <p:nvGraphicFramePr>
          <p:cNvPr id="4" name="Chỗ dành sẵn cho Nội dung 3">
            <a:extLst>
              <a:ext uri="{FF2B5EF4-FFF2-40B4-BE49-F238E27FC236}">
                <a16:creationId xmlns:a16="http://schemas.microsoft.com/office/drawing/2014/main" id="{1BC99E69-C257-4EE0-847B-264470C64C62}"/>
              </a:ext>
            </a:extLst>
          </p:cNvPr>
          <p:cNvGraphicFramePr>
            <a:graphicFrameLocks noGrp="1"/>
          </p:cNvGraphicFramePr>
          <p:nvPr>
            <p:ph idx="1"/>
            <p:extLst>
              <p:ext uri="{D42A27DB-BD31-4B8C-83A1-F6EECF244321}">
                <p14:modId xmlns:p14="http://schemas.microsoft.com/office/powerpoint/2010/main" val="1473659589"/>
              </p:ext>
            </p:extLst>
          </p:nvPr>
        </p:nvGraphicFramePr>
        <p:xfrm>
          <a:off x="465221" y="952755"/>
          <a:ext cx="11421980" cy="5494461"/>
        </p:xfrm>
        <a:graphic>
          <a:graphicData uri="http://schemas.openxmlformats.org/drawingml/2006/table">
            <a:tbl>
              <a:tblPr firstRow="1" bandRow="1">
                <a:tableStyleId>{5C22544A-7EE6-4342-B048-85BDC9FD1C3A}</a:tableStyleId>
              </a:tblPr>
              <a:tblGrid>
                <a:gridCol w="545432">
                  <a:extLst>
                    <a:ext uri="{9D8B030D-6E8A-4147-A177-3AD203B41FA5}">
                      <a16:colId xmlns:a16="http://schemas.microsoft.com/office/drawing/2014/main" val="827024437"/>
                    </a:ext>
                  </a:extLst>
                </a:gridCol>
                <a:gridCol w="2326105">
                  <a:extLst>
                    <a:ext uri="{9D8B030D-6E8A-4147-A177-3AD203B41FA5}">
                      <a16:colId xmlns:a16="http://schemas.microsoft.com/office/drawing/2014/main" val="3764827226"/>
                    </a:ext>
                  </a:extLst>
                </a:gridCol>
                <a:gridCol w="8550443">
                  <a:extLst>
                    <a:ext uri="{9D8B030D-6E8A-4147-A177-3AD203B41FA5}">
                      <a16:colId xmlns:a16="http://schemas.microsoft.com/office/drawing/2014/main" val="387443503"/>
                    </a:ext>
                  </a:extLst>
                </a:gridCol>
              </a:tblGrid>
              <a:tr h="673929">
                <a:tc>
                  <a:txBody>
                    <a:bodyPr/>
                    <a:lstStyle/>
                    <a:p>
                      <a:r>
                        <a:rPr lang="en-US" sz="2800" dirty="0"/>
                        <a:t>TT</a:t>
                      </a:r>
                    </a:p>
                  </a:txBody>
                  <a:tcPr/>
                </a:tc>
                <a:tc>
                  <a:txBody>
                    <a:bodyPr/>
                    <a:lstStyle/>
                    <a:p>
                      <a:r>
                        <a:rPr lang="en-US" sz="2800" dirty="0" err="1"/>
                        <a:t>Các</a:t>
                      </a:r>
                      <a:r>
                        <a:rPr lang="en-US" sz="2800" dirty="0"/>
                        <a:t> </a:t>
                      </a:r>
                      <a:r>
                        <a:rPr lang="en-US" sz="2800" dirty="0" err="1"/>
                        <a:t>lĩnh</a:t>
                      </a:r>
                      <a:r>
                        <a:rPr lang="en-US" sz="2800" dirty="0"/>
                        <a:t> </a:t>
                      </a:r>
                      <a:r>
                        <a:rPr lang="en-US" sz="2800" dirty="0" err="1"/>
                        <a:t>vực</a:t>
                      </a:r>
                      <a:endParaRPr lang="en-US" sz="2800" dirty="0"/>
                    </a:p>
                  </a:txBody>
                  <a:tcPr/>
                </a:tc>
                <a:tc>
                  <a:txBody>
                    <a:bodyPr/>
                    <a:lstStyle/>
                    <a:p>
                      <a:r>
                        <a:rPr lang="en-US" sz="2800" dirty="0" err="1"/>
                        <a:t>Yêu</a:t>
                      </a:r>
                      <a:r>
                        <a:rPr lang="en-US" sz="2800" dirty="0"/>
                        <a:t> </a:t>
                      </a:r>
                      <a:r>
                        <a:rPr lang="en-US" sz="2800" dirty="0" err="1"/>
                        <a:t>cầu</a:t>
                      </a:r>
                      <a:r>
                        <a:rPr lang="en-US" sz="2800" dirty="0"/>
                        <a:t> </a:t>
                      </a:r>
                      <a:r>
                        <a:rPr lang="en-US" sz="2800" dirty="0" err="1"/>
                        <a:t>về</a:t>
                      </a:r>
                      <a:r>
                        <a:rPr lang="en-US" sz="2800" dirty="0"/>
                        <a:t> </a:t>
                      </a:r>
                      <a:r>
                        <a:rPr lang="en-US" sz="2800" dirty="0" err="1"/>
                        <a:t>năng</a:t>
                      </a:r>
                      <a:r>
                        <a:rPr lang="en-US" sz="2800" dirty="0"/>
                        <a:t> </a:t>
                      </a:r>
                      <a:r>
                        <a:rPr lang="en-US" sz="2800" dirty="0" err="1"/>
                        <a:t>lực</a:t>
                      </a:r>
                      <a:r>
                        <a:rPr lang="en-US" sz="2800" dirty="0"/>
                        <a:t> </a:t>
                      </a:r>
                      <a:r>
                        <a:rPr lang="en-US" sz="2800" dirty="0" err="1"/>
                        <a:t>nghề</a:t>
                      </a:r>
                      <a:r>
                        <a:rPr lang="en-US" sz="2800" dirty="0"/>
                        <a:t> </a:t>
                      </a:r>
                      <a:r>
                        <a:rPr lang="en-US" sz="2800" dirty="0" err="1"/>
                        <a:t>nghiệp</a:t>
                      </a:r>
                      <a:endParaRPr lang="en-US" sz="2800" dirty="0"/>
                    </a:p>
                  </a:txBody>
                  <a:tcPr/>
                </a:tc>
                <a:extLst>
                  <a:ext uri="{0D108BD9-81ED-4DB2-BD59-A6C34878D82A}">
                    <a16:rowId xmlns:a16="http://schemas.microsoft.com/office/drawing/2014/main" val="350980054"/>
                  </a:ext>
                </a:extLst>
              </a:tr>
              <a:tr h="1228930">
                <a:tc>
                  <a:txBody>
                    <a:bodyPr/>
                    <a:lstStyle/>
                    <a:p>
                      <a:pPr algn="ctr"/>
                      <a:r>
                        <a:rPr lang="en-US" sz="2800" dirty="0"/>
                        <a:t>1</a:t>
                      </a:r>
                    </a:p>
                  </a:txBody>
                  <a:tcPr/>
                </a:tc>
                <a:tc>
                  <a:txBody>
                    <a:bodyPr/>
                    <a:lstStyle/>
                    <a:p>
                      <a:r>
                        <a:rPr lang="en-US" sz="2800" dirty="0" err="1"/>
                        <a:t>Trách</a:t>
                      </a:r>
                      <a:r>
                        <a:rPr lang="en-US" sz="2800" dirty="0"/>
                        <a:t> </a:t>
                      </a:r>
                      <a:r>
                        <a:rPr lang="en-US" sz="2800" dirty="0" err="1"/>
                        <a:t>nhiệm</a:t>
                      </a:r>
                      <a:r>
                        <a:rPr lang="en-US" sz="2800" dirty="0"/>
                        <a:t> </a:t>
                      </a:r>
                      <a:r>
                        <a:rPr lang="en-US" sz="2800" dirty="0" err="1"/>
                        <a:t>công</a:t>
                      </a:r>
                      <a:r>
                        <a:rPr lang="en-US" sz="2800" dirty="0"/>
                        <a:t> </a:t>
                      </a:r>
                      <a:r>
                        <a:rPr lang="en-US" sz="2800" dirty="0" err="1"/>
                        <a:t>dân</a:t>
                      </a:r>
                      <a:endParaRPr lang="en-US" sz="2800" dirty="0"/>
                    </a:p>
                  </a:txBody>
                  <a:tcPr/>
                </a:tc>
                <a:tc>
                  <a:txBody>
                    <a:bodyPr/>
                    <a:lstStyle/>
                    <a:p>
                      <a:pPr marL="0" indent="0">
                        <a:buFontTx/>
                        <a:buNone/>
                      </a:pPr>
                      <a:r>
                        <a:rPr lang="en-US" sz="2800" dirty="0"/>
                        <a:t>    Ý </a:t>
                      </a:r>
                      <a:r>
                        <a:rPr lang="en-US" sz="2800" dirty="0" err="1"/>
                        <a:t>thức</a:t>
                      </a:r>
                      <a:r>
                        <a:rPr lang="en-US" sz="2800" dirty="0"/>
                        <a:t> </a:t>
                      </a:r>
                      <a:r>
                        <a:rPr lang="en-US" sz="2800" dirty="0" err="1"/>
                        <a:t>tôn</a:t>
                      </a:r>
                      <a:r>
                        <a:rPr lang="en-US" sz="2800" dirty="0"/>
                        <a:t> </a:t>
                      </a:r>
                      <a:r>
                        <a:rPr lang="en-US" sz="2800" dirty="0" err="1"/>
                        <a:t>trọng</a:t>
                      </a:r>
                      <a:r>
                        <a:rPr lang="en-US" sz="2800" dirty="0"/>
                        <a:t> </a:t>
                      </a:r>
                      <a:r>
                        <a:rPr lang="en-US" sz="2800" dirty="0" err="1"/>
                        <a:t>pháp</a:t>
                      </a:r>
                      <a:r>
                        <a:rPr lang="en-US" sz="2800" dirty="0"/>
                        <a:t> </a:t>
                      </a:r>
                      <a:r>
                        <a:rPr lang="en-US" sz="2800" dirty="0" err="1"/>
                        <a:t>luật</a:t>
                      </a:r>
                      <a:r>
                        <a:rPr lang="en-US" sz="2800" dirty="0"/>
                        <a:t> </a:t>
                      </a:r>
                      <a:r>
                        <a:rPr lang="en-US" sz="2800" dirty="0" err="1"/>
                        <a:t>và</a:t>
                      </a:r>
                      <a:r>
                        <a:rPr lang="en-US" sz="2800" dirty="0"/>
                        <a:t> </a:t>
                      </a:r>
                      <a:r>
                        <a:rPr lang="en-US" sz="2800" dirty="0" err="1"/>
                        <a:t>thực</a:t>
                      </a:r>
                      <a:r>
                        <a:rPr lang="en-US" sz="2800" dirty="0"/>
                        <a:t> </a:t>
                      </a:r>
                      <a:r>
                        <a:rPr lang="en-US" sz="2800" dirty="0" err="1"/>
                        <a:t>hiện</a:t>
                      </a:r>
                      <a:r>
                        <a:rPr lang="en-US" sz="2800" dirty="0"/>
                        <a:t> </a:t>
                      </a:r>
                      <a:r>
                        <a:rPr lang="en-US" sz="2800" dirty="0" err="1"/>
                        <a:t>nghĩa</a:t>
                      </a:r>
                      <a:r>
                        <a:rPr lang="en-US" sz="2800" dirty="0"/>
                        <a:t> </a:t>
                      </a:r>
                      <a:r>
                        <a:rPr lang="en-US" sz="2800" dirty="0" err="1"/>
                        <a:t>vụ</a:t>
                      </a:r>
                      <a:r>
                        <a:rPr lang="en-US" sz="2800" dirty="0"/>
                        <a:t> </a:t>
                      </a:r>
                      <a:r>
                        <a:rPr lang="en-US" sz="2800" dirty="0" err="1"/>
                        <a:t>công</a:t>
                      </a:r>
                      <a:r>
                        <a:rPr lang="en-US" sz="2800" dirty="0"/>
                        <a:t> </a:t>
                      </a:r>
                      <a:r>
                        <a:rPr lang="en-US" sz="2800" dirty="0" err="1"/>
                        <a:t>dân</a:t>
                      </a:r>
                      <a:endParaRPr lang="en-US" sz="2800" dirty="0"/>
                    </a:p>
                    <a:p>
                      <a:pPr marL="0" indent="0">
                        <a:buFontTx/>
                        <a:buNone/>
                      </a:pPr>
                      <a:endParaRPr lang="en-US" sz="2800" dirty="0"/>
                    </a:p>
                  </a:txBody>
                  <a:tcPr/>
                </a:tc>
                <a:extLst>
                  <a:ext uri="{0D108BD9-81ED-4DB2-BD59-A6C34878D82A}">
                    <a16:rowId xmlns:a16="http://schemas.microsoft.com/office/drawing/2014/main" val="703052262"/>
                  </a:ext>
                </a:extLst>
              </a:tr>
              <a:tr h="3448932">
                <a:tc>
                  <a:txBody>
                    <a:bodyPr/>
                    <a:lstStyle/>
                    <a:p>
                      <a:pPr algn="ctr"/>
                      <a:r>
                        <a:rPr lang="en-US" sz="2800" dirty="0"/>
                        <a:t>2</a:t>
                      </a:r>
                    </a:p>
                  </a:txBody>
                  <a:tcPr/>
                </a:tc>
                <a:tc>
                  <a:txBody>
                    <a:bodyPr/>
                    <a:lstStyle/>
                    <a:p>
                      <a:r>
                        <a:rPr lang="en-US" sz="2800" dirty="0" err="1"/>
                        <a:t>Trách</a:t>
                      </a:r>
                      <a:r>
                        <a:rPr lang="en-US" sz="2800" dirty="0"/>
                        <a:t> </a:t>
                      </a:r>
                      <a:r>
                        <a:rPr lang="en-US" sz="2800" dirty="0" err="1"/>
                        <a:t>nhiệm</a:t>
                      </a:r>
                      <a:r>
                        <a:rPr lang="en-US" sz="2800" dirty="0"/>
                        <a:t> </a:t>
                      </a:r>
                      <a:r>
                        <a:rPr lang="en-US" sz="2800" dirty="0" err="1"/>
                        <a:t>đối</a:t>
                      </a:r>
                      <a:r>
                        <a:rPr lang="en-US" sz="2800" dirty="0"/>
                        <a:t> </a:t>
                      </a:r>
                      <a:r>
                        <a:rPr lang="en-US" sz="2800" dirty="0" err="1"/>
                        <a:t>với</a:t>
                      </a:r>
                      <a:r>
                        <a:rPr lang="en-US" sz="2800" dirty="0"/>
                        <a:t> </a:t>
                      </a:r>
                      <a:r>
                        <a:rPr lang="en-US" sz="2800" dirty="0" err="1"/>
                        <a:t>trẻ</a:t>
                      </a:r>
                      <a:endParaRPr lang="en-US" sz="2800" dirty="0"/>
                    </a:p>
                  </a:txBody>
                  <a:tcPr/>
                </a:tc>
                <a:tc>
                  <a:txBody>
                    <a:bodyPr/>
                    <a:lstStyle/>
                    <a:p>
                      <a:pPr marL="457200" indent="-457200">
                        <a:buFontTx/>
                        <a:buChar char="-"/>
                      </a:pPr>
                      <a:r>
                        <a:rPr lang="en-US" sz="2800" dirty="0" err="1"/>
                        <a:t>Yêu</a:t>
                      </a:r>
                      <a:r>
                        <a:rPr lang="en-US" sz="2800" dirty="0"/>
                        <a:t> </a:t>
                      </a:r>
                      <a:r>
                        <a:rPr lang="en-US" sz="2800" dirty="0" err="1"/>
                        <a:t>th</a:t>
                      </a:r>
                      <a:r>
                        <a:rPr lang="vi-VN" sz="2800" dirty="0"/>
                        <a:t>ư</a:t>
                      </a:r>
                      <a:r>
                        <a:rPr lang="en-US" sz="2800" dirty="0" err="1"/>
                        <a:t>ơng</a:t>
                      </a:r>
                      <a:r>
                        <a:rPr lang="en-US" sz="2800" dirty="0"/>
                        <a:t>, </a:t>
                      </a:r>
                      <a:r>
                        <a:rPr lang="en-US" sz="2800" dirty="0" err="1"/>
                        <a:t>tôn</a:t>
                      </a:r>
                      <a:r>
                        <a:rPr lang="en-US" sz="2800" dirty="0"/>
                        <a:t> </a:t>
                      </a:r>
                      <a:r>
                        <a:rPr lang="en-US" sz="2800" dirty="0" err="1"/>
                        <a:t>trọng</a:t>
                      </a:r>
                      <a:r>
                        <a:rPr lang="en-US" sz="2800" dirty="0"/>
                        <a:t>, </a:t>
                      </a:r>
                      <a:r>
                        <a:rPr lang="en-US" sz="2800" dirty="0" err="1"/>
                        <a:t>gần</a:t>
                      </a:r>
                      <a:r>
                        <a:rPr lang="en-US" sz="2800" dirty="0"/>
                        <a:t> </a:t>
                      </a:r>
                      <a:r>
                        <a:rPr lang="en-US" sz="2800" dirty="0" err="1"/>
                        <a:t>gũi</a:t>
                      </a:r>
                      <a:r>
                        <a:rPr lang="en-US" sz="2800" dirty="0"/>
                        <a:t>, </a:t>
                      </a:r>
                      <a:r>
                        <a:rPr lang="en-US" sz="2800" dirty="0" err="1"/>
                        <a:t>công</a:t>
                      </a:r>
                      <a:r>
                        <a:rPr lang="en-US" sz="2800" dirty="0"/>
                        <a:t> </a:t>
                      </a:r>
                      <a:r>
                        <a:rPr lang="en-US" sz="2800" dirty="0" err="1"/>
                        <a:t>bằng</a:t>
                      </a:r>
                      <a:r>
                        <a:rPr lang="en-US" sz="2800" dirty="0"/>
                        <a:t> </a:t>
                      </a:r>
                      <a:r>
                        <a:rPr lang="en-US" sz="2800" dirty="0" err="1"/>
                        <a:t>với</a:t>
                      </a:r>
                      <a:r>
                        <a:rPr lang="en-US" sz="2800" dirty="0"/>
                        <a:t> </a:t>
                      </a:r>
                      <a:r>
                        <a:rPr lang="en-US" sz="2800" dirty="0" err="1"/>
                        <a:t>trẻ</a:t>
                      </a:r>
                      <a:r>
                        <a:rPr lang="en-US" sz="2800" dirty="0"/>
                        <a:t>, </a:t>
                      </a:r>
                      <a:r>
                        <a:rPr lang="en-US" sz="2800" dirty="0" err="1"/>
                        <a:t>tân</a:t>
                      </a:r>
                      <a:r>
                        <a:rPr lang="en-US" sz="2800" dirty="0"/>
                        <a:t> </a:t>
                      </a:r>
                      <a:r>
                        <a:rPr lang="en-US" sz="2800" dirty="0" err="1"/>
                        <a:t>tụy</a:t>
                      </a:r>
                      <a:r>
                        <a:rPr lang="en-US" sz="2800" dirty="0"/>
                        <a:t> </a:t>
                      </a:r>
                      <a:r>
                        <a:rPr lang="en-US" sz="2800" dirty="0" err="1"/>
                        <a:t>vì</a:t>
                      </a:r>
                      <a:r>
                        <a:rPr lang="en-US" sz="2800" dirty="0"/>
                        <a:t> </a:t>
                      </a:r>
                      <a:r>
                        <a:rPr lang="en-US" sz="2800" dirty="0" err="1"/>
                        <a:t>sự</a:t>
                      </a:r>
                      <a:r>
                        <a:rPr lang="en-US" sz="2800" dirty="0"/>
                        <a:t> </a:t>
                      </a:r>
                      <a:r>
                        <a:rPr lang="en-US" sz="2800" dirty="0" err="1"/>
                        <a:t>phát</a:t>
                      </a:r>
                      <a:r>
                        <a:rPr lang="en-US" sz="2800" dirty="0"/>
                        <a:t> </a:t>
                      </a:r>
                      <a:r>
                        <a:rPr lang="en-US" sz="2800" dirty="0" err="1"/>
                        <a:t>triển</a:t>
                      </a:r>
                      <a:r>
                        <a:rPr lang="en-US" sz="2800" dirty="0"/>
                        <a:t> </a:t>
                      </a:r>
                      <a:r>
                        <a:rPr lang="en-US" sz="2800" dirty="0" err="1"/>
                        <a:t>của</a:t>
                      </a:r>
                      <a:r>
                        <a:rPr lang="en-US" sz="2800" dirty="0"/>
                        <a:t> </a:t>
                      </a:r>
                      <a:r>
                        <a:rPr lang="en-US" sz="2800" dirty="0" err="1"/>
                        <a:t>trẻ</a:t>
                      </a:r>
                      <a:endParaRPr lang="en-US" sz="2800" dirty="0"/>
                    </a:p>
                    <a:p>
                      <a:pPr marL="457200" indent="-457200">
                        <a:buFontTx/>
                        <a:buChar char="-"/>
                      </a:pPr>
                      <a:r>
                        <a:rPr lang="en-US" sz="2800" dirty="0" err="1"/>
                        <a:t>Hiểu</a:t>
                      </a:r>
                      <a:r>
                        <a:rPr lang="en-US" sz="2800" dirty="0"/>
                        <a:t> </a:t>
                      </a:r>
                      <a:r>
                        <a:rPr lang="en-US" sz="2800" dirty="0" err="1"/>
                        <a:t>trẻ</a:t>
                      </a:r>
                      <a:r>
                        <a:rPr lang="en-US" sz="2800" dirty="0"/>
                        <a:t> </a:t>
                      </a:r>
                      <a:r>
                        <a:rPr lang="en-US" sz="2800" dirty="0" err="1"/>
                        <a:t>và</a:t>
                      </a:r>
                      <a:r>
                        <a:rPr lang="en-US" sz="2800" dirty="0"/>
                        <a:t> </a:t>
                      </a:r>
                      <a:r>
                        <a:rPr lang="en-US" sz="2800" dirty="0" err="1"/>
                        <a:t>sự</a:t>
                      </a:r>
                      <a:r>
                        <a:rPr lang="en-US" sz="2800" dirty="0"/>
                        <a:t> </a:t>
                      </a:r>
                      <a:r>
                        <a:rPr lang="en-US" sz="2800" dirty="0" err="1"/>
                        <a:t>phát</a:t>
                      </a:r>
                      <a:r>
                        <a:rPr lang="en-US" sz="2800" dirty="0"/>
                        <a:t> </a:t>
                      </a:r>
                      <a:r>
                        <a:rPr lang="en-US" sz="2800" dirty="0" err="1"/>
                        <a:t>triển</a:t>
                      </a:r>
                      <a:r>
                        <a:rPr lang="en-US" sz="2800" dirty="0"/>
                        <a:t> </a:t>
                      </a:r>
                      <a:r>
                        <a:rPr lang="en-US" sz="2800" dirty="0" err="1"/>
                        <a:t>toàn</a:t>
                      </a:r>
                      <a:r>
                        <a:rPr lang="en-US" sz="2800" dirty="0"/>
                        <a:t> </a:t>
                      </a:r>
                      <a:r>
                        <a:rPr lang="en-US" sz="2800" dirty="0" err="1"/>
                        <a:t>diện</a:t>
                      </a:r>
                      <a:r>
                        <a:rPr lang="en-US" sz="2800" dirty="0"/>
                        <a:t> </a:t>
                      </a:r>
                      <a:r>
                        <a:rPr lang="en-US" sz="2800" dirty="0" err="1"/>
                        <a:t>trẻ</a:t>
                      </a:r>
                      <a:r>
                        <a:rPr lang="en-US" sz="2800" dirty="0"/>
                        <a:t> </a:t>
                      </a:r>
                      <a:r>
                        <a:rPr lang="en-US" sz="2800" dirty="0" err="1"/>
                        <a:t>th</a:t>
                      </a:r>
                      <a:r>
                        <a:rPr lang="vi-VN" sz="2800" dirty="0"/>
                        <a:t>ơ</a:t>
                      </a:r>
                      <a:endParaRPr lang="en-US" sz="2800" dirty="0"/>
                    </a:p>
                    <a:p>
                      <a:pPr marL="457200" indent="-457200">
                        <a:buFontTx/>
                        <a:buChar char="-"/>
                      </a:pPr>
                      <a:r>
                        <a:rPr lang="en-US" sz="2800" dirty="0" err="1"/>
                        <a:t>Tổ</a:t>
                      </a:r>
                      <a:r>
                        <a:rPr lang="en-US" sz="2800" dirty="0"/>
                        <a:t> </a:t>
                      </a:r>
                      <a:r>
                        <a:rPr lang="en-US" sz="2800" dirty="0" err="1"/>
                        <a:t>chức</a:t>
                      </a:r>
                      <a:r>
                        <a:rPr lang="en-US" sz="2800" dirty="0"/>
                        <a:t> </a:t>
                      </a:r>
                      <a:r>
                        <a:rPr lang="en-US" sz="2800" dirty="0" err="1"/>
                        <a:t>chăm</a:t>
                      </a:r>
                      <a:r>
                        <a:rPr lang="en-US" sz="2800" dirty="0"/>
                        <a:t> </a:t>
                      </a:r>
                      <a:r>
                        <a:rPr lang="en-US" sz="2800" dirty="0" err="1"/>
                        <a:t>sóc</a:t>
                      </a:r>
                      <a:r>
                        <a:rPr lang="en-US" sz="2800" dirty="0"/>
                        <a:t>, </a:t>
                      </a:r>
                      <a:r>
                        <a:rPr lang="en-US" sz="2800" dirty="0" err="1"/>
                        <a:t>nuôi</a:t>
                      </a:r>
                      <a:r>
                        <a:rPr lang="en-US" sz="2800" dirty="0"/>
                        <a:t> d</a:t>
                      </a:r>
                      <a:r>
                        <a:rPr lang="vi-VN" sz="2800" dirty="0"/>
                        <a:t>ư</a:t>
                      </a:r>
                      <a:r>
                        <a:rPr lang="en-US" sz="2800" dirty="0" err="1"/>
                        <a:t>ỡng</a:t>
                      </a:r>
                      <a:r>
                        <a:rPr lang="en-US" sz="2800" dirty="0"/>
                        <a:t>, </a:t>
                      </a:r>
                      <a:r>
                        <a:rPr lang="en-US" sz="2800" dirty="0" err="1"/>
                        <a:t>bảo</a:t>
                      </a:r>
                      <a:r>
                        <a:rPr lang="en-US" sz="2800" dirty="0"/>
                        <a:t> </a:t>
                      </a:r>
                      <a:r>
                        <a:rPr lang="en-US" sz="2800" dirty="0" err="1"/>
                        <a:t>vệ</a:t>
                      </a:r>
                      <a:r>
                        <a:rPr lang="en-US" sz="2800" dirty="0"/>
                        <a:t> </a:t>
                      </a:r>
                      <a:r>
                        <a:rPr lang="en-US" sz="2800" dirty="0" err="1"/>
                        <a:t>trẻ</a:t>
                      </a:r>
                      <a:r>
                        <a:rPr lang="en-US" sz="2800" dirty="0"/>
                        <a:t>, </a:t>
                      </a:r>
                      <a:r>
                        <a:rPr lang="en-US" sz="2800" dirty="0" err="1"/>
                        <a:t>giáo</a:t>
                      </a:r>
                      <a:r>
                        <a:rPr lang="en-US" sz="2800" dirty="0"/>
                        <a:t> </a:t>
                      </a:r>
                      <a:r>
                        <a:rPr lang="en-US" sz="2800" dirty="0" err="1"/>
                        <a:t>dục</a:t>
                      </a:r>
                      <a:r>
                        <a:rPr lang="en-US" sz="2800" dirty="0"/>
                        <a:t> </a:t>
                      </a:r>
                      <a:r>
                        <a:rPr lang="en-US" sz="2800" dirty="0" err="1"/>
                        <a:t>phát</a:t>
                      </a:r>
                      <a:r>
                        <a:rPr lang="en-US" sz="2800" dirty="0"/>
                        <a:t> </a:t>
                      </a:r>
                      <a:r>
                        <a:rPr lang="en-US" sz="2800" dirty="0" err="1"/>
                        <a:t>triển</a:t>
                      </a:r>
                      <a:r>
                        <a:rPr lang="en-US" sz="2800" dirty="0"/>
                        <a:t> </a:t>
                      </a:r>
                      <a:r>
                        <a:rPr lang="en-US" sz="2800" dirty="0" err="1"/>
                        <a:t>toàn</a:t>
                      </a:r>
                      <a:r>
                        <a:rPr lang="en-US" sz="2800" dirty="0"/>
                        <a:t> </a:t>
                      </a:r>
                      <a:r>
                        <a:rPr lang="en-US" sz="2800" dirty="0" err="1"/>
                        <a:t>diện</a:t>
                      </a:r>
                      <a:r>
                        <a:rPr lang="en-US" sz="2800" dirty="0"/>
                        <a:t> </a:t>
                      </a:r>
                      <a:r>
                        <a:rPr lang="en-US" sz="2800" dirty="0" err="1"/>
                        <a:t>cho</a:t>
                      </a:r>
                      <a:r>
                        <a:rPr lang="en-US" sz="2800" dirty="0"/>
                        <a:t> </a:t>
                      </a:r>
                      <a:r>
                        <a:rPr lang="en-US" sz="2800" dirty="0" err="1"/>
                        <a:t>trẻ</a:t>
                      </a:r>
                      <a:r>
                        <a:rPr lang="en-US" sz="2800" dirty="0"/>
                        <a:t> </a:t>
                      </a:r>
                      <a:r>
                        <a:rPr lang="en-US" sz="2800" dirty="0" err="1"/>
                        <a:t>theo</a:t>
                      </a:r>
                      <a:r>
                        <a:rPr lang="en-US" sz="2800" dirty="0"/>
                        <a:t> Ch</a:t>
                      </a:r>
                      <a:r>
                        <a:rPr lang="vi-VN" sz="2800" dirty="0"/>
                        <a:t>ư</a:t>
                      </a:r>
                      <a:r>
                        <a:rPr lang="en-US" sz="2800" dirty="0" err="1"/>
                        <a:t>ơng</a:t>
                      </a:r>
                      <a:r>
                        <a:rPr lang="en-US" sz="2800" dirty="0"/>
                        <a:t> </a:t>
                      </a:r>
                      <a:r>
                        <a:rPr lang="en-US" sz="2800" dirty="0" err="1"/>
                        <a:t>trình</a:t>
                      </a:r>
                      <a:r>
                        <a:rPr lang="en-US" sz="2800" dirty="0"/>
                        <a:t> GD </a:t>
                      </a:r>
                      <a:r>
                        <a:rPr lang="en-US" sz="2800" dirty="0" err="1"/>
                        <a:t>và</a:t>
                      </a:r>
                      <a:r>
                        <a:rPr lang="en-US" sz="2800" dirty="0"/>
                        <a:t> </a:t>
                      </a:r>
                      <a:r>
                        <a:rPr lang="en-US" sz="2800" dirty="0" err="1"/>
                        <a:t>phù</a:t>
                      </a:r>
                      <a:r>
                        <a:rPr lang="en-US" sz="2800" dirty="0"/>
                        <a:t> </a:t>
                      </a:r>
                      <a:r>
                        <a:rPr lang="en-US" sz="2800" dirty="0" err="1"/>
                        <a:t>hợp</a:t>
                      </a:r>
                      <a:r>
                        <a:rPr lang="en-US" sz="2800" dirty="0"/>
                        <a:t> </a:t>
                      </a:r>
                      <a:r>
                        <a:rPr lang="en-US" sz="2800" dirty="0" err="1"/>
                        <a:t>với</a:t>
                      </a:r>
                      <a:r>
                        <a:rPr lang="en-US" sz="2800" dirty="0"/>
                        <a:t> </a:t>
                      </a:r>
                      <a:r>
                        <a:rPr lang="en-US" sz="2800" dirty="0" err="1"/>
                        <a:t>nhu</a:t>
                      </a:r>
                      <a:r>
                        <a:rPr lang="en-US" sz="2800" dirty="0"/>
                        <a:t> </a:t>
                      </a:r>
                      <a:r>
                        <a:rPr lang="en-US" sz="2800" dirty="0" err="1"/>
                        <a:t>cầu</a:t>
                      </a:r>
                      <a:r>
                        <a:rPr lang="en-US" sz="2800" dirty="0"/>
                        <a:t>, </a:t>
                      </a:r>
                      <a:r>
                        <a:rPr lang="en-US" sz="2800" dirty="0" err="1"/>
                        <a:t>khả</a:t>
                      </a:r>
                      <a:r>
                        <a:rPr lang="en-US" sz="2800" dirty="0"/>
                        <a:t> </a:t>
                      </a:r>
                      <a:r>
                        <a:rPr lang="en-US" sz="2800" dirty="0" err="1"/>
                        <a:t>năng</a:t>
                      </a:r>
                      <a:r>
                        <a:rPr lang="en-US" sz="2800" dirty="0"/>
                        <a:t> </a:t>
                      </a:r>
                      <a:r>
                        <a:rPr lang="en-US" sz="2800" dirty="0" err="1"/>
                        <a:t>của</a:t>
                      </a:r>
                      <a:r>
                        <a:rPr lang="en-US" sz="2800" dirty="0"/>
                        <a:t> </a:t>
                      </a:r>
                      <a:r>
                        <a:rPr lang="en-US" sz="2800" dirty="0" err="1"/>
                        <a:t>từng</a:t>
                      </a:r>
                      <a:r>
                        <a:rPr lang="en-US" sz="2800" dirty="0"/>
                        <a:t> </a:t>
                      </a:r>
                      <a:r>
                        <a:rPr lang="en-US" sz="2800" dirty="0" err="1"/>
                        <a:t>trẻ</a:t>
                      </a:r>
                      <a:endParaRPr lang="en-US" sz="2800" dirty="0"/>
                    </a:p>
                  </a:txBody>
                  <a:tcPr/>
                </a:tc>
                <a:extLst>
                  <a:ext uri="{0D108BD9-81ED-4DB2-BD59-A6C34878D82A}">
                    <a16:rowId xmlns:a16="http://schemas.microsoft.com/office/drawing/2014/main" val="668185181"/>
                  </a:ext>
                </a:extLst>
              </a:tr>
            </a:tbl>
          </a:graphicData>
        </a:graphic>
      </p:graphicFrame>
    </p:spTree>
    <p:extLst>
      <p:ext uri="{BB962C8B-B14F-4D97-AF65-F5344CB8AC3E}">
        <p14:creationId xmlns:p14="http://schemas.microsoft.com/office/powerpoint/2010/main" val="1539611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ỗ dành sẵn cho Nội dung 3">
            <a:extLst>
              <a:ext uri="{FF2B5EF4-FFF2-40B4-BE49-F238E27FC236}">
                <a16:creationId xmlns:a16="http://schemas.microsoft.com/office/drawing/2014/main" id="{1BC99E69-C257-4EE0-847B-264470C64C62}"/>
              </a:ext>
            </a:extLst>
          </p:cNvPr>
          <p:cNvGraphicFramePr>
            <a:graphicFrameLocks noGrp="1"/>
          </p:cNvGraphicFramePr>
          <p:nvPr>
            <p:ph idx="1"/>
            <p:extLst>
              <p:ext uri="{D42A27DB-BD31-4B8C-83A1-F6EECF244321}">
                <p14:modId xmlns:p14="http://schemas.microsoft.com/office/powerpoint/2010/main" val="2832011331"/>
              </p:ext>
            </p:extLst>
          </p:nvPr>
        </p:nvGraphicFramePr>
        <p:xfrm>
          <a:off x="208548" y="513348"/>
          <a:ext cx="11983452" cy="6527081"/>
        </p:xfrm>
        <a:graphic>
          <a:graphicData uri="http://schemas.openxmlformats.org/drawingml/2006/table">
            <a:tbl>
              <a:tblPr firstRow="1" bandRow="1">
                <a:tableStyleId>{5C22544A-7EE6-4342-B048-85BDC9FD1C3A}</a:tableStyleId>
              </a:tblPr>
              <a:tblGrid>
                <a:gridCol w="572244">
                  <a:extLst>
                    <a:ext uri="{9D8B030D-6E8A-4147-A177-3AD203B41FA5}">
                      <a16:colId xmlns:a16="http://schemas.microsoft.com/office/drawing/2014/main" val="827024437"/>
                    </a:ext>
                  </a:extLst>
                </a:gridCol>
                <a:gridCol w="1793596">
                  <a:extLst>
                    <a:ext uri="{9D8B030D-6E8A-4147-A177-3AD203B41FA5}">
                      <a16:colId xmlns:a16="http://schemas.microsoft.com/office/drawing/2014/main" val="3764827226"/>
                    </a:ext>
                  </a:extLst>
                </a:gridCol>
                <a:gridCol w="9617612">
                  <a:extLst>
                    <a:ext uri="{9D8B030D-6E8A-4147-A177-3AD203B41FA5}">
                      <a16:colId xmlns:a16="http://schemas.microsoft.com/office/drawing/2014/main" val="387443503"/>
                    </a:ext>
                  </a:extLst>
                </a:gridCol>
              </a:tblGrid>
              <a:tr h="945584">
                <a:tc>
                  <a:txBody>
                    <a:bodyPr/>
                    <a:lstStyle/>
                    <a:p>
                      <a:r>
                        <a:rPr lang="en-US" sz="2800" dirty="0"/>
                        <a:t>TT</a:t>
                      </a:r>
                    </a:p>
                  </a:txBody>
                  <a:tcPr/>
                </a:tc>
                <a:tc>
                  <a:txBody>
                    <a:bodyPr/>
                    <a:lstStyle/>
                    <a:p>
                      <a:r>
                        <a:rPr lang="en-US" sz="2800" dirty="0" err="1"/>
                        <a:t>Các</a:t>
                      </a:r>
                      <a:r>
                        <a:rPr lang="en-US" sz="2800" dirty="0"/>
                        <a:t> </a:t>
                      </a:r>
                      <a:r>
                        <a:rPr lang="en-US" sz="2800" dirty="0" err="1"/>
                        <a:t>lĩnh</a:t>
                      </a:r>
                      <a:r>
                        <a:rPr lang="en-US" sz="2800" dirty="0"/>
                        <a:t> </a:t>
                      </a:r>
                      <a:r>
                        <a:rPr lang="en-US" sz="2800" dirty="0" err="1"/>
                        <a:t>vực</a:t>
                      </a:r>
                      <a:endParaRPr lang="en-US" sz="2800" dirty="0"/>
                    </a:p>
                  </a:txBody>
                  <a:tcPr/>
                </a:tc>
                <a:tc>
                  <a:txBody>
                    <a:bodyPr/>
                    <a:lstStyle/>
                    <a:p>
                      <a:r>
                        <a:rPr lang="en-US" sz="2800" dirty="0" err="1"/>
                        <a:t>Yêu</a:t>
                      </a:r>
                      <a:r>
                        <a:rPr lang="en-US" sz="2800" dirty="0"/>
                        <a:t> </a:t>
                      </a:r>
                      <a:r>
                        <a:rPr lang="en-US" sz="2800" dirty="0" err="1"/>
                        <a:t>cầu</a:t>
                      </a:r>
                      <a:r>
                        <a:rPr lang="en-US" sz="2800" dirty="0"/>
                        <a:t> </a:t>
                      </a:r>
                      <a:r>
                        <a:rPr lang="en-US" sz="2800" dirty="0" err="1"/>
                        <a:t>về</a:t>
                      </a:r>
                      <a:r>
                        <a:rPr lang="en-US" sz="2800" dirty="0"/>
                        <a:t> </a:t>
                      </a:r>
                      <a:r>
                        <a:rPr lang="en-US" sz="2800" dirty="0" err="1"/>
                        <a:t>năng</a:t>
                      </a:r>
                      <a:r>
                        <a:rPr lang="en-US" sz="2800" dirty="0"/>
                        <a:t> </a:t>
                      </a:r>
                      <a:r>
                        <a:rPr lang="en-US" sz="2800" dirty="0" err="1"/>
                        <a:t>lực</a:t>
                      </a:r>
                      <a:r>
                        <a:rPr lang="en-US" sz="2800" dirty="0"/>
                        <a:t> </a:t>
                      </a:r>
                      <a:r>
                        <a:rPr lang="en-US" sz="2800" dirty="0" err="1"/>
                        <a:t>nghề</a:t>
                      </a:r>
                      <a:r>
                        <a:rPr lang="en-US" sz="2800" dirty="0"/>
                        <a:t> </a:t>
                      </a:r>
                      <a:r>
                        <a:rPr lang="en-US" sz="2800" dirty="0" err="1"/>
                        <a:t>nghiệp</a:t>
                      </a:r>
                      <a:endParaRPr lang="en-US" sz="2800" dirty="0"/>
                    </a:p>
                  </a:txBody>
                  <a:tcPr/>
                </a:tc>
                <a:extLst>
                  <a:ext uri="{0D108BD9-81ED-4DB2-BD59-A6C34878D82A}">
                    <a16:rowId xmlns:a16="http://schemas.microsoft.com/office/drawing/2014/main" val="350980054"/>
                  </a:ext>
                </a:extLst>
              </a:tr>
              <a:tr h="2503017">
                <a:tc>
                  <a:txBody>
                    <a:bodyPr/>
                    <a:lstStyle/>
                    <a:p>
                      <a:pPr algn="ctr"/>
                      <a:r>
                        <a:rPr lang="en-US" sz="2800" dirty="0"/>
                        <a:t>3</a:t>
                      </a:r>
                    </a:p>
                  </a:txBody>
                  <a:tcPr/>
                </a:tc>
                <a:tc>
                  <a:txBody>
                    <a:bodyPr/>
                    <a:lstStyle/>
                    <a:p>
                      <a:r>
                        <a:rPr lang="en-US" sz="2800" dirty="0" err="1"/>
                        <a:t>Trách</a:t>
                      </a:r>
                      <a:r>
                        <a:rPr lang="en-US" sz="2800" dirty="0"/>
                        <a:t> </a:t>
                      </a:r>
                      <a:r>
                        <a:rPr lang="en-US" sz="2800" dirty="0" err="1"/>
                        <a:t>nhiệm</a:t>
                      </a:r>
                      <a:r>
                        <a:rPr lang="en-US" sz="2800" dirty="0"/>
                        <a:t> </a:t>
                      </a:r>
                      <a:r>
                        <a:rPr lang="en-US" sz="2800" dirty="0" err="1"/>
                        <a:t>đối</a:t>
                      </a:r>
                      <a:r>
                        <a:rPr lang="en-US" sz="2800" dirty="0"/>
                        <a:t> </a:t>
                      </a:r>
                      <a:r>
                        <a:rPr lang="en-US" sz="2800" dirty="0" err="1"/>
                        <a:t>với</a:t>
                      </a:r>
                      <a:r>
                        <a:rPr lang="en-US" sz="2800" dirty="0"/>
                        <a:t> </a:t>
                      </a:r>
                      <a:r>
                        <a:rPr lang="en-US" sz="2800" dirty="0" err="1"/>
                        <a:t>bản</a:t>
                      </a:r>
                      <a:r>
                        <a:rPr lang="en-US" sz="2800" dirty="0"/>
                        <a:t> </a:t>
                      </a:r>
                      <a:r>
                        <a:rPr lang="en-US" sz="2800" dirty="0" err="1"/>
                        <a:t>thân</a:t>
                      </a:r>
                      <a:endParaRPr lang="en-US" sz="2800" dirty="0"/>
                    </a:p>
                  </a:txBody>
                  <a:tcPr/>
                </a:tc>
                <a:tc>
                  <a:txBody>
                    <a:bodyPr/>
                    <a:lstStyle/>
                    <a:p>
                      <a:pPr marL="457200" indent="-457200">
                        <a:buFontTx/>
                        <a:buChar char="-"/>
                      </a:pPr>
                      <a:r>
                        <a:rPr lang="en-US" sz="2800" dirty="0" err="1"/>
                        <a:t>Tự</a:t>
                      </a:r>
                      <a:r>
                        <a:rPr lang="en-US" sz="2800" dirty="0"/>
                        <a:t> tin, </a:t>
                      </a:r>
                      <a:r>
                        <a:rPr lang="en-US" sz="2800" dirty="0" err="1"/>
                        <a:t>tự</a:t>
                      </a:r>
                      <a:r>
                        <a:rPr lang="en-US" sz="2800" dirty="0"/>
                        <a:t> </a:t>
                      </a:r>
                      <a:r>
                        <a:rPr lang="en-US" sz="2800" dirty="0" err="1"/>
                        <a:t>chủ</a:t>
                      </a:r>
                      <a:r>
                        <a:rPr lang="en-US" sz="2800" dirty="0"/>
                        <a:t>, ý </a:t>
                      </a:r>
                      <a:r>
                        <a:rPr lang="en-US" sz="2800" dirty="0" err="1"/>
                        <a:t>thức</a:t>
                      </a:r>
                      <a:r>
                        <a:rPr lang="en-US" sz="2800" dirty="0"/>
                        <a:t> </a:t>
                      </a:r>
                      <a:r>
                        <a:rPr lang="en-US" sz="2800" dirty="0" err="1"/>
                        <a:t>trách</a:t>
                      </a:r>
                      <a:r>
                        <a:rPr lang="en-US" sz="2800" dirty="0"/>
                        <a:t> </a:t>
                      </a:r>
                      <a:r>
                        <a:rPr lang="en-US" sz="2800" dirty="0" err="1"/>
                        <a:t>nhiệm</a:t>
                      </a:r>
                      <a:r>
                        <a:rPr lang="en-US" sz="2800" dirty="0"/>
                        <a:t> </a:t>
                      </a:r>
                      <a:r>
                        <a:rPr lang="en-US" sz="2800" dirty="0" err="1"/>
                        <a:t>cao</a:t>
                      </a:r>
                      <a:r>
                        <a:rPr lang="en-US" sz="2800" dirty="0"/>
                        <a:t> </a:t>
                      </a:r>
                      <a:r>
                        <a:rPr lang="en-US" sz="2800" dirty="0" err="1"/>
                        <a:t>đối</a:t>
                      </a:r>
                      <a:r>
                        <a:rPr lang="en-US" sz="2800" dirty="0"/>
                        <a:t> </a:t>
                      </a:r>
                      <a:r>
                        <a:rPr lang="en-US" sz="2800" dirty="0" err="1"/>
                        <a:t>với</a:t>
                      </a:r>
                      <a:r>
                        <a:rPr lang="en-US" sz="2800" dirty="0"/>
                        <a:t> </a:t>
                      </a:r>
                      <a:r>
                        <a:rPr lang="en-US" sz="2800" dirty="0" err="1"/>
                        <a:t>nhiệm</a:t>
                      </a:r>
                      <a:r>
                        <a:rPr lang="en-US" sz="2800" dirty="0"/>
                        <a:t> </a:t>
                      </a:r>
                      <a:r>
                        <a:rPr lang="en-US" sz="2800" dirty="0" err="1"/>
                        <a:t>vụ</a:t>
                      </a:r>
                      <a:r>
                        <a:rPr lang="en-US" sz="2800" dirty="0"/>
                        <a:t> đ</a:t>
                      </a:r>
                      <a:r>
                        <a:rPr lang="vi-VN" sz="2800" dirty="0"/>
                        <a:t>ư</a:t>
                      </a:r>
                      <a:r>
                        <a:rPr lang="en-US" sz="2800" dirty="0" err="1"/>
                        <a:t>ợc</a:t>
                      </a:r>
                      <a:r>
                        <a:rPr lang="en-US" sz="2800" dirty="0"/>
                        <a:t> </a:t>
                      </a:r>
                      <a:r>
                        <a:rPr lang="en-US" sz="2800" dirty="0" err="1"/>
                        <a:t>giao</a:t>
                      </a:r>
                      <a:r>
                        <a:rPr lang="en-US" sz="2800" dirty="0"/>
                        <a:t>;  </a:t>
                      </a:r>
                      <a:r>
                        <a:rPr lang="en-US" sz="2800" dirty="0" err="1"/>
                        <a:t>lối</a:t>
                      </a:r>
                      <a:r>
                        <a:rPr lang="en-US" sz="2800" dirty="0"/>
                        <a:t> </a:t>
                      </a:r>
                      <a:r>
                        <a:rPr lang="en-US" sz="2800" dirty="0" err="1"/>
                        <a:t>sống</a:t>
                      </a:r>
                      <a:r>
                        <a:rPr lang="en-US" sz="2800" dirty="0"/>
                        <a:t> </a:t>
                      </a:r>
                      <a:r>
                        <a:rPr lang="en-US" sz="2800" dirty="0" err="1"/>
                        <a:t>gần</a:t>
                      </a:r>
                      <a:r>
                        <a:rPr lang="en-US" sz="2800" dirty="0"/>
                        <a:t> </a:t>
                      </a:r>
                      <a:r>
                        <a:rPr lang="en-US" sz="2800" dirty="0" err="1"/>
                        <a:t>gũi</a:t>
                      </a:r>
                      <a:r>
                        <a:rPr lang="en-US" sz="2800" dirty="0"/>
                        <a:t>, </a:t>
                      </a:r>
                      <a:r>
                        <a:rPr lang="en-US" sz="2800" dirty="0" err="1"/>
                        <a:t>giản</a:t>
                      </a:r>
                      <a:r>
                        <a:rPr lang="en-US" sz="2800" dirty="0"/>
                        <a:t> </a:t>
                      </a:r>
                      <a:r>
                        <a:rPr lang="en-US" sz="2800" dirty="0" err="1"/>
                        <a:t>dị</a:t>
                      </a:r>
                      <a:r>
                        <a:rPr lang="en-US" sz="2800" dirty="0"/>
                        <a:t>, </a:t>
                      </a:r>
                      <a:r>
                        <a:rPr lang="en-US" sz="2800" dirty="0" err="1"/>
                        <a:t>phong</a:t>
                      </a:r>
                      <a:r>
                        <a:rPr lang="en-US" sz="2800" dirty="0"/>
                        <a:t> </a:t>
                      </a:r>
                      <a:r>
                        <a:rPr lang="en-US" sz="2800" dirty="0" err="1"/>
                        <a:t>cách</a:t>
                      </a:r>
                      <a:r>
                        <a:rPr lang="en-US" sz="2800" dirty="0"/>
                        <a:t> </a:t>
                      </a:r>
                      <a:r>
                        <a:rPr lang="en-US" sz="2800" dirty="0" err="1"/>
                        <a:t>làm</a:t>
                      </a:r>
                      <a:r>
                        <a:rPr lang="en-US" sz="2800" dirty="0"/>
                        <a:t> </a:t>
                      </a:r>
                      <a:r>
                        <a:rPr lang="en-US" sz="2800" dirty="0" err="1"/>
                        <a:t>việc</a:t>
                      </a:r>
                      <a:r>
                        <a:rPr lang="en-US" sz="2800" dirty="0"/>
                        <a:t> khoa </a:t>
                      </a:r>
                      <a:r>
                        <a:rPr lang="en-US" sz="2800" dirty="0" err="1"/>
                        <a:t>học</a:t>
                      </a:r>
                      <a:r>
                        <a:rPr lang="en-US" sz="2800" dirty="0"/>
                        <a:t>, </a:t>
                      </a:r>
                      <a:r>
                        <a:rPr lang="en-US" sz="2800" dirty="0" err="1"/>
                        <a:t>chuyên</a:t>
                      </a:r>
                      <a:r>
                        <a:rPr lang="en-US" sz="2800" dirty="0"/>
                        <a:t> </a:t>
                      </a:r>
                      <a:r>
                        <a:rPr lang="en-US" sz="2800" dirty="0" err="1"/>
                        <a:t>nghiệp</a:t>
                      </a:r>
                      <a:r>
                        <a:rPr lang="en-US" sz="2800" dirty="0"/>
                        <a:t>; </a:t>
                      </a:r>
                      <a:r>
                        <a:rPr lang="en-US" sz="2800" dirty="0" err="1"/>
                        <a:t>Tự</a:t>
                      </a:r>
                      <a:r>
                        <a:rPr lang="en-US" sz="2800" dirty="0"/>
                        <a:t> </a:t>
                      </a:r>
                      <a:r>
                        <a:rPr lang="en-US" sz="2800" dirty="0" err="1"/>
                        <a:t>nhận</a:t>
                      </a:r>
                      <a:r>
                        <a:rPr lang="en-US" sz="2800" dirty="0"/>
                        <a:t> </a:t>
                      </a:r>
                      <a:r>
                        <a:rPr lang="en-US" sz="2800" dirty="0" err="1"/>
                        <a:t>thức</a:t>
                      </a:r>
                      <a:r>
                        <a:rPr lang="en-US" sz="2800" dirty="0"/>
                        <a:t> </a:t>
                      </a:r>
                      <a:r>
                        <a:rPr lang="en-US" sz="2800" dirty="0" err="1"/>
                        <a:t>phù</a:t>
                      </a:r>
                      <a:r>
                        <a:rPr lang="en-US" sz="2800" dirty="0"/>
                        <a:t> </a:t>
                      </a:r>
                      <a:r>
                        <a:rPr lang="en-US" sz="2800" dirty="0" err="1"/>
                        <a:t>hợp</a:t>
                      </a:r>
                      <a:r>
                        <a:rPr lang="en-US" sz="2800" dirty="0"/>
                        <a:t> </a:t>
                      </a:r>
                      <a:r>
                        <a:rPr lang="en-US" sz="2800" dirty="0" err="1"/>
                        <a:t>và</a:t>
                      </a:r>
                      <a:r>
                        <a:rPr lang="en-US" sz="2800" dirty="0"/>
                        <a:t> </a:t>
                      </a:r>
                      <a:r>
                        <a:rPr lang="en-US" sz="2800" dirty="0" err="1"/>
                        <a:t>tự</a:t>
                      </a:r>
                      <a:r>
                        <a:rPr lang="en-US" sz="2800" dirty="0"/>
                        <a:t> </a:t>
                      </a:r>
                      <a:r>
                        <a:rPr lang="en-US" sz="2800" dirty="0" err="1"/>
                        <a:t>học</a:t>
                      </a:r>
                      <a:r>
                        <a:rPr lang="en-US" sz="2800" dirty="0"/>
                        <a:t> </a:t>
                      </a:r>
                      <a:r>
                        <a:rPr lang="en-US" sz="2800" dirty="0" err="1"/>
                        <a:t>hỏi</a:t>
                      </a:r>
                      <a:r>
                        <a:rPr lang="en-US" sz="2800" dirty="0"/>
                        <a:t>, </a:t>
                      </a:r>
                      <a:r>
                        <a:rPr lang="en-US" sz="2800" dirty="0" err="1"/>
                        <a:t>hoàn</a:t>
                      </a:r>
                      <a:r>
                        <a:rPr lang="en-US" sz="2800" dirty="0"/>
                        <a:t> </a:t>
                      </a:r>
                      <a:r>
                        <a:rPr lang="en-US" sz="2800" dirty="0" err="1"/>
                        <a:t>thiện</a:t>
                      </a:r>
                      <a:r>
                        <a:rPr lang="en-US" sz="2800" dirty="0"/>
                        <a:t> </a:t>
                      </a:r>
                      <a:r>
                        <a:rPr lang="en-US" sz="2800" dirty="0" err="1"/>
                        <a:t>bản</a:t>
                      </a:r>
                      <a:r>
                        <a:rPr lang="en-US" sz="2800" dirty="0"/>
                        <a:t> </a:t>
                      </a:r>
                      <a:r>
                        <a:rPr lang="en-US" sz="2800" dirty="0" err="1"/>
                        <a:t>thân</a:t>
                      </a:r>
                      <a:endParaRPr lang="en-US" sz="2800" dirty="0"/>
                    </a:p>
                    <a:p>
                      <a:pPr marL="457200" indent="-457200">
                        <a:buFontTx/>
                        <a:buChar char="-"/>
                      </a:pPr>
                      <a:r>
                        <a:rPr lang="en-US" sz="2800" dirty="0"/>
                        <a:t>T</a:t>
                      </a:r>
                      <a:r>
                        <a:rPr lang="vi-VN" sz="2800" dirty="0"/>
                        <a:t>ư</a:t>
                      </a:r>
                      <a:r>
                        <a:rPr lang="en-US" sz="2800" dirty="0"/>
                        <a:t> </a:t>
                      </a:r>
                      <a:r>
                        <a:rPr lang="en-US" sz="2800" dirty="0" err="1"/>
                        <a:t>duy</a:t>
                      </a:r>
                      <a:r>
                        <a:rPr lang="en-US" sz="2800" dirty="0"/>
                        <a:t> </a:t>
                      </a:r>
                      <a:r>
                        <a:rPr lang="en-US" sz="2800" dirty="0" err="1"/>
                        <a:t>linh</a:t>
                      </a:r>
                      <a:r>
                        <a:rPr lang="en-US" sz="2800" dirty="0"/>
                        <a:t> </a:t>
                      </a:r>
                      <a:r>
                        <a:rPr lang="en-US" sz="2800" dirty="0" err="1"/>
                        <a:t>hoạt</a:t>
                      </a:r>
                      <a:r>
                        <a:rPr lang="en-US" sz="2800" dirty="0"/>
                        <a:t>, </a:t>
                      </a:r>
                      <a:r>
                        <a:rPr lang="en-US" sz="2800" dirty="0" err="1"/>
                        <a:t>sáng</a:t>
                      </a:r>
                      <a:r>
                        <a:rPr lang="en-US" sz="2800" dirty="0"/>
                        <a:t> </a:t>
                      </a:r>
                      <a:r>
                        <a:rPr lang="en-US" sz="2800" dirty="0" err="1"/>
                        <a:t>tạo</a:t>
                      </a:r>
                      <a:r>
                        <a:rPr lang="en-US" sz="2800" dirty="0"/>
                        <a:t> </a:t>
                      </a:r>
                      <a:r>
                        <a:rPr lang="en-US" sz="2800" dirty="0" err="1"/>
                        <a:t>trong</a:t>
                      </a:r>
                      <a:r>
                        <a:rPr lang="en-US" sz="2800" dirty="0"/>
                        <a:t> </a:t>
                      </a:r>
                      <a:r>
                        <a:rPr lang="en-US" sz="2800" dirty="0" err="1"/>
                        <a:t>giải</a:t>
                      </a:r>
                      <a:r>
                        <a:rPr lang="en-US" sz="2800" dirty="0"/>
                        <a:t> </a:t>
                      </a:r>
                      <a:r>
                        <a:rPr lang="en-US" sz="2800" dirty="0" err="1"/>
                        <a:t>quyết</a:t>
                      </a:r>
                      <a:r>
                        <a:rPr lang="en-US" sz="2800" dirty="0"/>
                        <a:t> </a:t>
                      </a:r>
                      <a:r>
                        <a:rPr lang="en-US" sz="2800" dirty="0" err="1"/>
                        <a:t>vấn</a:t>
                      </a:r>
                      <a:r>
                        <a:rPr lang="en-US" sz="2800" dirty="0"/>
                        <a:t> </a:t>
                      </a:r>
                      <a:r>
                        <a:rPr lang="en-US" sz="2800" dirty="0" err="1"/>
                        <a:t>đề</a:t>
                      </a:r>
                      <a:r>
                        <a:rPr lang="en-US" sz="2800" dirty="0"/>
                        <a:t> </a:t>
                      </a:r>
                      <a:r>
                        <a:rPr lang="en-US" sz="2800" dirty="0" err="1"/>
                        <a:t>và</a:t>
                      </a:r>
                      <a:r>
                        <a:rPr lang="en-US" sz="2800" dirty="0"/>
                        <a:t> </a:t>
                      </a:r>
                      <a:r>
                        <a:rPr lang="en-US" sz="2800" dirty="0" err="1"/>
                        <a:t>phối</a:t>
                      </a:r>
                      <a:r>
                        <a:rPr lang="en-US" sz="2800" dirty="0"/>
                        <a:t> </a:t>
                      </a:r>
                      <a:r>
                        <a:rPr lang="en-US" sz="2800" dirty="0" err="1"/>
                        <a:t>hợp</a:t>
                      </a:r>
                      <a:r>
                        <a:rPr lang="en-US" sz="2800" dirty="0"/>
                        <a:t>...</a:t>
                      </a:r>
                    </a:p>
                    <a:p>
                      <a:pPr marL="457200" indent="-457200">
                        <a:buFontTx/>
                        <a:buChar char="-"/>
                      </a:pPr>
                      <a:r>
                        <a:rPr lang="en-US" sz="2800" dirty="0" err="1"/>
                        <a:t>Ngoại</a:t>
                      </a:r>
                      <a:r>
                        <a:rPr lang="en-US" sz="2800" dirty="0"/>
                        <a:t> </a:t>
                      </a:r>
                      <a:r>
                        <a:rPr lang="en-US" sz="2800" dirty="0" err="1"/>
                        <a:t>ngữ</a:t>
                      </a:r>
                      <a:r>
                        <a:rPr lang="en-US" sz="2800" dirty="0"/>
                        <a:t>, </a:t>
                      </a:r>
                      <a:r>
                        <a:rPr lang="en-US" sz="2800" dirty="0" err="1"/>
                        <a:t>đa</a:t>
                      </a:r>
                      <a:r>
                        <a:rPr lang="en-US" sz="2800" dirty="0"/>
                        <a:t> </a:t>
                      </a:r>
                      <a:r>
                        <a:rPr lang="en-US" sz="2800" dirty="0" err="1"/>
                        <a:t>văn</a:t>
                      </a:r>
                      <a:r>
                        <a:rPr lang="en-US" sz="2800" dirty="0"/>
                        <a:t> </a:t>
                      </a:r>
                      <a:r>
                        <a:rPr lang="en-US" sz="2800" dirty="0" err="1"/>
                        <a:t>hóa</a:t>
                      </a:r>
                      <a:r>
                        <a:rPr lang="en-US" sz="2800" dirty="0"/>
                        <a:t>, CNTT; </a:t>
                      </a:r>
                      <a:r>
                        <a:rPr lang="en-US" sz="2800" dirty="0" err="1"/>
                        <a:t>khả</a:t>
                      </a:r>
                      <a:r>
                        <a:rPr lang="en-US" sz="2800" dirty="0"/>
                        <a:t> </a:t>
                      </a:r>
                      <a:r>
                        <a:rPr lang="en-US" sz="2800" dirty="0" err="1"/>
                        <a:t>năng</a:t>
                      </a:r>
                      <a:r>
                        <a:rPr lang="en-US" sz="2800" dirty="0"/>
                        <a:t> </a:t>
                      </a:r>
                      <a:r>
                        <a:rPr lang="en-US" sz="2800" dirty="0" err="1"/>
                        <a:t>sáng</a:t>
                      </a:r>
                      <a:r>
                        <a:rPr lang="en-US" sz="2800" dirty="0"/>
                        <a:t> </a:t>
                      </a:r>
                      <a:r>
                        <a:rPr lang="en-US" sz="2800" dirty="0" err="1"/>
                        <a:t>tạo</a:t>
                      </a:r>
                      <a:r>
                        <a:rPr lang="en-US" sz="2800" dirty="0"/>
                        <a:t> </a:t>
                      </a:r>
                      <a:r>
                        <a:rPr lang="en-US" sz="2800" dirty="0" err="1"/>
                        <a:t>nghệ</a:t>
                      </a:r>
                      <a:r>
                        <a:rPr lang="en-US" sz="2800" dirty="0"/>
                        <a:t> </a:t>
                      </a:r>
                      <a:r>
                        <a:rPr lang="en-US" sz="2800" dirty="0" err="1"/>
                        <a:t>thuật</a:t>
                      </a:r>
                      <a:endParaRPr lang="en-US" sz="2800" dirty="0"/>
                    </a:p>
                  </a:txBody>
                  <a:tcPr/>
                </a:tc>
                <a:extLst>
                  <a:ext uri="{0D108BD9-81ED-4DB2-BD59-A6C34878D82A}">
                    <a16:rowId xmlns:a16="http://schemas.microsoft.com/office/drawing/2014/main" val="2648811899"/>
                  </a:ext>
                </a:extLst>
              </a:tr>
              <a:tr h="2503017">
                <a:tc>
                  <a:txBody>
                    <a:bodyPr/>
                    <a:lstStyle/>
                    <a:p>
                      <a:pPr algn="ctr"/>
                      <a:r>
                        <a:rPr lang="en-US" sz="2800" dirty="0"/>
                        <a:t>4</a:t>
                      </a:r>
                    </a:p>
                  </a:txBody>
                  <a:tcPr/>
                </a:tc>
                <a:tc>
                  <a:txBody>
                    <a:bodyPr/>
                    <a:lstStyle/>
                    <a:p>
                      <a:r>
                        <a:rPr lang="en-US" sz="2800" dirty="0"/>
                        <a:t> </a:t>
                      </a:r>
                      <a:r>
                        <a:rPr lang="en-US" sz="2800" dirty="0" err="1"/>
                        <a:t>Trách</a:t>
                      </a:r>
                      <a:r>
                        <a:rPr lang="en-US" sz="2800" dirty="0"/>
                        <a:t> </a:t>
                      </a:r>
                      <a:r>
                        <a:rPr lang="en-US" sz="2800" dirty="0" err="1"/>
                        <a:t>nhiệm</a:t>
                      </a:r>
                      <a:r>
                        <a:rPr lang="en-US" sz="2800" dirty="0"/>
                        <a:t> PT </a:t>
                      </a:r>
                    </a:p>
                  </a:txBody>
                  <a:tcPr/>
                </a:tc>
                <a:tc>
                  <a:txBody>
                    <a:bodyPr/>
                    <a:lstStyle/>
                    <a:p>
                      <a:pPr marL="457200" indent="-457200">
                        <a:buFontTx/>
                        <a:buChar char="-"/>
                      </a:pPr>
                      <a:r>
                        <a:rPr lang="en-US" sz="2800" dirty="0" err="1"/>
                        <a:t>Tôn</a:t>
                      </a:r>
                      <a:r>
                        <a:rPr lang="en-US" sz="2800" dirty="0"/>
                        <a:t> </a:t>
                      </a:r>
                      <a:r>
                        <a:rPr lang="en-US" sz="2800" dirty="0" err="1"/>
                        <a:t>trong</a:t>
                      </a:r>
                      <a:r>
                        <a:rPr lang="en-US" sz="2800" dirty="0"/>
                        <a:t>, </a:t>
                      </a:r>
                      <a:r>
                        <a:rPr lang="en-US" sz="2800" dirty="0" err="1"/>
                        <a:t>đoàn</a:t>
                      </a:r>
                      <a:r>
                        <a:rPr lang="en-US" sz="2800" dirty="0"/>
                        <a:t> </a:t>
                      </a:r>
                      <a:r>
                        <a:rPr lang="en-US" sz="2800" dirty="0" err="1"/>
                        <a:t>kết</a:t>
                      </a:r>
                      <a:r>
                        <a:rPr lang="en-US" sz="2800" dirty="0"/>
                        <a:t>, </a:t>
                      </a:r>
                      <a:r>
                        <a:rPr lang="en-US" sz="2800" dirty="0" err="1"/>
                        <a:t>thân</a:t>
                      </a:r>
                      <a:r>
                        <a:rPr lang="en-US" sz="2800" dirty="0"/>
                        <a:t> </a:t>
                      </a:r>
                      <a:r>
                        <a:rPr lang="en-US" sz="2800" dirty="0" err="1"/>
                        <a:t>thiện</a:t>
                      </a:r>
                      <a:r>
                        <a:rPr lang="en-US" sz="2800" dirty="0"/>
                        <a:t> </a:t>
                      </a:r>
                      <a:r>
                        <a:rPr lang="en-US" sz="2800" dirty="0" err="1"/>
                        <a:t>với</a:t>
                      </a:r>
                      <a:r>
                        <a:rPr lang="en-US" sz="2800" dirty="0"/>
                        <a:t> </a:t>
                      </a:r>
                      <a:r>
                        <a:rPr lang="en-US" sz="2800" dirty="0" err="1"/>
                        <a:t>các</a:t>
                      </a:r>
                      <a:r>
                        <a:rPr lang="en-US" sz="2800" dirty="0"/>
                        <a:t> </a:t>
                      </a:r>
                      <a:r>
                        <a:rPr lang="en-US" sz="2800" dirty="0" err="1"/>
                        <a:t>bên</a:t>
                      </a:r>
                      <a:endParaRPr lang="en-US" sz="2800" dirty="0"/>
                    </a:p>
                    <a:p>
                      <a:pPr marL="457200" indent="-457200">
                        <a:buFontTx/>
                        <a:buChar char="-"/>
                      </a:pPr>
                      <a:r>
                        <a:rPr lang="en-US" sz="2800" dirty="0" err="1"/>
                        <a:t>Năng</a:t>
                      </a:r>
                      <a:r>
                        <a:rPr lang="en-US" sz="2800" dirty="0"/>
                        <a:t> </a:t>
                      </a:r>
                      <a:r>
                        <a:rPr lang="en-US" sz="2800" dirty="0" err="1"/>
                        <a:t>lực</a:t>
                      </a:r>
                      <a:r>
                        <a:rPr lang="en-US" sz="2800" dirty="0"/>
                        <a:t> </a:t>
                      </a:r>
                      <a:r>
                        <a:rPr lang="en-US" sz="2800" dirty="0" err="1"/>
                        <a:t>hợp</a:t>
                      </a:r>
                      <a:r>
                        <a:rPr lang="en-US" sz="2800" dirty="0"/>
                        <a:t> </a:t>
                      </a:r>
                      <a:r>
                        <a:rPr lang="en-US" sz="2800" dirty="0" err="1"/>
                        <a:t>tác</a:t>
                      </a:r>
                      <a:r>
                        <a:rPr lang="en-US" sz="2800" dirty="0"/>
                        <a:t>, </a:t>
                      </a:r>
                      <a:r>
                        <a:rPr lang="en-US" sz="2800" dirty="0" err="1"/>
                        <a:t>hỗ</a:t>
                      </a:r>
                      <a:r>
                        <a:rPr lang="en-US" sz="2800" dirty="0"/>
                        <a:t> </a:t>
                      </a:r>
                      <a:r>
                        <a:rPr lang="en-US" sz="2800" dirty="0" err="1"/>
                        <a:t>trợ</a:t>
                      </a:r>
                      <a:r>
                        <a:rPr lang="en-US" sz="2800" dirty="0"/>
                        <a:t> </a:t>
                      </a:r>
                      <a:r>
                        <a:rPr lang="en-US" sz="2800" dirty="0" err="1"/>
                        <a:t>đồng</a:t>
                      </a:r>
                      <a:r>
                        <a:rPr lang="en-US" sz="2800" dirty="0"/>
                        <a:t> </a:t>
                      </a:r>
                      <a:r>
                        <a:rPr lang="en-US" sz="2800" dirty="0" err="1"/>
                        <a:t>nghiệp</a:t>
                      </a:r>
                      <a:r>
                        <a:rPr lang="en-US" sz="2800" dirty="0"/>
                        <a:t>, </a:t>
                      </a:r>
                      <a:r>
                        <a:rPr lang="en-US" sz="2800" dirty="0" err="1"/>
                        <a:t>tập</a:t>
                      </a:r>
                      <a:r>
                        <a:rPr lang="en-US" sz="2800" dirty="0"/>
                        <a:t> </a:t>
                      </a:r>
                      <a:r>
                        <a:rPr lang="en-US" sz="2800" dirty="0" err="1"/>
                        <a:t>thể</a:t>
                      </a:r>
                      <a:r>
                        <a:rPr lang="en-US" sz="2800" dirty="0"/>
                        <a:t> </a:t>
                      </a:r>
                      <a:r>
                        <a:rPr lang="en-US" sz="2800" dirty="0" err="1"/>
                        <a:t>trong</a:t>
                      </a:r>
                      <a:r>
                        <a:rPr lang="en-US" sz="2800" dirty="0"/>
                        <a:t> </a:t>
                      </a:r>
                      <a:r>
                        <a:rPr lang="en-US" sz="2800" dirty="0" err="1"/>
                        <a:t>nhà</a:t>
                      </a:r>
                      <a:r>
                        <a:rPr lang="en-US" sz="2800" dirty="0"/>
                        <a:t> </a:t>
                      </a:r>
                      <a:r>
                        <a:rPr lang="en-US" sz="2800" dirty="0" err="1"/>
                        <a:t>tr</a:t>
                      </a:r>
                      <a:r>
                        <a:rPr lang="vi-VN" sz="2800" dirty="0"/>
                        <a:t>ư</a:t>
                      </a:r>
                      <a:r>
                        <a:rPr lang="en-US" sz="2800" dirty="0" err="1"/>
                        <a:t>ờng</a:t>
                      </a:r>
                      <a:r>
                        <a:rPr lang="en-US" sz="2800" dirty="0"/>
                        <a:t>; t</a:t>
                      </a:r>
                      <a:r>
                        <a:rPr lang="vi-VN" sz="2800" dirty="0"/>
                        <a:t>ư</a:t>
                      </a:r>
                      <a:r>
                        <a:rPr lang="en-US" sz="2800" dirty="0"/>
                        <a:t> </a:t>
                      </a:r>
                      <a:r>
                        <a:rPr lang="en-US" sz="2800" dirty="0" err="1"/>
                        <a:t>vấn</a:t>
                      </a:r>
                      <a:r>
                        <a:rPr lang="en-US" sz="2800" dirty="0"/>
                        <a:t> </a:t>
                      </a:r>
                      <a:r>
                        <a:rPr lang="en-US" sz="2800" dirty="0" err="1"/>
                        <a:t>phát</a:t>
                      </a:r>
                      <a:r>
                        <a:rPr lang="en-US" sz="2800" dirty="0"/>
                        <a:t> </a:t>
                      </a:r>
                      <a:r>
                        <a:rPr lang="en-US" sz="2800" dirty="0" err="1"/>
                        <a:t>triển</a:t>
                      </a:r>
                      <a:r>
                        <a:rPr lang="en-US" sz="2800" dirty="0"/>
                        <a:t> </a:t>
                      </a:r>
                      <a:r>
                        <a:rPr lang="en-US" sz="2800" dirty="0" err="1"/>
                        <a:t>cho</a:t>
                      </a:r>
                      <a:r>
                        <a:rPr lang="en-US" sz="2800" dirty="0"/>
                        <a:t> Cha, </a:t>
                      </a:r>
                      <a:r>
                        <a:rPr lang="en-US" sz="2800" dirty="0" err="1"/>
                        <a:t>Mẹ</a:t>
                      </a:r>
                      <a:r>
                        <a:rPr lang="en-US" sz="2800" dirty="0"/>
                        <a:t> </a:t>
                      </a:r>
                      <a:r>
                        <a:rPr lang="en-US" sz="2800" dirty="0" err="1"/>
                        <a:t>trẻ</a:t>
                      </a:r>
                      <a:r>
                        <a:rPr lang="en-US" sz="2800" dirty="0"/>
                        <a:t> </a:t>
                      </a:r>
                      <a:r>
                        <a:rPr lang="en-US" sz="2800" dirty="0" err="1"/>
                        <a:t>và</a:t>
                      </a:r>
                      <a:r>
                        <a:rPr lang="en-US" sz="2800" dirty="0"/>
                        <a:t> </a:t>
                      </a:r>
                      <a:r>
                        <a:rPr lang="en-US" sz="2800" dirty="0" err="1"/>
                        <a:t>cộng</a:t>
                      </a:r>
                      <a:r>
                        <a:rPr lang="en-US" sz="2800" dirty="0"/>
                        <a:t> </a:t>
                      </a:r>
                      <a:r>
                        <a:rPr lang="en-US" sz="2800" dirty="0" err="1"/>
                        <a:t>đồng</a:t>
                      </a:r>
                      <a:endParaRPr lang="en-US" sz="2800" dirty="0"/>
                    </a:p>
                    <a:p>
                      <a:pPr marL="457200" indent="-457200">
                        <a:buFontTx/>
                        <a:buChar char="-"/>
                      </a:pPr>
                      <a:r>
                        <a:rPr lang="en-US" sz="2800" dirty="0" err="1"/>
                        <a:t>Năng</a:t>
                      </a:r>
                      <a:r>
                        <a:rPr lang="en-US" sz="2800" dirty="0"/>
                        <a:t> </a:t>
                      </a:r>
                      <a:r>
                        <a:rPr lang="en-US" sz="2800" dirty="0" err="1"/>
                        <a:t>lực</a:t>
                      </a:r>
                      <a:r>
                        <a:rPr lang="en-US" sz="2800" dirty="0"/>
                        <a:t> </a:t>
                      </a:r>
                      <a:r>
                        <a:rPr lang="en-US" sz="2800" dirty="0" err="1"/>
                        <a:t>hợp</a:t>
                      </a:r>
                      <a:r>
                        <a:rPr lang="en-US" sz="2800" dirty="0"/>
                        <a:t> </a:t>
                      </a:r>
                      <a:r>
                        <a:rPr lang="en-US" sz="2800" dirty="0" err="1"/>
                        <a:t>tác</a:t>
                      </a:r>
                      <a:r>
                        <a:rPr lang="en-US" sz="2800" dirty="0"/>
                        <a:t> </a:t>
                      </a:r>
                      <a:r>
                        <a:rPr lang="en-US" sz="2800" dirty="0" err="1"/>
                        <a:t>và</a:t>
                      </a:r>
                      <a:r>
                        <a:rPr lang="en-US" sz="2800" dirty="0"/>
                        <a:t> </a:t>
                      </a:r>
                      <a:r>
                        <a:rPr lang="en-US" sz="2800" dirty="0" err="1"/>
                        <a:t>phát</a:t>
                      </a:r>
                      <a:r>
                        <a:rPr lang="en-US" sz="2800" dirty="0"/>
                        <a:t> </a:t>
                      </a:r>
                      <a:r>
                        <a:rPr lang="en-US" sz="2800" dirty="0" err="1"/>
                        <a:t>triển</a:t>
                      </a:r>
                      <a:r>
                        <a:rPr lang="en-US" sz="2800" dirty="0"/>
                        <a:t> </a:t>
                      </a:r>
                      <a:r>
                        <a:rPr lang="en-US" sz="2800" dirty="0" err="1"/>
                        <a:t>nghề</a:t>
                      </a:r>
                      <a:r>
                        <a:rPr lang="en-US" sz="2800" dirty="0"/>
                        <a:t> </a:t>
                      </a:r>
                      <a:r>
                        <a:rPr lang="en-US" sz="2800" dirty="0" err="1"/>
                        <a:t>nghiệp</a:t>
                      </a:r>
                      <a:r>
                        <a:rPr lang="en-US" sz="2800" dirty="0"/>
                        <a:t> </a:t>
                      </a:r>
                      <a:r>
                        <a:rPr lang="en-US" sz="2800" dirty="0" err="1"/>
                        <a:t>trong</a:t>
                      </a:r>
                      <a:r>
                        <a:rPr lang="en-US" sz="2800" dirty="0"/>
                        <a:t> </a:t>
                      </a:r>
                      <a:r>
                        <a:rPr lang="en-US" sz="2800" dirty="0" err="1"/>
                        <a:t>mạng</a:t>
                      </a:r>
                      <a:r>
                        <a:rPr lang="en-US" sz="2800" dirty="0"/>
                        <a:t> l</a:t>
                      </a:r>
                      <a:r>
                        <a:rPr lang="vi-VN" sz="2800" dirty="0"/>
                        <a:t>ư</a:t>
                      </a:r>
                      <a:r>
                        <a:rPr lang="en-US" sz="2800" dirty="0" err="1"/>
                        <a:t>ới</a:t>
                      </a:r>
                      <a:r>
                        <a:rPr lang="en-US" sz="2800" dirty="0"/>
                        <a:t> </a:t>
                      </a:r>
                      <a:r>
                        <a:rPr lang="en-US" sz="2800" dirty="0" err="1"/>
                        <a:t>chuyên</a:t>
                      </a:r>
                      <a:r>
                        <a:rPr lang="en-US" sz="2800" dirty="0"/>
                        <a:t> </a:t>
                      </a:r>
                      <a:r>
                        <a:rPr lang="en-US" sz="2800" dirty="0" err="1"/>
                        <a:t>môn</a:t>
                      </a:r>
                      <a:r>
                        <a:rPr lang="en-US" sz="2800" dirty="0"/>
                        <a:t> (</a:t>
                      </a:r>
                      <a:r>
                        <a:rPr lang="en-US" sz="2800" dirty="0" err="1"/>
                        <a:t>GDMN</a:t>
                      </a:r>
                      <a:r>
                        <a:rPr lang="en-US" sz="2800" dirty="0"/>
                        <a:t>)</a:t>
                      </a:r>
                    </a:p>
                  </a:txBody>
                  <a:tcPr/>
                </a:tc>
                <a:extLst>
                  <a:ext uri="{0D108BD9-81ED-4DB2-BD59-A6C34878D82A}">
                    <a16:rowId xmlns:a16="http://schemas.microsoft.com/office/drawing/2014/main" val="1817911617"/>
                  </a:ext>
                </a:extLst>
              </a:tr>
            </a:tbl>
          </a:graphicData>
        </a:graphic>
      </p:graphicFrame>
    </p:spTree>
    <p:extLst>
      <p:ext uri="{BB962C8B-B14F-4D97-AF65-F5344CB8AC3E}">
        <p14:creationId xmlns:p14="http://schemas.microsoft.com/office/powerpoint/2010/main" val="7149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E992B09-7CF3-4F8B-A84E-3E73E634DE2F}"/>
              </a:ext>
            </a:extLst>
          </p:cNvPr>
          <p:cNvSpPr>
            <a:spLocks noGrp="1"/>
          </p:cNvSpPr>
          <p:nvPr>
            <p:ph type="title"/>
          </p:nvPr>
        </p:nvSpPr>
        <p:spPr>
          <a:xfrm>
            <a:off x="838200" y="365126"/>
            <a:ext cx="10515600" cy="966370"/>
          </a:xfrm>
        </p:spPr>
        <p:txBody>
          <a:bodyPr>
            <a:normAutofit fontScale="90000"/>
          </a:bodyPr>
          <a:lstStyle/>
          <a:p>
            <a:r>
              <a:rPr lang="en-US" b="1" dirty="0" err="1">
                <a:latin typeface="Times New Roman" panose="02020603050405020304" pitchFamily="18" charset="0"/>
                <a:cs typeface="Times New Roman" panose="02020603050405020304" pitchFamily="18" charset="0"/>
              </a:rPr>
              <a:t>Tìm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hiểu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Khung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năng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lực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ng</a:t>
            </a:r>
            <a:r>
              <a:rPr lang="vi-VN" b="1" dirty="0">
                <a:latin typeface="Times New Roman" panose="02020603050405020304" pitchFamily="18" charset="0"/>
                <a:cs typeface="Times New Roman" panose="02020603050405020304" pitchFamily="18" charset="0"/>
              </a:rPr>
              <a:t>ư</a:t>
            </a:r>
            <a:r>
              <a:rPr lang="en-US" b="1" dirty="0" err="1">
                <a:latin typeface="Times New Roman" panose="02020603050405020304" pitchFamily="18" charset="0"/>
                <a:cs typeface="Times New Roman" panose="02020603050405020304" pitchFamily="18" charset="0"/>
              </a:rPr>
              <a:t>ời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GVMN</a:t>
            </a:r>
            <a:endParaRPr lang="en-US" b="1" dirty="0">
              <a:latin typeface="Times New Roman" panose="02020603050405020304" pitchFamily="18" charset="0"/>
              <a:cs typeface="Times New Roman" panose="02020603050405020304" pitchFamily="18" charset="0"/>
            </a:endParaRPr>
          </a:p>
        </p:txBody>
      </p:sp>
      <p:sp>
        <p:nvSpPr>
          <p:cNvPr id="3" name="Chỗ dành sẵn cho Nội dung 2">
            <a:extLst>
              <a:ext uri="{FF2B5EF4-FFF2-40B4-BE49-F238E27FC236}">
                <a16:creationId xmlns:a16="http://schemas.microsoft.com/office/drawing/2014/main" id="{9A0BB014-195D-49DA-8580-27749F0D8953}"/>
              </a:ext>
            </a:extLst>
          </p:cNvPr>
          <p:cNvSpPr>
            <a:spLocks noGrp="1"/>
          </p:cNvSpPr>
          <p:nvPr>
            <p:ph idx="1"/>
          </p:nvPr>
        </p:nvSpPr>
        <p:spPr>
          <a:xfrm>
            <a:off x="838200" y="1540042"/>
            <a:ext cx="10515600" cy="4636921"/>
          </a:xfrm>
        </p:spPr>
        <p:txBody>
          <a:bodyPr/>
          <a:lstStyle/>
          <a:p>
            <a:pPr marL="0" indent="0">
              <a:buNone/>
            </a:pPr>
            <a:r>
              <a:rPr lang="en-US" b="1" dirty="0"/>
              <a:t> </a:t>
            </a:r>
            <a:r>
              <a:rPr lang="en-US" b="1" dirty="0" err="1"/>
              <a:t>Mỹ</a:t>
            </a:r>
            <a:r>
              <a:rPr lang="en-US" b="1" dirty="0"/>
              <a:t>: (</a:t>
            </a:r>
            <a:r>
              <a:rPr lang="en-US" b="1" dirty="0" err="1"/>
              <a:t>tổng</a:t>
            </a:r>
            <a:r>
              <a:rPr lang="en-US" b="1" dirty="0"/>
              <a:t> </a:t>
            </a:r>
            <a:r>
              <a:rPr lang="en-US" b="1" dirty="0" err="1"/>
              <a:t>hợp</a:t>
            </a:r>
            <a:r>
              <a:rPr lang="en-US" b="1" dirty="0"/>
              <a:t> </a:t>
            </a:r>
            <a:r>
              <a:rPr lang="en-US" b="1" dirty="0" err="1"/>
              <a:t>của</a:t>
            </a:r>
            <a:r>
              <a:rPr lang="en-US" b="1" dirty="0"/>
              <a:t> 10 bang)</a:t>
            </a:r>
          </a:p>
          <a:p>
            <a:pPr marL="514350" indent="-514350">
              <a:buAutoNum type="arabicParenBoth"/>
            </a:pPr>
            <a:r>
              <a:rPr lang="en-US" dirty="0" err="1"/>
              <a:t>Tăng</a:t>
            </a:r>
            <a:r>
              <a:rPr lang="en-US" dirty="0"/>
              <a:t> </a:t>
            </a:r>
            <a:r>
              <a:rPr lang="en-US" dirty="0" err="1"/>
              <a:t>tr</a:t>
            </a:r>
            <a:r>
              <a:rPr lang="vi-VN" dirty="0"/>
              <a:t>ư</a:t>
            </a:r>
            <a:r>
              <a:rPr lang="en-US" dirty="0" err="1"/>
              <a:t>ởng</a:t>
            </a:r>
            <a:r>
              <a:rPr lang="en-US" dirty="0"/>
              <a:t> </a:t>
            </a:r>
            <a:r>
              <a:rPr lang="en-US" dirty="0" err="1"/>
              <a:t>và</a:t>
            </a:r>
            <a:r>
              <a:rPr lang="en-US" dirty="0"/>
              <a:t> </a:t>
            </a:r>
            <a:r>
              <a:rPr lang="en-US" dirty="0" err="1"/>
              <a:t>phát</a:t>
            </a:r>
            <a:r>
              <a:rPr lang="en-US" dirty="0"/>
              <a:t> </a:t>
            </a:r>
            <a:r>
              <a:rPr lang="en-US" dirty="0" err="1"/>
              <a:t>triển</a:t>
            </a:r>
            <a:r>
              <a:rPr lang="en-US" dirty="0"/>
              <a:t> </a:t>
            </a:r>
            <a:r>
              <a:rPr lang="en-US" dirty="0" err="1"/>
              <a:t>của</a:t>
            </a:r>
            <a:r>
              <a:rPr lang="en-US" dirty="0"/>
              <a:t> </a:t>
            </a:r>
            <a:r>
              <a:rPr lang="en-US" dirty="0" err="1"/>
              <a:t>trẻ</a:t>
            </a:r>
            <a:r>
              <a:rPr lang="en-US" dirty="0"/>
              <a:t> </a:t>
            </a:r>
            <a:r>
              <a:rPr lang="en-US" dirty="0" err="1"/>
              <a:t>em</a:t>
            </a:r>
            <a:endParaRPr lang="en-US" dirty="0"/>
          </a:p>
          <a:p>
            <a:pPr marL="514350" indent="-514350">
              <a:buAutoNum type="arabicParenBoth"/>
            </a:pPr>
            <a:r>
              <a:rPr lang="en-US" dirty="0" err="1"/>
              <a:t>Môi</a:t>
            </a:r>
            <a:r>
              <a:rPr lang="en-US" dirty="0"/>
              <a:t> </a:t>
            </a:r>
            <a:r>
              <a:rPr lang="en-US" dirty="0" err="1"/>
              <a:t>tr</a:t>
            </a:r>
            <a:r>
              <a:rPr lang="vi-VN" dirty="0"/>
              <a:t>ư</a:t>
            </a:r>
            <a:r>
              <a:rPr lang="en-US" dirty="0" err="1"/>
              <a:t>ờng</a:t>
            </a:r>
            <a:r>
              <a:rPr lang="en-US" dirty="0"/>
              <a:t> </a:t>
            </a:r>
            <a:r>
              <a:rPr lang="en-US" dirty="0" err="1"/>
              <a:t>giáo</a:t>
            </a:r>
            <a:r>
              <a:rPr lang="en-US" dirty="0"/>
              <a:t> </a:t>
            </a:r>
            <a:r>
              <a:rPr lang="en-US" dirty="0" err="1"/>
              <a:t>dục</a:t>
            </a:r>
            <a:r>
              <a:rPr lang="en-US" dirty="0"/>
              <a:t> </a:t>
            </a:r>
            <a:r>
              <a:rPr lang="en-US" dirty="0" err="1"/>
              <a:t>và</a:t>
            </a:r>
            <a:r>
              <a:rPr lang="en-US" dirty="0"/>
              <a:t> </a:t>
            </a:r>
            <a:r>
              <a:rPr lang="en-US" dirty="0" err="1"/>
              <a:t>ch</a:t>
            </a:r>
            <a:r>
              <a:rPr lang="vi-VN" dirty="0"/>
              <a:t>ư</a:t>
            </a:r>
            <a:r>
              <a:rPr lang="en-US" dirty="0" err="1"/>
              <a:t>ơng</a:t>
            </a:r>
            <a:r>
              <a:rPr lang="en-US" dirty="0"/>
              <a:t> </a:t>
            </a:r>
            <a:r>
              <a:rPr lang="en-US" dirty="0" err="1"/>
              <a:t>trình</a:t>
            </a:r>
            <a:r>
              <a:rPr lang="en-US" dirty="0"/>
              <a:t> </a:t>
            </a:r>
            <a:r>
              <a:rPr lang="en-US" dirty="0" err="1"/>
              <a:t>giáo</a:t>
            </a:r>
            <a:r>
              <a:rPr lang="en-US" dirty="0"/>
              <a:t> </a:t>
            </a:r>
            <a:r>
              <a:rPr lang="en-US" dirty="0" err="1"/>
              <a:t>dục</a:t>
            </a:r>
            <a:endParaRPr lang="en-US" dirty="0"/>
          </a:p>
          <a:p>
            <a:pPr marL="514350" indent="-514350">
              <a:buAutoNum type="arabicParenBoth"/>
            </a:pPr>
            <a:r>
              <a:rPr lang="en-US" dirty="0"/>
              <a:t>Quan </a:t>
            </a:r>
            <a:r>
              <a:rPr lang="en-US" dirty="0" err="1"/>
              <a:t>sát</a:t>
            </a:r>
            <a:r>
              <a:rPr lang="en-US" dirty="0"/>
              <a:t> </a:t>
            </a:r>
            <a:r>
              <a:rPr lang="en-US" dirty="0" err="1"/>
              <a:t>và</a:t>
            </a:r>
            <a:r>
              <a:rPr lang="en-US" dirty="0"/>
              <a:t> </a:t>
            </a:r>
            <a:r>
              <a:rPr lang="en-US" dirty="0" err="1"/>
              <a:t>đánh</a:t>
            </a:r>
            <a:r>
              <a:rPr lang="en-US" dirty="0"/>
              <a:t> </a:t>
            </a:r>
            <a:r>
              <a:rPr lang="en-US" dirty="0" err="1"/>
              <a:t>giá</a:t>
            </a:r>
            <a:r>
              <a:rPr lang="en-US" dirty="0"/>
              <a:t> </a:t>
            </a:r>
            <a:r>
              <a:rPr lang="en-US" dirty="0" err="1"/>
              <a:t>trẻ</a:t>
            </a:r>
            <a:endParaRPr lang="en-US" dirty="0"/>
          </a:p>
          <a:p>
            <a:pPr marL="514350" indent="-514350">
              <a:buAutoNum type="arabicParenBoth"/>
            </a:pPr>
            <a:r>
              <a:rPr lang="en-US" dirty="0" err="1"/>
              <a:t>Hợp</a:t>
            </a:r>
            <a:r>
              <a:rPr lang="en-US" dirty="0"/>
              <a:t> </a:t>
            </a:r>
            <a:r>
              <a:rPr lang="en-US" dirty="0" err="1"/>
              <a:t>tác</a:t>
            </a:r>
            <a:r>
              <a:rPr lang="en-US" dirty="0"/>
              <a:t> </a:t>
            </a:r>
            <a:r>
              <a:rPr lang="en-US" dirty="0" err="1"/>
              <a:t>với</a:t>
            </a:r>
            <a:r>
              <a:rPr lang="en-US" dirty="0"/>
              <a:t> </a:t>
            </a:r>
            <a:r>
              <a:rPr lang="en-US" dirty="0" err="1"/>
              <a:t>gia</a:t>
            </a:r>
            <a:r>
              <a:rPr lang="en-US" dirty="0"/>
              <a:t> </a:t>
            </a:r>
            <a:r>
              <a:rPr lang="en-US" dirty="0" err="1"/>
              <a:t>đình</a:t>
            </a:r>
            <a:r>
              <a:rPr lang="en-US" dirty="0"/>
              <a:t> </a:t>
            </a:r>
            <a:r>
              <a:rPr lang="en-US" dirty="0" err="1"/>
              <a:t>và</a:t>
            </a:r>
            <a:r>
              <a:rPr lang="en-US" dirty="0"/>
              <a:t> </a:t>
            </a:r>
            <a:r>
              <a:rPr lang="en-US" dirty="0" err="1"/>
              <a:t>cộng</a:t>
            </a:r>
            <a:r>
              <a:rPr lang="en-US" dirty="0"/>
              <a:t> </a:t>
            </a:r>
            <a:r>
              <a:rPr lang="en-US" dirty="0" err="1"/>
              <a:t>đồng</a:t>
            </a:r>
            <a:endParaRPr lang="en-US" dirty="0"/>
          </a:p>
          <a:p>
            <a:pPr marL="514350" indent="-514350">
              <a:buAutoNum type="arabicParenBoth"/>
            </a:pPr>
            <a:r>
              <a:rPr lang="en-US" dirty="0" err="1"/>
              <a:t>Sức</a:t>
            </a:r>
            <a:r>
              <a:rPr lang="en-US" dirty="0"/>
              <a:t> </a:t>
            </a:r>
            <a:r>
              <a:rPr lang="en-US" dirty="0" err="1"/>
              <a:t>khỏe</a:t>
            </a:r>
            <a:r>
              <a:rPr lang="en-US" dirty="0"/>
              <a:t>, </a:t>
            </a:r>
            <a:r>
              <a:rPr lang="en-US" dirty="0" err="1"/>
              <a:t>vệ</a:t>
            </a:r>
            <a:r>
              <a:rPr lang="en-US" dirty="0"/>
              <a:t> </a:t>
            </a:r>
            <a:r>
              <a:rPr lang="en-US" dirty="0" err="1"/>
              <a:t>sinh</a:t>
            </a:r>
            <a:r>
              <a:rPr lang="en-US" dirty="0"/>
              <a:t> </a:t>
            </a:r>
            <a:r>
              <a:rPr lang="en-US" dirty="0" err="1"/>
              <a:t>và</a:t>
            </a:r>
            <a:r>
              <a:rPr lang="en-US" dirty="0"/>
              <a:t> </a:t>
            </a:r>
            <a:r>
              <a:rPr lang="en-US" dirty="0" err="1"/>
              <a:t>nuôi</a:t>
            </a:r>
            <a:r>
              <a:rPr lang="en-US" dirty="0"/>
              <a:t> d</a:t>
            </a:r>
            <a:r>
              <a:rPr lang="vi-VN" dirty="0"/>
              <a:t>ư</a:t>
            </a:r>
            <a:r>
              <a:rPr lang="en-US" dirty="0" err="1"/>
              <a:t>ỡng</a:t>
            </a:r>
            <a:endParaRPr lang="en-US" dirty="0"/>
          </a:p>
          <a:p>
            <a:pPr marL="514350" indent="-514350">
              <a:buAutoNum type="arabicParenBoth"/>
            </a:pPr>
            <a:r>
              <a:rPr lang="en-US" dirty="0" err="1"/>
              <a:t>Quản</a:t>
            </a:r>
            <a:r>
              <a:rPr lang="en-US" dirty="0"/>
              <a:t> </a:t>
            </a:r>
            <a:r>
              <a:rPr lang="en-US" dirty="0" err="1"/>
              <a:t>lý</a:t>
            </a:r>
            <a:r>
              <a:rPr lang="en-US" dirty="0"/>
              <a:t> </a:t>
            </a:r>
            <a:r>
              <a:rPr lang="en-US" dirty="0" err="1"/>
              <a:t>trẻ</a:t>
            </a:r>
            <a:r>
              <a:rPr lang="en-US" dirty="0"/>
              <a:t> </a:t>
            </a:r>
            <a:r>
              <a:rPr lang="en-US" dirty="0" err="1"/>
              <a:t>và</a:t>
            </a:r>
            <a:r>
              <a:rPr lang="en-US" dirty="0"/>
              <a:t> </a:t>
            </a:r>
            <a:r>
              <a:rPr lang="en-US" dirty="0" err="1"/>
              <a:t>quản</a:t>
            </a:r>
            <a:r>
              <a:rPr lang="en-US" dirty="0"/>
              <a:t> </a:t>
            </a:r>
            <a:r>
              <a:rPr lang="en-US" dirty="0" err="1"/>
              <a:t>trị</a:t>
            </a:r>
            <a:r>
              <a:rPr lang="en-US" dirty="0"/>
              <a:t> </a:t>
            </a:r>
            <a:r>
              <a:rPr lang="en-US" dirty="0" err="1"/>
              <a:t>nhóm</a:t>
            </a:r>
            <a:r>
              <a:rPr lang="en-US" dirty="0"/>
              <a:t>, </a:t>
            </a:r>
            <a:r>
              <a:rPr lang="en-US" dirty="0" err="1"/>
              <a:t>lớp</a:t>
            </a:r>
            <a:endParaRPr lang="en-US" dirty="0"/>
          </a:p>
          <a:p>
            <a:pPr marL="514350" indent="-514350">
              <a:buAutoNum type="arabicParenBoth"/>
            </a:pPr>
            <a:r>
              <a:rPr lang="en-US" dirty="0" err="1"/>
              <a:t>Phát</a:t>
            </a:r>
            <a:r>
              <a:rPr lang="en-US" dirty="0"/>
              <a:t> </a:t>
            </a:r>
            <a:r>
              <a:rPr lang="en-US" dirty="0" err="1"/>
              <a:t>triển</a:t>
            </a:r>
            <a:r>
              <a:rPr lang="en-US" dirty="0"/>
              <a:t> </a:t>
            </a:r>
            <a:r>
              <a:rPr lang="en-US" dirty="0" err="1"/>
              <a:t>chuyên</a:t>
            </a:r>
            <a:r>
              <a:rPr lang="en-US" dirty="0"/>
              <a:t> </a:t>
            </a:r>
            <a:r>
              <a:rPr lang="en-US" dirty="0" err="1"/>
              <a:t>môn</a:t>
            </a:r>
            <a:r>
              <a:rPr lang="en-US" dirty="0"/>
              <a:t> </a:t>
            </a:r>
            <a:r>
              <a:rPr lang="en-US" dirty="0" err="1"/>
              <a:t>và</a:t>
            </a:r>
            <a:r>
              <a:rPr lang="en-US" dirty="0"/>
              <a:t> </a:t>
            </a:r>
            <a:r>
              <a:rPr lang="en-US" dirty="0" err="1"/>
              <a:t>tính</a:t>
            </a:r>
            <a:r>
              <a:rPr lang="en-US" dirty="0"/>
              <a:t> </a:t>
            </a:r>
            <a:r>
              <a:rPr lang="en-US" dirty="0" err="1"/>
              <a:t>chuyên</a:t>
            </a:r>
            <a:r>
              <a:rPr lang="en-US" dirty="0"/>
              <a:t> </a:t>
            </a:r>
            <a:r>
              <a:rPr lang="en-US" dirty="0" err="1"/>
              <a:t>nghiệp</a:t>
            </a:r>
            <a:endParaRPr lang="en-US" dirty="0"/>
          </a:p>
        </p:txBody>
      </p:sp>
    </p:spTree>
    <p:extLst>
      <p:ext uri="{BB962C8B-B14F-4D97-AF65-F5344CB8AC3E}">
        <p14:creationId xmlns:p14="http://schemas.microsoft.com/office/powerpoint/2010/main" val="861476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ỗ dành sẵn cho Nội dung 2">
            <a:extLst>
              <a:ext uri="{FF2B5EF4-FFF2-40B4-BE49-F238E27FC236}">
                <a16:creationId xmlns:a16="http://schemas.microsoft.com/office/drawing/2014/main" id="{DD587DFF-7C3C-4326-B8ED-ACAC1CBE5963}"/>
              </a:ext>
            </a:extLst>
          </p:cNvPr>
          <p:cNvSpPr>
            <a:spLocks noGrp="1"/>
          </p:cNvSpPr>
          <p:nvPr>
            <p:ph idx="1"/>
          </p:nvPr>
        </p:nvSpPr>
        <p:spPr>
          <a:xfrm>
            <a:off x="838200" y="705853"/>
            <a:ext cx="10515600" cy="5471110"/>
          </a:xfrm>
        </p:spPr>
        <p:txBody>
          <a:bodyPr/>
          <a:lstStyle/>
          <a:p>
            <a:pPr marL="0" indent="0">
              <a:buNone/>
            </a:pPr>
            <a:r>
              <a:rPr lang="en-US" b="1" dirty="0"/>
              <a:t> </a:t>
            </a:r>
            <a:r>
              <a:rPr lang="en-US" b="1" dirty="0" err="1"/>
              <a:t>Các</a:t>
            </a:r>
            <a:r>
              <a:rPr lang="en-US" b="1" dirty="0"/>
              <a:t> n</a:t>
            </a:r>
            <a:r>
              <a:rPr lang="vi-VN" b="1" dirty="0"/>
              <a:t>ư</a:t>
            </a:r>
            <a:r>
              <a:rPr lang="en-US" b="1" dirty="0" err="1"/>
              <a:t>ớc</a:t>
            </a:r>
            <a:r>
              <a:rPr lang="en-US" b="1" dirty="0"/>
              <a:t> </a:t>
            </a:r>
            <a:r>
              <a:rPr lang="en-US" b="1" dirty="0" err="1"/>
              <a:t>khu</a:t>
            </a:r>
            <a:r>
              <a:rPr lang="en-US" b="1" dirty="0"/>
              <a:t> </a:t>
            </a:r>
            <a:r>
              <a:rPr lang="en-US" b="1" dirty="0" err="1"/>
              <a:t>vực</a:t>
            </a:r>
            <a:r>
              <a:rPr lang="en-US" b="1" dirty="0"/>
              <a:t> </a:t>
            </a:r>
            <a:r>
              <a:rPr lang="en-US" b="1" dirty="0" err="1"/>
              <a:t>Châu</a:t>
            </a:r>
            <a:r>
              <a:rPr lang="en-US" b="1" dirty="0"/>
              <a:t> Á- </a:t>
            </a:r>
            <a:r>
              <a:rPr lang="en-US" b="1" dirty="0" err="1"/>
              <a:t>Thái</a:t>
            </a:r>
            <a:r>
              <a:rPr lang="en-US" b="1" dirty="0"/>
              <a:t> </a:t>
            </a:r>
            <a:r>
              <a:rPr lang="en-US" b="1" dirty="0" err="1"/>
              <a:t>bình</a:t>
            </a:r>
            <a:r>
              <a:rPr lang="en-US" b="1" dirty="0"/>
              <a:t> D</a:t>
            </a:r>
            <a:r>
              <a:rPr lang="vi-VN" b="1" dirty="0"/>
              <a:t>ư</a:t>
            </a:r>
            <a:r>
              <a:rPr lang="en-US" b="1" dirty="0" err="1"/>
              <a:t>ơng</a:t>
            </a:r>
            <a:endParaRPr lang="en-US" b="1" dirty="0"/>
          </a:p>
          <a:p>
            <a:pPr marL="514350" indent="-514350">
              <a:buAutoNum type="arabicParenBoth"/>
            </a:pPr>
            <a:r>
              <a:rPr lang="en-US" dirty="0" err="1"/>
              <a:t>Kiến</a:t>
            </a:r>
            <a:r>
              <a:rPr lang="en-US" dirty="0"/>
              <a:t> </a:t>
            </a:r>
            <a:r>
              <a:rPr lang="en-US" dirty="0" err="1"/>
              <a:t>thức</a:t>
            </a:r>
            <a:r>
              <a:rPr lang="en-US" dirty="0"/>
              <a:t> </a:t>
            </a:r>
            <a:r>
              <a:rPr lang="en-US" dirty="0" err="1"/>
              <a:t>về</a:t>
            </a:r>
            <a:r>
              <a:rPr lang="en-US" dirty="0"/>
              <a:t> </a:t>
            </a:r>
            <a:r>
              <a:rPr lang="en-US" dirty="0" err="1"/>
              <a:t>trẻ</a:t>
            </a:r>
            <a:r>
              <a:rPr lang="en-US" dirty="0"/>
              <a:t> </a:t>
            </a:r>
            <a:r>
              <a:rPr lang="en-US" dirty="0" err="1"/>
              <a:t>và</a:t>
            </a:r>
            <a:r>
              <a:rPr lang="en-US" dirty="0"/>
              <a:t> </a:t>
            </a:r>
            <a:r>
              <a:rPr lang="en-US" dirty="0" err="1"/>
              <a:t>kiến</a:t>
            </a:r>
            <a:r>
              <a:rPr lang="en-US" dirty="0"/>
              <a:t> </a:t>
            </a:r>
            <a:r>
              <a:rPr lang="en-US" dirty="0" err="1"/>
              <a:t>thức</a:t>
            </a:r>
            <a:r>
              <a:rPr lang="en-US" dirty="0"/>
              <a:t> </a:t>
            </a:r>
            <a:r>
              <a:rPr lang="en-US" dirty="0" err="1"/>
              <a:t>chuyên</a:t>
            </a:r>
            <a:r>
              <a:rPr lang="en-US" dirty="0"/>
              <a:t> </a:t>
            </a:r>
            <a:r>
              <a:rPr lang="en-US" dirty="0" err="1"/>
              <a:t>ngành</a:t>
            </a:r>
            <a:r>
              <a:rPr lang="en-US" dirty="0"/>
              <a:t> </a:t>
            </a:r>
            <a:r>
              <a:rPr lang="en-US" dirty="0" err="1"/>
              <a:t>về</a:t>
            </a:r>
            <a:r>
              <a:rPr lang="en-US" dirty="0"/>
              <a:t> </a:t>
            </a:r>
            <a:r>
              <a:rPr lang="en-US" dirty="0" err="1"/>
              <a:t>GDMN</a:t>
            </a:r>
            <a:endParaRPr lang="en-US" dirty="0"/>
          </a:p>
          <a:p>
            <a:pPr marL="514350" indent="-514350">
              <a:buAutoNum type="arabicParenBoth"/>
            </a:pPr>
            <a:r>
              <a:rPr lang="en-US" dirty="0" err="1"/>
              <a:t>Năng</a:t>
            </a:r>
            <a:r>
              <a:rPr lang="en-US" dirty="0"/>
              <a:t> </a:t>
            </a:r>
            <a:r>
              <a:rPr lang="en-US" dirty="0" err="1"/>
              <a:t>lực</a:t>
            </a:r>
            <a:r>
              <a:rPr lang="en-US" dirty="0"/>
              <a:t> s</a:t>
            </a:r>
            <a:r>
              <a:rPr lang="vi-VN" dirty="0"/>
              <a:t>ư</a:t>
            </a:r>
            <a:r>
              <a:rPr lang="en-US" dirty="0"/>
              <a:t> </a:t>
            </a:r>
            <a:r>
              <a:rPr lang="en-US" dirty="0" err="1"/>
              <a:t>phạm</a:t>
            </a:r>
            <a:r>
              <a:rPr lang="en-US" dirty="0"/>
              <a:t> </a:t>
            </a:r>
            <a:r>
              <a:rPr lang="en-US" dirty="0" err="1"/>
              <a:t>mầm</a:t>
            </a:r>
            <a:r>
              <a:rPr lang="en-US" dirty="0"/>
              <a:t> non: </a:t>
            </a:r>
            <a:r>
              <a:rPr lang="en-US" dirty="0" err="1"/>
              <a:t>chăm</a:t>
            </a:r>
            <a:r>
              <a:rPr lang="en-US" dirty="0"/>
              <a:t> </a:t>
            </a:r>
            <a:r>
              <a:rPr lang="en-US" dirty="0" err="1"/>
              <a:t>sóc</a:t>
            </a:r>
            <a:r>
              <a:rPr lang="en-US" dirty="0"/>
              <a:t>, </a:t>
            </a:r>
            <a:r>
              <a:rPr lang="en-US" dirty="0" err="1"/>
              <a:t>giáo</a:t>
            </a:r>
            <a:r>
              <a:rPr lang="en-US" dirty="0"/>
              <a:t> </a:t>
            </a:r>
            <a:r>
              <a:rPr lang="en-US" dirty="0" err="1"/>
              <a:t>dục</a:t>
            </a:r>
            <a:r>
              <a:rPr lang="en-US" dirty="0"/>
              <a:t> </a:t>
            </a:r>
            <a:r>
              <a:rPr lang="en-US" dirty="0" err="1"/>
              <a:t>trẻ</a:t>
            </a:r>
            <a:endParaRPr lang="en-US" dirty="0"/>
          </a:p>
          <a:p>
            <a:pPr marL="514350" indent="-514350">
              <a:buAutoNum type="arabicParenBoth"/>
            </a:pPr>
            <a:r>
              <a:rPr lang="en-US" dirty="0" err="1"/>
              <a:t>Năng</a:t>
            </a:r>
            <a:r>
              <a:rPr lang="en-US" dirty="0"/>
              <a:t> </a:t>
            </a:r>
            <a:r>
              <a:rPr lang="en-US" dirty="0" err="1"/>
              <a:t>lực</a:t>
            </a:r>
            <a:r>
              <a:rPr lang="en-US" dirty="0"/>
              <a:t> </a:t>
            </a:r>
            <a:r>
              <a:rPr lang="en-US" dirty="0" err="1"/>
              <a:t>quan</a:t>
            </a:r>
            <a:r>
              <a:rPr lang="en-US" dirty="0"/>
              <a:t> </a:t>
            </a:r>
            <a:r>
              <a:rPr lang="en-US" dirty="0" err="1"/>
              <a:t>sát</a:t>
            </a:r>
            <a:r>
              <a:rPr lang="en-US" dirty="0"/>
              <a:t> </a:t>
            </a:r>
            <a:r>
              <a:rPr lang="en-US" dirty="0" err="1"/>
              <a:t>và</a:t>
            </a:r>
            <a:r>
              <a:rPr lang="en-US" dirty="0"/>
              <a:t> </a:t>
            </a:r>
            <a:r>
              <a:rPr lang="en-US" dirty="0" err="1"/>
              <a:t>đánh</a:t>
            </a:r>
            <a:r>
              <a:rPr lang="en-US" dirty="0"/>
              <a:t> </a:t>
            </a:r>
            <a:r>
              <a:rPr lang="en-US" dirty="0" err="1"/>
              <a:t>giá</a:t>
            </a:r>
            <a:r>
              <a:rPr lang="en-US" dirty="0"/>
              <a:t> </a:t>
            </a:r>
          </a:p>
          <a:p>
            <a:pPr marL="514350" indent="-514350">
              <a:buAutoNum type="arabicParenBoth"/>
            </a:pPr>
            <a:r>
              <a:rPr lang="en-US" dirty="0" err="1"/>
              <a:t>Năng</a:t>
            </a:r>
            <a:r>
              <a:rPr lang="en-US" dirty="0"/>
              <a:t> </a:t>
            </a:r>
            <a:r>
              <a:rPr lang="en-US" dirty="0" err="1"/>
              <a:t>lực</a:t>
            </a:r>
            <a:r>
              <a:rPr lang="en-US" dirty="0"/>
              <a:t> </a:t>
            </a:r>
            <a:r>
              <a:rPr lang="en-US" dirty="0" err="1"/>
              <a:t>ngôn</a:t>
            </a:r>
            <a:r>
              <a:rPr lang="en-US" dirty="0"/>
              <a:t> </a:t>
            </a:r>
            <a:r>
              <a:rPr lang="en-US" dirty="0" err="1"/>
              <a:t>ngữ</a:t>
            </a:r>
            <a:r>
              <a:rPr lang="en-US" dirty="0"/>
              <a:t> </a:t>
            </a:r>
            <a:r>
              <a:rPr lang="en-US" dirty="0" err="1"/>
              <a:t>và</a:t>
            </a:r>
            <a:r>
              <a:rPr lang="en-US" dirty="0"/>
              <a:t> </a:t>
            </a:r>
            <a:r>
              <a:rPr lang="en-US" dirty="0" err="1"/>
              <a:t>đa</a:t>
            </a:r>
            <a:r>
              <a:rPr lang="en-US" dirty="0"/>
              <a:t> </a:t>
            </a:r>
            <a:r>
              <a:rPr lang="en-US" dirty="0" err="1"/>
              <a:t>văn</a:t>
            </a:r>
            <a:r>
              <a:rPr lang="en-US" dirty="0"/>
              <a:t> </a:t>
            </a:r>
            <a:r>
              <a:rPr lang="en-US" dirty="0" err="1"/>
              <a:t>hóa</a:t>
            </a:r>
            <a:endParaRPr lang="en-US" dirty="0"/>
          </a:p>
          <a:p>
            <a:pPr marL="514350" indent="-514350">
              <a:buAutoNum type="arabicParenBoth"/>
            </a:pPr>
            <a:r>
              <a:rPr lang="en-US" dirty="0" err="1"/>
              <a:t>Năng</a:t>
            </a:r>
            <a:r>
              <a:rPr lang="en-US" dirty="0"/>
              <a:t> </a:t>
            </a:r>
            <a:r>
              <a:rPr lang="en-US" dirty="0" err="1"/>
              <a:t>lực</a:t>
            </a:r>
            <a:r>
              <a:rPr lang="en-US" dirty="0"/>
              <a:t> </a:t>
            </a:r>
            <a:r>
              <a:rPr lang="en-US" dirty="0" err="1"/>
              <a:t>sử</a:t>
            </a:r>
            <a:r>
              <a:rPr lang="en-US" dirty="0"/>
              <a:t> </a:t>
            </a:r>
            <a:r>
              <a:rPr lang="en-US" dirty="0" err="1"/>
              <a:t>dụng</a:t>
            </a:r>
            <a:r>
              <a:rPr lang="en-US" dirty="0"/>
              <a:t> </a:t>
            </a:r>
            <a:r>
              <a:rPr lang="en-US" dirty="0" err="1"/>
              <a:t>CNTT</a:t>
            </a:r>
            <a:r>
              <a:rPr lang="en-US" dirty="0"/>
              <a:t> </a:t>
            </a:r>
            <a:r>
              <a:rPr lang="en-US" dirty="0" err="1"/>
              <a:t>và</a:t>
            </a:r>
            <a:r>
              <a:rPr lang="en-US" dirty="0"/>
              <a:t> </a:t>
            </a:r>
            <a:r>
              <a:rPr lang="en-US" dirty="0" err="1"/>
              <a:t>truyền</a:t>
            </a:r>
            <a:r>
              <a:rPr lang="en-US" dirty="0"/>
              <a:t> </a:t>
            </a:r>
            <a:r>
              <a:rPr lang="en-US" dirty="0" err="1"/>
              <a:t>thông</a:t>
            </a:r>
            <a:r>
              <a:rPr lang="en-US" dirty="0"/>
              <a:t> </a:t>
            </a:r>
            <a:r>
              <a:rPr lang="en-US" dirty="0" err="1"/>
              <a:t>trong</a:t>
            </a:r>
            <a:r>
              <a:rPr lang="en-US" dirty="0"/>
              <a:t> </a:t>
            </a:r>
            <a:r>
              <a:rPr lang="en-US" dirty="0" err="1"/>
              <a:t>GDMN</a:t>
            </a:r>
            <a:endParaRPr lang="en-US" dirty="0"/>
          </a:p>
          <a:p>
            <a:pPr marL="514350" indent="-514350">
              <a:buAutoNum type="arabicParenBoth"/>
            </a:pPr>
            <a:r>
              <a:rPr lang="en-US" dirty="0" err="1"/>
              <a:t>Năng</a:t>
            </a:r>
            <a:r>
              <a:rPr lang="en-US" dirty="0"/>
              <a:t> </a:t>
            </a:r>
            <a:r>
              <a:rPr lang="en-US" dirty="0" err="1"/>
              <a:t>lực</a:t>
            </a:r>
            <a:r>
              <a:rPr lang="en-US" dirty="0"/>
              <a:t> </a:t>
            </a:r>
            <a:r>
              <a:rPr lang="en-US" dirty="0" err="1"/>
              <a:t>giải</a:t>
            </a:r>
            <a:r>
              <a:rPr lang="en-US" dirty="0"/>
              <a:t> </a:t>
            </a:r>
            <a:r>
              <a:rPr lang="en-US" dirty="0" err="1"/>
              <a:t>quyết</a:t>
            </a:r>
            <a:r>
              <a:rPr lang="en-US" dirty="0"/>
              <a:t> </a:t>
            </a:r>
            <a:r>
              <a:rPr lang="en-US" dirty="0" err="1"/>
              <a:t>các</a:t>
            </a:r>
            <a:r>
              <a:rPr lang="en-US" dirty="0"/>
              <a:t> </a:t>
            </a:r>
            <a:r>
              <a:rPr lang="en-US" dirty="0" err="1"/>
              <a:t>vấn</a:t>
            </a:r>
            <a:r>
              <a:rPr lang="en-US" dirty="0"/>
              <a:t> </a:t>
            </a:r>
            <a:r>
              <a:rPr lang="en-US" dirty="0" err="1"/>
              <a:t>đề</a:t>
            </a:r>
            <a:r>
              <a:rPr lang="en-US" dirty="0"/>
              <a:t> </a:t>
            </a:r>
            <a:r>
              <a:rPr lang="en-US" dirty="0" err="1"/>
              <a:t>khẩn</a:t>
            </a:r>
            <a:r>
              <a:rPr lang="en-US" dirty="0"/>
              <a:t> </a:t>
            </a:r>
            <a:r>
              <a:rPr lang="en-US" dirty="0" err="1"/>
              <a:t>cấp</a:t>
            </a:r>
            <a:endParaRPr lang="en-US" dirty="0"/>
          </a:p>
          <a:p>
            <a:pPr marL="514350" indent="-514350">
              <a:buAutoNum type="arabicParenBoth"/>
            </a:pPr>
            <a:r>
              <a:rPr lang="en-US" dirty="0" err="1"/>
              <a:t>Năng</a:t>
            </a:r>
            <a:r>
              <a:rPr lang="en-US" dirty="0"/>
              <a:t> </a:t>
            </a:r>
            <a:r>
              <a:rPr lang="en-US" dirty="0" err="1"/>
              <a:t>lực</a:t>
            </a:r>
            <a:r>
              <a:rPr lang="en-US" dirty="0"/>
              <a:t> </a:t>
            </a:r>
            <a:r>
              <a:rPr lang="en-US" dirty="0" err="1"/>
              <a:t>giao</a:t>
            </a:r>
            <a:r>
              <a:rPr lang="en-US" dirty="0"/>
              <a:t> </a:t>
            </a:r>
            <a:r>
              <a:rPr lang="en-US" dirty="0" err="1"/>
              <a:t>tiếp</a:t>
            </a:r>
            <a:r>
              <a:rPr lang="en-US" dirty="0"/>
              <a:t>:</a:t>
            </a:r>
          </a:p>
        </p:txBody>
      </p:sp>
    </p:spTree>
    <p:extLst>
      <p:ext uri="{BB962C8B-B14F-4D97-AF65-F5344CB8AC3E}">
        <p14:creationId xmlns:p14="http://schemas.microsoft.com/office/powerpoint/2010/main" val="769258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D65558-0E55-42D8-B759-A512BE59246E}"/>
              </a:ext>
            </a:extLst>
          </p:cNvPr>
          <p:cNvSpPr>
            <a:spLocks noGrp="1"/>
          </p:cNvSpPr>
          <p:nvPr>
            <p:ph idx="1"/>
          </p:nvPr>
        </p:nvSpPr>
        <p:spPr>
          <a:xfrm>
            <a:off x="838200" y="745588"/>
            <a:ext cx="10515600" cy="5431375"/>
          </a:xfrm>
        </p:spPr>
        <p:txBody>
          <a:bodyPr>
            <a:normAutofit lnSpcReduction="10000"/>
          </a:bodyPr>
          <a:lstStyle/>
          <a:p>
            <a:pPr marL="0" indent="0">
              <a:buNone/>
            </a:pPr>
            <a:r>
              <a:rPr lang="en-US" b="1" dirty="0" err="1"/>
              <a:t>Điểm</a:t>
            </a:r>
            <a:r>
              <a:rPr lang="en-US" b="1" dirty="0"/>
              <a:t> </a:t>
            </a:r>
            <a:r>
              <a:rPr lang="en-US" b="1" dirty="0" err="1"/>
              <a:t>chung</a:t>
            </a:r>
            <a:r>
              <a:rPr lang="en-US" b="1" dirty="0"/>
              <a:t> </a:t>
            </a:r>
            <a:r>
              <a:rPr lang="en-US" b="1" dirty="0" err="1"/>
              <a:t>của</a:t>
            </a:r>
            <a:r>
              <a:rPr lang="en-US" b="1" dirty="0"/>
              <a:t> </a:t>
            </a:r>
            <a:r>
              <a:rPr lang="en-US" b="1" dirty="0" err="1"/>
              <a:t>các</a:t>
            </a:r>
            <a:r>
              <a:rPr lang="en-US" b="1" dirty="0"/>
              <a:t> </a:t>
            </a:r>
            <a:r>
              <a:rPr lang="en-US" b="1" dirty="0" err="1"/>
              <a:t>chuẩn</a:t>
            </a:r>
            <a:r>
              <a:rPr lang="en-US" b="1" dirty="0"/>
              <a:t>/ </a:t>
            </a:r>
            <a:r>
              <a:rPr lang="en-US" b="1" dirty="0" err="1"/>
              <a:t>khung</a:t>
            </a:r>
            <a:r>
              <a:rPr lang="en-US" b="1" dirty="0"/>
              <a:t> </a:t>
            </a:r>
            <a:r>
              <a:rPr lang="en-US" b="1" dirty="0" err="1"/>
              <a:t>năng</a:t>
            </a:r>
            <a:r>
              <a:rPr lang="en-US" b="1" dirty="0"/>
              <a:t> </a:t>
            </a:r>
            <a:r>
              <a:rPr lang="en-US" b="1" dirty="0" err="1"/>
              <a:t>lực</a:t>
            </a:r>
            <a:r>
              <a:rPr lang="en-US" b="1" dirty="0"/>
              <a:t> </a:t>
            </a:r>
            <a:r>
              <a:rPr lang="en-US" b="1" dirty="0" err="1"/>
              <a:t>nghề</a:t>
            </a:r>
            <a:r>
              <a:rPr lang="en-US" b="1" dirty="0"/>
              <a:t> </a:t>
            </a:r>
            <a:r>
              <a:rPr lang="en-US" b="1" dirty="0" err="1"/>
              <a:t>nghiệp</a:t>
            </a:r>
            <a:r>
              <a:rPr lang="en-US" b="1" dirty="0"/>
              <a:t> </a:t>
            </a:r>
            <a:r>
              <a:rPr lang="en-US" b="1" dirty="0" err="1"/>
              <a:t>của</a:t>
            </a:r>
            <a:r>
              <a:rPr lang="en-US" b="1" dirty="0"/>
              <a:t> GVMN:</a:t>
            </a:r>
          </a:p>
          <a:p>
            <a:pPr marL="0" indent="0">
              <a:buNone/>
            </a:pPr>
            <a:r>
              <a:rPr lang="nl-NL" dirty="0"/>
              <a:t> Bám sát các hoạt động chuyên môn thể hiện trong 4 lĩnh vực sau: </a:t>
            </a:r>
            <a:endParaRPr lang="en-US" dirty="0"/>
          </a:p>
          <a:p>
            <a:r>
              <a:rPr lang="nl-NL" dirty="0"/>
              <a:t>Chăm sóc, nuôi dưỡng và bảo vệ trẻ mầm non </a:t>
            </a:r>
            <a:endParaRPr lang="en-US" dirty="0"/>
          </a:p>
          <a:p>
            <a:r>
              <a:rPr lang="nl-NL" dirty="0"/>
              <a:t> Giáo dục, phát triển toàn diện cho trẻ mầm non </a:t>
            </a:r>
            <a:endParaRPr lang="en-US" dirty="0"/>
          </a:p>
          <a:p>
            <a:r>
              <a:rPr lang="nl-NL" dirty="0"/>
              <a:t> Đảm bảo môi trường giáo dục hỗ tr</a:t>
            </a:r>
            <a:r>
              <a:rPr lang="en-US" dirty="0"/>
              <a:t>ợ </a:t>
            </a:r>
            <a:r>
              <a:rPr lang="en-US" dirty="0" err="1"/>
              <a:t>tích</a:t>
            </a:r>
            <a:r>
              <a:rPr lang="en-US" dirty="0"/>
              <a:t> </a:t>
            </a:r>
            <a:r>
              <a:rPr lang="en-US" dirty="0" err="1"/>
              <a:t>cực</a:t>
            </a:r>
            <a:r>
              <a:rPr lang="en-US" dirty="0"/>
              <a:t> </a:t>
            </a:r>
            <a:r>
              <a:rPr lang="en-US" dirty="0" err="1"/>
              <a:t>cho</a:t>
            </a:r>
            <a:r>
              <a:rPr lang="en-US" dirty="0"/>
              <a:t> </a:t>
            </a:r>
            <a:r>
              <a:rPr lang="en-US" dirty="0" err="1"/>
              <a:t>chăm</a:t>
            </a:r>
            <a:r>
              <a:rPr lang="en-US" dirty="0"/>
              <a:t> </a:t>
            </a:r>
            <a:r>
              <a:rPr lang="en-US" dirty="0" err="1"/>
              <a:t>sóc</a:t>
            </a:r>
            <a:r>
              <a:rPr lang="en-US" dirty="0"/>
              <a:t>, </a:t>
            </a:r>
            <a:r>
              <a:rPr lang="en-US" dirty="0" err="1"/>
              <a:t>giáo</a:t>
            </a:r>
            <a:r>
              <a:rPr lang="en-US" dirty="0"/>
              <a:t> </a:t>
            </a:r>
            <a:r>
              <a:rPr lang="en-US" dirty="0" err="1"/>
              <a:t>dục</a:t>
            </a:r>
            <a:r>
              <a:rPr lang="en-US" dirty="0"/>
              <a:t> </a:t>
            </a:r>
            <a:r>
              <a:rPr lang="en-US" dirty="0" err="1"/>
              <a:t>phát</a:t>
            </a:r>
            <a:r>
              <a:rPr lang="en-US" dirty="0"/>
              <a:t> </a:t>
            </a:r>
            <a:r>
              <a:rPr lang="en-US" dirty="0" err="1"/>
              <a:t>triển</a:t>
            </a:r>
            <a:r>
              <a:rPr lang="en-US" dirty="0"/>
              <a:t> </a:t>
            </a:r>
            <a:r>
              <a:rPr lang="en-US" dirty="0" err="1"/>
              <a:t>toàn</a:t>
            </a:r>
            <a:r>
              <a:rPr lang="en-US" dirty="0"/>
              <a:t> </a:t>
            </a:r>
            <a:r>
              <a:rPr lang="en-US" dirty="0" err="1"/>
              <a:t>diện</a:t>
            </a:r>
            <a:r>
              <a:rPr lang="en-US" dirty="0"/>
              <a:t> </a:t>
            </a:r>
            <a:r>
              <a:rPr lang="en-US" dirty="0" err="1"/>
              <a:t>cho</a:t>
            </a:r>
            <a:r>
              <a:rPr lang="en-US" dirty="0"/>
              <a:t> </a:t>
            </a:r>
            <a:r>
              <a:rPr lang="en-US" dirty="0" err="1"/>
              <a:t>trẻ</a:t>
            </a:r>
            <a:r>
              <a:rPr lang="en-US" dirty="0"/>
              <a:t> </a:t>
            </a:r>
            <a:r>
              <a:rPr lang="en-US" dirty="0" err="1"/>
              <a:t>em</a:t>
            </a:r>
            <a:endParaRPr lang="en-US" dirty="0"/>
          </a:p>
          <a:p>
            <a:r>
              <a:rPr lang="nl-NL" dirty="0"/>
              <a:t>Phối hợp các lực lượng trong và ngoài nhà trường thực hiện hiệu quả hoạt động chăm sóc, giáo dục trẻ và phát triển nghề nghiệp/ chuyên môn, nghiệp vụ</a:t>
            </a:r>
          </a:p>
          <a:p>
            <a:pPr marL="0" indent="0">
              <a:buNone/>
            </a:pPr>
            <a:r>
              <a:rPr lang="nl-NL" dirty="0"/>
              <a:t>Thể hiện các m</a:t>
            </a:r>
            <a:r>
              <a:rPr lang="en-US" dirty="0" err="1"/>
              <a:t>ức</a:t>
            </a:r>
            <a:r>
              <a:rPr lang="en-US" dirty="0"/>
              <a:t> </a:t>
            </a:r>
            <a:r>
              <a:rPr lang="en-US" dirty="0" err="1"/>
              <a:t>độ</a:t>
            </a:r>
            <a:r>
              <a:rPr lang="en-US" dirty="0"/>
              <a:t> tr</a:t>
            </a:r>
            <a:r>
              <a:rPr lang="vi-VN" dirty="0"/>
              <a:t>ư</a:t>
            </a:r>
            <a:r>
              <a:rPr lang="en-US" dirty="0" err="1"/>
              <a:t>ởng</a:t>
            </a:r>
            <a:r>
              <a:rPr lang="en-US" dirty="0"/>
              <a:t> </a:t>
            </a:r>
            <a:r>
              <a:rPr lang="en-US" dirty="0" err="1"/>
              <a:t>thành</a:t>
            </a:r>
            <a:r>
              <a:rPr lang="en-US" dirty="0"/>
              <a:t> </a:t>
            </a:r>
            <a:r>
              <a:rPr lang="en-US" dirty="0" err="1"/>
              <a:t>về</a:t>
            </a:r>
            <a:r>
              <a:rPr lang="en-US" dirty="0"/>
              <a:t> </a:t>
            </a:r>
            <a:r>
              <a:rPr lang="en-US" dirty="0" err="1"/>
              <a:t>năng</a:t>
            </a:r>
            <a:r>
              <a:rPr lang="en-US" dirty="0"/>
              <a:t> </a:t>
            </a:r>
            <a:r>
              <a:rPr lang="en-US" dirty="0" err="1"/>
              <a:t>lực</a:t>
            </a:r>
            <a:r>
              <a:rPr lang="en-US" dirty="0"/>
              <a:t> </a:t>
            </a:r>
            <a:r>
              <a:rPr lang="en-US" dirty="0" err="1"/>
              <a:t>của</a:t>
            </a:r>
            <a:r>
              <a:rPr lang="en-US" dirty="0"/>
              <a:t> GVMN: </a:t>
            </a:r>
            <a:r>
              <a:rPr lang="en-US" dirty="0" err="1"/>
              <a:t>mới</a:t>
            </a:r>
            <a:r>
              <a:rPr lang="en-US" dirty="0"/>
              <a:t> </a:t>
            </a:r>
            <a:r>
              <a:rPr lang="en-US" dirty="0" err="1"/>
              <a:t>vào</a:t>
            </a:r>
            <a:r>
              <a:rPr lang="en-US" dirty="0"/>
              <a:t> </a:t>
            </a:r>
            <a:r>
              <a:rPr lang="en-US" dirty="0" err="1"/>
              <a:t>nghề</a:t>
            </a:r>
            <a:r>
              <a:rPr lang="en-US" dirty="0"/>
              <a:t> - </a:t>
            </a:r>
            <a:r>
              <a:rPr lang="en-US" dirty="0" err="1"/>
              <a:t>thực</a:t>
            </a:r>
            <a:r>
              <a:rPr lang="en-US" dirty="0"/>
              <a:t> </a:t>
            </a:r>
            <a:r>
              <a:rPr lang="en-US" dirty="0" err="1"/>
              <a:t>hiện</a:t>
            </a:r>
            <a:r>
              <a:rPr lang="en-US" dirty="0"/>
              <a:t> </a:t>
            </a:r>
            <a:r>
              <a:rPr lang="en-US" dirty="0" err="1"/>
              <a:t>đúng</a:t>
            </a:r>
            <a:r>
              <a:rPr lang="en-US" dirty="0"/>
              <a:t>, </a:t>
            </a:r>
            <a:r>
              <a:rPr lang="en-US" dirty="0" err="1"/>
              <a:t>đủ</a:t>
            </a:r>
            <a:r>
              <a:rPr lang="en-US" dirty="0"/>
              <a:t> - </a:t>
            </a:r>
            <a:r>
              <a:rPr lang="en-US" dirty="0" err="1"/>
              <a:t>thành</a:t>
            </a:r>
            <a:r>
              <a:rPr lang="en-US" dirty="0"/>
              <a:t> </a:t>
            </a:r>
            <a:r>
              <a:rPr lang="en-US" dirty="0" err="1"/>
              <a:t>thạo</a:t>
            </a:r>
            <a:r>
              <a:rPr lang="en-US" dirty="0"/>
              <a:t>- </a:t>
            </a:r>
            <a:r>
              <a:rPr lang="en-US" dirty="0" err="1"/>
              <a:t>đáp</a:t>
            </a:r>
            <a:r>
              <a:rPr lang="en-US" dirty="0"/>
              <a:t> </a:t>
            </a:r>
            <a:r>
              <a:rPr lang="en-US" dirty="0" err="1"/>
              <a:t>ứng</a:t>
            </a:r>
            <a:r>
              <a:rPr lang="en-US" dirty="0"/>
              <a:t> </a:t>
            </a:r>
            <a:r>
              <a:rPr lang="en-US" dirty="0" err="1"/>
              <a:t>yêu</a:t>
            </a:r>
            <a:r>
              <a:rPr lang="en-US" dirty="0"/>
              <a:t> </a:t>
            </a:r>
            <a:r>
              <a:rPr lang="en-US" dirty="0" err="1"/>
              <a:t>cầu</a:t>
            </a:r>
            <a:r>
              <a:rPr lang="en-US" dirty="0"/>
              <a:t> NN ở </a:t>
            </a:r>
            <a:r>
              <a:rPr lang="en-US" dirty="0" err="1"/>
              <a:t>mức</a:t>
            </a:r>
            <a:r>
              <a:rPr lang="en-US" dirty="0"/>
              <a:t> </a:t>
            </a:r>
            <a:r>
              <a:rPr lang="en-US" dirty="0" err="1"/>
              <a:t>cao</a:t>
            </a:r>
            <a:endParaRPr lang="en-US" dirty="0"/>
          </a:p>
          <a:p>
            <a:pPr marL="0" indent="0">
              <a:buNone/>
            </a:pPr>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860256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B15BE2-2A84-4748-9715-0CBE58B29DA0}"/>
              </a:ext>
            </a:extLst>
          </p:cNvPr>
          <p:cNvSpPr>
            <a:spLocks noGrp="1"/>
          </p:cNvSpPr>
          <p:nvPr>
            <p:ph idx="1"/>
          </p:nvPr>
        </p:nvSpPr>
        <p:spPr>
          <a:xfrm>
            <a:off x="534573" y="506437"/>
            <a:ext cx="11408898" cy="5670526"/>
          </a:xfrm>
        </p:spPr>
        <p:txBody>
          <a:bodyPr>
            <a:normAutofit/>
          </a:bodyPr>
          <a:lstStyle/>
          <a:p>
            <a:pPr marL="0" indent="0">
              <a:buNone/>
            </a:pPr>
            <a:r>
              <a:rPr lang="en-US" sz="4000" b="1" dirty="0" err="1">
                <a:latin typeface="Times New Roman" panose="02020603050405020304" pitchFamily="18" charset="0"/>
                <a:cs typeface="Times New Roman" panose="02020603050405020304" pitchFamily="18" charset="0"/>
              </a:rPr>
              <a:t>Điểm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đặc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thù</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của</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chuẩn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nghề</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nghiệp</a:t>
            </a:r>
            <a:r>
              <a:rPr lang="en-US" sz="4000" b="1" dirty="0">
                <a:latin typeface="Times New Roman" panose="02020603050405020304" pitchFamily="18" charset="0"/>
                <a:cs typeface="Times New Roman" panose="02020603050405020304" pitchFamily="18" charset="0"/>
              </a:rPr>
              <a:t> GVMN ở VN</a:t>
            </a:r>
          </a:p>
          <a:p>
            <a:pPr marL="514350" indent="-514350">
              <a:buAutoNum type="arabicParenBoth"/>
            </a:pPr>
            <a:endParaRPr lang="en-US" dirty="0">
              <a:latin typeface="Times New Roman" panose="02020603050405020304" pitchFamily="18" charset="0"/>
              <a:cs typeface="Times New Roman" panose="02020603050405020304" pitchFamily="18" charset="0"/>
            </a:endParaRPr>
          </a:p>
          <a:p>
            <a:pPr marL="514350" indent="-514350">
              <a:buAutoNum type="arabicParenBoth"/>
            </a:pP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trúc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chung</a:t>
            </a:r>
            <a:r>
              <a:rPr lang="en-US" dirty="0">
                <a:latin typeface="Times New Roman" panose="02020603050405020304" pitchFamily="18" charset="0"/>
                <a:cs typeface="Times New Roman" panose="02020603050405020304" pitchFamily="18" charset="0"/>
              </a:rPr>
              <a:t> t</a:t>
            </a:r>
            <a:r>
              <a:rPr lang="vi-VN" dirty="0">
                <a:latin typeface="Times New Roman" panose="02020603050405020304" pitchFamily="18" charset="0"/>
                <a:cs typeface="Times New Roman" panose="02020603050405020304" pitchFamily="18" charset="0"/>
              </a:rPr>
              <a:t>ư</a:t>
            </a:r>
            <a:r>
              <a:rPr lang="en-US" dirty="0" err="1">
                <a:latin typeface="Times New Roman" panose="02020603050405020304" pitchFamily="18" charset="0"/>
                <a:cs typeface="Times New Roman" panose="02020603050405020304" pitchFamily="18" charset="0"/>
              </a:rPr>
              <a:t>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GVPT (5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15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a:t>
            </a:r>
            <a:r>
              <a:rPr lang="en-US" dirty="0">
                <a:latin typeface="Times New Roman" panose="02020603050405020304" pitchFamily="18" charset="0"/>
                <a:cs typeface="Times New Roman" panose="02020603050405020304" pitchFamily="18" charset="0"/>
              </a:rPr>
              <a:t>)</a:t>
            </a:r>
          </a:p>
          <a:p>
            <a:pPr marL="514350" indent="-514350">
              <a:buAutoNum type="arabicParenBoth"/>
            </a:pP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Phẩm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phẩm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2-5: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c</a:t>
            </a:r>
            <a:r>
              <a:rPr lang="vi-VN" dirty="0">
                <a:latin typeface="Times New Roman" panose="02020603050405020304" pitchFamily="18" charset="0"/>
                <a:cs typeface="Times New Roman" panose="02020603050405020304" pitchFamily="18" charset="0"/>
              </a:rPr>
              <a:t>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a:t>
            </a:r>
          </a:p>
          <a:p>
            <a:pPr marL="514350" indent="-514350">
              <a:buAutoNum type="arabicParenBoth"/>
            </a:pP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2018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nhằm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tăng</a:t>
            </a:r>
            <a:r>
              <a:rPr lang="en-US" dirty="0">
                <a:latin typeface="Times New Roman" panose="02020603050405020304" pitchFamily="18" charset="0"/>
                <a:cs typeface="Times New Roman" panose="02020603050405020304" pitchFamily="18" charset="0"/>
              </a:rPr>
              <a:t> c</a:t>
            </a:r>
            <a:r>
              <a:rPr lang="vi-VN" dirty="0">
                <a:latin typeface="Times New Roman" panose="02020603050405020304" pitchFamily="18" charset="0"/>
                <a:cs typeface="Times New Roman" panose="02020603050405020304" pitchFamily="18" charset="0"/>
              </a:rPr>
              <a:t>ư</a:t>
            </a:r>
            <a:r>
              <a:rPr lang="en-US" dirty="0" err="1">
                <a:latin typeface="Times New Roman" panose="02020603050405020304" pitchFamily="18" charset="0"/>
                <a:cs typeface="Times New Roman" panose="02020603050405020304" pitchFamily="18" charset="0"/>
              </a:rPr>
              <a:t>ờng</a:t>
            </a:r>
            <a:r>
              <a:rPr lang="en-US" dirty="0">
                <a:latin typeface="Times New Roman" panose="02020603050405020304" pitchFamily="18" charset="0"/>
                <a:cs typeface="Times New Roman" panose="02020603050405020304" pitchFamily="18" charset="0"/>
              </a:rPr>
              <a:t> h</a:t>
            </a:r>
            <a:r>
              <a:rPr lang="vi-VN" dirty="0">
                <a:latin typeface="Times New Roman" panose="02020603050405020304" pitchFamily="18" charset="0"/>
                <a:cs typeface="Times New Roman" panose="02020603050405020304" pitchFamily="18" charset="0"/>
              </a:rPr>
              <a:t>ơ</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trọng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3, 4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chuẩn</a:t>
            </a:r>
            <a:r>
              <a:rPr lang="en-US" dirty="0">
                <a:latin typeface="Times New Roman" panose="02020603050405020304" pitchFamily="18" charset="0"/>
                <a:cs typeface="Times New Roman" panose="02020603050405020304" pitchFamily="18" charset="0"/>
              </a:rPr>
              <a:t> 5)</a:t>
            </a:r>
          </a:p>
          <a:p>
            <a:pPr marL="514350" indent="-514350">
              <a:buAutoNum type="arabicParenBoth"/>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89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D7196CC-CD38-4955-8970-E8EFCBF6E481}"/>
              </a:ext>
            </a:extLst>
          </p:cNvPr>
          <p:cNvSpPr>
            <a:spLocks noGrp="1"/>
          </p:cNvSpPr>
          <p:nvPr>
            <p:ph type="title"/>
          </p:nvPr>
        </p:nvSpPr>
        <p:spPr>
          <a:xfrm>
            <a:off x="304800" y="-259715"/>
            <a:ext cx="11049000" cy="1325563"/>
          </a:xfrm>
        </p:spPr>
        <p:txBody>
          <a:bodyPr>
            <a:normAutofit/>
          </a:bodyPr>
          <a:lstStyle/>
          <a:p>
            <a:pPr algn="ctr"/>
            <a:r>
              <a:rPr lang="en-US" sz="3600" b="1" dirty="0"/>
              <a:t> THỰC HIỆN KẾ HOẠCH NGHIÊN CỨU XÂY DỰNG CHUẨN</a:t>
            </a:r>
          </a:p>
        </p:txBody>
      </p:sp>
      <p:graphicFrame>
        <p:nvGraphicFramePr>
          <p:cNvPr id="5" name="Chỗ dành sẵn cho Nội dung 4">
            <a:extLst>
              <a:ext uri="{FF2B5EF4-FFF2-40B4-BE49-F238E27FC236}">
                <a16:creationId xmlns:a16="http://schemas.microsoft.com/office/drawing/2014/main" id="{C8D4DDDE-D066-4C68-B33E-FCCFE2666BF0}"/>
              </a:ext>
            </a:extLst>
          </p:cNvPr>
          <p:cNvGraphicFramePr>
            <a:graphicFrameLocks noGrp="1"/>
          </p:cNvGraphicFramePr>
          <p:nvPr>
            <p:ph idx="1"/>
            <p:extLst>
              <p:ext uri="{D42A27DB-BD31-4B8C-83A1-F6EECF244321}">
                <p14:modId xmlns:p14="http://schemas.microsoft.com/office/powerpoint/2010/main" val="3720345498"/>
              </p:ext>
            </p:extLst>
          </p:nvPr>
        </p:nvGraphicFramePr>
        <p:xfrm>
          <a:off x="436098" y="731520"/>
          <a:ext cx="11451102" cy="6081367"/>
        </p:xfrm>
        <a:graphic>
          <a:graphicData uri="http://schemas.openxmlformats.org/drawingml/2006/table">
            <a:tbl>
              <a:tblPr firstRow="1" bandRow="1">
                <a:tableStyleId>{5C22544A-7EE6-4342-B048-85BDC9FD1C3A}</a:tableStyleId>
              </a:tblPr>
              <a:tblGrid>
                <a:gridCol w="534573">
                  <a:extLst>
                    <a:ext uri="{9D8B030D-6E8A-4147-A177-3AD203B41FA5}">
                      <a16:colId xmlns:a16="http://schemas.microsoft.com/office/drawing/2014/main" val="608062995"/>
                    </a:ext>
                  </a:extLst>
                </a:gridCol>
                <a:gridCol w="5660767">
                  <a:extLst>
                    <a:ext uri="{9D8B030D-6E8A-4147-A177-3AD203B41FA5}">
                      <a16:colId xmlns:a16="http://schemas.microsoft.com/office/drawing/2014/main" val="2380936495"/>
                    </a:ext>
                  </a:extLst>
                </a:gridCol>
                <a:gridCol w="3523416">
                  <a:extLst>
                    <a:ext uri="{9D8B030D-6E8A-4147-A177-3AD203B41FA5}">
                      <a16:colId xmlns:a16="http://schemas.microsoft.com/office/drawing/2014/main" val="3403096893"/>
                    </a:ext>
                  </a:extLst>
                </a:gridCol>
                <a:gridCol w="1732346">
                  <a:extLst>
                    <a:ext uri="{9D8B030D-6E8A-4147-A177-3AD203B41FA5}">
                      <a16:colId xmlns:a16="http://schemas.microsoft.com/office/drawing/2014/main" val="3449220668"/>
                    </a:ext>
                  </a:extLst>
                </a:gridCol>
              </a:tblGrid>
              <a:tr h="365784">
                <a:tc>
                  <a:txBody>
                    <a:bodyPr/>
                    <a:lstStyle/>
                    <a:p>
                      <a:r>
                        <a:rPr lang="en-US" sz="2000" dirty="0">
                          <a:latin typeface="Times New Roman" panose="02020603050405020304" pitchFamily="18" charset="0"/>
                          <a:cs typeface="Times New Roman" panose="02020603050405020304" pitchFamily="18" charset="0"/>
                        </a:rPr>
                        <a:t>TT</a:t>
                      </a:r>
                    </a:p>
                  </a:txBody>
                  <a:tcPr/>
                </a:tc>
                <a:tc>
                  <a:txBody>
                    <a:bodyPr/>
                    <a:lstStyle/>
                    <a:p>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a:t>
                      </a:r>
                    </a:p>
                  </a:txBody>
                  <a:tcPr/>
                </a:tc>
                <a:tc>
                  <a:txBody>
                    <a:bodyPr/>
                    <a:lstStyle/>
                    <a:p>
                      <a:r>
                        <a:rPr lang="en-US" sz="2000" dirty="0" err="1">
                          <a:latin typeface="Times New Roman" panose="02020603050405020304" pitchFamily="18" charset="0"/>
                          <a:cs typeface="Times New Roman" panose="02020603050405020304" pitchFamily="18" charset="0"/>
                        </a:rPr>
                        <a:t>Địa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t</a:t>
                      </a:r>
                      <a:r>
                        <a:rPr lang="vi-VN" sz="2000" dirty="0">
                          <a:latin typeface="Times New Roman" panose="02020603050405020304" pitchFamily="18" charset="0"/>
                          <a:cs typeface="Times New Roman" panose="02020603050405020304" pitchFamily="18" charset="0"/>
                        </a:rPr>
                        <a:t>ư</a:t>
                      </a:r>
                      <a:r>
                        <a:rPr lang="en-US" sz="2000" dirty="0" err="1">
                          <a:latin typeface="Times New Roman" panose="02020603050405020304" pitchFamily="18" charset="0"/>
                          <a:cs typeface="Times New Roman" panose="02020603050405020304" pitchFamily="18" charset="0"/>
                        </a:rPr>
                        <a:t>ợng</a:t>
                      </a:r>
                      <a:r>
                        <a:rPr lang="en-US" sz="2000" dirty="0">
                          <a:latin typeface="Times New Roman" panose="02020603050405020304" pitchFamily="18" charset="0"/>
                          <a:cs typeface="Times New Roman" panose="02020603050405020304" pitchFamily="18" charset="0"/>
                        </a:rPr>
                        <a:t> </a:t>
                      </a:r>
                    </a:p>
                  </a:txBody>
                  <a:tcPr/>
                </a:tc>
                <a:tc>
                  <a:txBody>
                    <a:bodyPr/>
                    <a:lstStyle/>
                    <a:p>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gian</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287933371"/>
                  </a:ext>
                </a:extLst>
              </a:tr>
              <a:tr h="502603">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1</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Xây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cương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kế</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hoạch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hoạt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động</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Từ</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12.2017</a:t>
                      </a:r>
                    </a:p>
                  </a:txBody>
                  <a:tcPr marL="68580" marR="68580" marT="0" marB="0"/>
                </a:tc>
                <a:extLst>
                  <a:ext uri="{0D108BD9-81ED-4DB2-BD59-A6C34878D82A}">
                    <a16:rowId xmlns:a16="http://schemas.microsoft.com/office/drawing/2014/main" val="1318834343"/>
                  </a:ext>
                </a:extLst>
              </a:tr>
              <a:tr h="762670">
                <a:tc>
                  <a:txBody>
                    <a:bodyPr/>
                    <a:lstStyle/>
                    <a:p>
                      <a:pPr marL="0" marR="0">
                        <a:lnSpc>
                          <a:spcPct val="107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2</a:t>
                      </a:r>
                    </a:p>
                  </a:txBody>
                  <a:tcPr marL="68580" marR="68580" marT="0" marB="0"/>
                </a:tc>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Nghiên cứu lý luận và kinh nghiệm quốc tế, khu vực</a:t>
                      </a:r>
                    </a:p>
                  </a:txBody>
                  <a:tcPr marL="68580" marR="68580" marT="0" marB="0"/>
                </a:tc>
                <a:tc>
                  <a:txBody>
                    <a:bodyPr/>
                    <a:lstStyle/>
                    <a:p>
                      <a:pPr marL="0" marR="0">
                        <a:lnSpc>
                          <a:spcPct val="107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n</a:t>
                      </a:r>
                      <a:r>
                        <a:rPr lang="vi-VN" sz="2000" dirty="0">
                          <a:effectLst/>
                          <a:latin typeface="Times New Roman" panose="02020603050405020304" pitchFamily="18" charset="0"/>
                          <a:ea typeface="Calibri" panose="020F0502020204030204" pitchFamily="34" charset="0"/>
                          <a:cs typeface="Times New Roman" panose="02020603050405020304" pitchFamily="18" charset="0"/>
                        </a:rPr>
                        <a:t>ư</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ớc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Mỹ</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Anh;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Úc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Singapor</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Malaixia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tc>
                <a:tc>
                  <a:txBody>
                    <a:bodyPr/>
                    <a:lstStyle/>
                    <a:p>
                      <a:pPr marL="0" marR="0">
                        <a:lnSpc>
                          <a:spcPct val="107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1-3.2018</a:t>
                      </a:r>
                    </a:p>
                  </a:txBody>
                  <a:tcPr marL="68580" marR="68580" marT="0" marB="0"/>
                </a:tc>
                <a:extLst>
                  <a:ext uri="{0D108BD9-81ED-4DB2-BD59-A6C34878D82A}">
                    <a16:rowId xmlns:a16="http://schemas.microsoft.com/office/drawing/2014/main" val="128929930"/>
                  </a:ext>
                </a:extLst>
              </a:tr>
              <a:tr h="515062">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3</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Nghiên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cứu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đánh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giá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chuẩn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GVMN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khung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tiêu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chuẩn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tiêu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theo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Chuẩn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mới</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Nha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trang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TpHCM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nội</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CBQL; GVMN;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Giảng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viên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ở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tr</a:t>
                      </a:r>
                      <a:r>
                        <a:rPr lang="vi-VN" sz="2000" dirty="0">
                          <a:effectLst/>
                          <a:latin typeface="Times New Roman" panose="02020603050405020304" pitchFamily="18" charset="0"/>
                          <a:ea typeface="Calibri" panose="020F0502020204030204" pitchFamily="34" charset="0"/>
                          <a:cs typeface="Times New Roman" panose="02020603050405020304" pitchFamily="18" charset="0"/>
                        </a:rPr>
                        <a:t>ư</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ờng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CĐ, ĐH</a:t>
                      </a:r>
                    </a:p>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chuyên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gia</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3-5/2018</a:t>
                      </a:r>
                    </a:p>
                  </a:txBody>
                  <a:tcPr marL="68580" marR="68580" marT="0" marB="0"/>
                </a:tc>
                <a:extLst>
                  <a:ext uri="{0D108BD9-81ED-4DB2-BD59-A6C34878D82A}">
                    <a16:rowId xmlns:a16="http://schemas.microsoft.com/office/drawing/2014/main" val="3603303392"/>
                  </a:ext>
                </a:extLst>
              </a:tr>
              <a:tr h="365784">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4</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Cụ</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thể</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hóa</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lĩnh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vực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tiêu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chuẩn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tiêu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biểu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hiện</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mức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độ</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tc>
                <a:tc>
                  <a:txBody>
                    <a:bodyPr/>
                    <a:lstStyle/>
                    <a:p>
                      <a:pPr marL="0" marR="0">
                        <a:lnSpc>
                          <a:spcPct val="107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830604206"/>
                  </a:ext>
                </a:extLst>
              </a:tr>
              <a:tr h="515062">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5</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Xây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hệ</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thống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minh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chứng</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5721635"/>
                  </a:ext>
                </a:extLst>
              </a:tr>
              <a:tr h="365784">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6</a:t>
                      </a:r>
                    </a:p>
                  </a:txBody>
                  <a:tcPr marL="68580" marR="68580" marT="0" marB="0"/>
                </a:tc>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Xây dựng tài liệu sử dụng chuẩn</a:t>
                      </a:r>
                    </a:p>
                  </a:txBody>
                  <a:tcPr marL="68580" marR="68580" marT="0" marB="0"/>
                </a:tc>
                <a:tc>
                  <a:txBody>
                    <a:bodyPr/>
                    <a:lstStyle/>
                    <a:p>
                      <a:pPr marL="0" marR="0">
                        <a:lnSpc>
                          <a:spcPct val="107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0505210"/>
                  </a:ext>
                </a:extLst>
              </a:tr>
              <a:tr h="515062">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7</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nghiệm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đánh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giá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kết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quả</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thử</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nghiệm</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Ninh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Bình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Nội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Lạt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5-7/2018</a:t>
                      </a:r>
                    </a:p>
                  </a:txBody>
                  <a:tcPr marL="68580" marR="68580" marT="0" marB="0"/>
                </a:tc>
                <a:extLst>
                  <a:ext uri="{0D108BD9-81ED-4DB2-BD59-A6C34878D82A}">
                    <a16:rowId xmlns:a16="http://schemas.microsoft.com/office/drawing/2014/main" val="136955156"/>
                  </a:ext>
                </a:extLst>
              </a:tr>
              <a:tr h="365784">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8</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Các</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góp</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ý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chỉnh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Chuẩn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Nhiều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hội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thảo</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trong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suốt</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quá</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xây</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dựng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Chuẩn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9343878"/>
                  </a:ext>
                </a:extLst>
              </a:tr>
              <a:tr h="365784">
                <a:tc>
                  <a:txBody>
                    <a:bodyPr/>
                    <a:lstStyle/>
                    <a:p>
                      <a:pPr marL="0" marR="0">
                        <a:lnSpc>
                          <a:spcPct val="107000"/>
                        </a:lnSpc>
                        <a:spcBef>
                          <a:spcPts val="0"/>
                        </a:spcBef>
                        <a:spcAft>
                          <a:spcPts val="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9</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Đăng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và</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chỉnh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Ban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Thông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t</a:t>
                      </a:r>
                      <a:r>
                        <a:rPr lang="vi-VN" sz="2000" dirty="0">
                          <a:effectLst/>
                          <a:latin typeface="Times New Roman" panose="02020603050405020304" pitchFamily="18" charset="0"/>
                          <a:ea typeface="Calibri" panose="020F0502020204030204" pitchFamily="34" charset="0"/>
                          <a:cs typeface="Times New Roman" panose="02020603050405020304" pitchFamily="18" charset="0"/>
                        </a:rPr>
                        <a:t>ư</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Đăng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mạng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8-9 </a:t>
                      </a:r>
                    </a:p>
                  </a:txBody>
                  <a:tcPr marL="68580" marR="68580" marT="0" marB="0"/>
                </a:tc>
                <a:tc>
                  <a:txBody>
                    <a:bodyPr/>
                    <a:lstStyle/>
                    <a:p>
                      <a:pPr marL="0" marR="0">
                        <a:lnSpc>
                          <a:spcPct val="107000"/>
                        </a:lnSpc>
                        <a:spcBef>
                          <a:spcPts val="0"/>
                        </a:spcBef>
                        <a:spcAft>
                          <a:spcPts val="0"/>
                        </a:spcAft>
                      </a:pP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Tháng</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10.2018</a:t>
                      </a:r>
                    </a:p>
                  </a:txBody>
                  <a:tcPr marL="68580" marR="68580" marT="0" marB="0"/>
                </a:tc>
                <a:extLst>
                  <a:ext uri="{0D108BD9-81ED-4DB2-BD59-A6C34878D82A}">
                    <a16:rowId xmlns:a16="http://schemas.microsoft.com/office/drawing/2014/main" val="1033161849"/>
                  </a:ext>
                </a:extLst>
              </a:tr>
            </a:tbl>
          </a:graphicData>
        </a:graphic>
      </p:graphicFrame>
    </p:spTree>
    <p:extLst>
      <p:ext uri="{BB962C8B-B14F-4D97-AF65-F5344CB8AC3E}">
        <p14:creationId xmlns:p14="http://schemas.microsoft.com/office/powerpoint/2010/main" val="3408276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035B7-35D4-481A-B26C-11553FAB3FAB}"/>
              </a:ext>
            </a:extLst>
          </p:cNvPr>
          <p:cNvSpPr>
            <a:spLocks noGrp="1"/>
          </p:cNvSpPr>
          <p:nvPr>
            <p:ph type="title"/>
          </p:nvPr>
        </p:nvSpPr>
        <p:spPr>
          <a:xfrm>
            <a:off x="838200" y="681037"/>
            <a:ext cx="10515600" cy="1009651"/>
          </a:xfrm>
        </p:spPr>
        <p:txBody>
          <a:bodyPr/>
          <a:lstStyle/>
          <a:p>
            <a:pPr algn="ctr"/>
            <a:r>
              <a:rPr lang="en-US" b="1" dirty="0">
                <a:latin typeface="Times New Roman" panose="02020603050405020304" pitchFamily="18" charset="0"/>
                <a:cs typeface="Times New Roman" panose="02020603050405020304" pitchFamily="18" charset="0"/>
              </a:rPr>
              <a:t>CÁC NỘI DUNG CHÍNH</a:t>
            </a:r>
          </a:p>
        </p:txBody>
      </p:sp>
      <p:sp>
        <p:nvSpPr>
          <p:cNvPr id="3" name="Content Placeholder 2">
            <a:extLst>
              <a:ext uri="{FF2B5EF4-FFF2-40B4-BE49-F238E27FC236}">
                <a16:creationId xmlns:a16="http://schemas.microsoft.com/office/drawing/2014/main" id="{C38589B6-E0DE-464B-984F-BBFA4119C1FE}"/>
              </a:ext>
            </a:extLst>
          </p:cNvPr>
          <p:cNvSpPr>
            <a:spLocks noGrp="1"/>
          </p:cNvSpPr>
          <p:nvPr>
            <p:ph idx="1"/>
          </p:nvPr>
        </p:nvSpPr>
        <p:spPr/>
        <p:txBody>
          <a:bodyPr/>
          <a:lstStyle/>
          <a:p>
            <a:pPr marL="0" indent="0">
              <a:buNone/>
            </a:pPr>
            <a:r>
              <a:rPr lang="en-US" b="1" dirty="0" err="1"/>
              <a:t>Phần</a:t>
            </a:r>
            <a:r>
              <a:rPr lang="en-US" b="1" dirty="0"/>
              <a:t> 1: </a:t>
            </a:r>
            <a:r>
              <a:rPr lang="en-US" b="1" dirty="0" err="1"/>
              <a:t>Giới</a:t>
            </a:r>
            <a:r>
              <a:rPr lang="en-US" b="1" dirty="0"/>
              <a:t> </a:t>
            </a:r>
            <a:r>
              <a:rPr lang="en-US" b="1" dirty="0" err="1"/>
              <a:t>thiệu</a:t>
            </a:r>
            <a:r>
              <a:rPr lang="en-US" b="1" dirty="0"/>
              <a:t> </a:t>
            </a:r>
            <a:r>
              <a:rPr lang="en-US" b="1" dirty="0" err="1"/>
              <a:t>về</a:t>
            </a:r>
            <a:r>
              <a:rPr lang="en-US" b="1" dirty="0"/>
              <a:t> </a:t>
            </a:r>
            <a:r>
              <a:rPr lang="en-US" b="1" dirty="0" err="1"/>
              <a:t>xây</a:t>
            </a:r>
            <a:r>
              <a:rPr lang="en-US" b="1" dirty="0"/>
              <a:t> </a:t>
            </a:r>
            <a:r>
              <a:rPr lang="en-US" b="1" dirty="0" err="1"/>
              <a:t>dựng</a:t>
            </a:r>
            <a:r>
              <a:rPr lang="en-US" b="1" dirty="0"/>
              <a:t> </a:t>
            </a:r>
            <a:r>
              <a:rPr lang="en-US" b="1" dirty="0" err="1"/>
              <a:t>chuẩn</a:t>
            </a:r>
            <a:r>
              <a:rPr lang="en-US" b="1" dirty="0"/>
              <a:t> </a:t>
            </a:r>
          </a:p>
          <a:p>
            <a:pPr marL="514350" indent="-514350">
              <a:buAutoNum type="arabicPeriod"/>
            </a:pPr>
            <a:r>
              <a:rPr lang="en-US" dirty="0" err="1"/>
              <a:t>Nguyên</a:t>
            </a:r>
            <a:r>
              <a:rPr lang="en-US" dirty="0"/>
              <a:t> </a:t>
            </a:r>
            <a:r>
              <a:rPr lang="en-US" dirty="0" err="1"/>
              <a:t>tắc</a:t>
            </a:r>
            <a:r>
              <a:rPr lang="en-US" dirty="0"/>
              <a:t> </a:t>
            </a:r>
            <a:r>
              <a:rPr lang="en-US" dirty="0" err="1"/>
              <a:t>xây</a:t>
            </a:r>
            <a:r>
              <a:rPr lang="en-US" dirty="0"/>
              <a:t> </a:t>
            </a:r>
            <a:r>
              <a:rPr lang="en-US" dirty="0" err="1"/>
              <a:t>dựng</a:t>
            </a:r>
            <a:r>
              <a:rPr lang="en-US" dirty="0"/>
              <a:t> </a:t>
            </a:r>
            <a:r>
              <a:rPr lang="en-US" dirty="0" err="1"/>
              <a:t>Chuẩn</a:t>
            </a:r>
            <a:r>
              <a:rPr lang="en-US" dirty="0"/>
              <a:t> NN GVMN</a:t>
            </a:r>
          </a:p>
          <a:p>
            <a:pPr marL="514350" indent="-514350">
              <a:buAutoNum type="arabicPeriod"/>
            </a:pPr>
            <a:r>
              <a:rPr lang="en-US" dirty="0" err="1"/>
              <a:t>Quy</a:t>
            </a:r>
            <a:r>
              <a:rPr lang="en-US" dirty="0"/>
              <a:t> </a:t>
            </a:r>
            <a:r>
              <a:rPr lang="en-US" dirty="0" err="1"/>
              <a:t>trình</a:t>
            </a:r>
            <a:r>
              <a:rPr lang="en-US" dirty="0"/>
              <a:t>, </a:t>
            </a:r>
            <a:r>
              <a:rPr lang="en-US" dirty="0" err="1"/>
              <a:t>ph</a:t>
            </a:r>
            <a:r>
              <a:rPr lang="vi-VN" dirty="0"/>
              <a:t>ư</a:t>
            </a:r>
            <a:r>
              <a:rPr lang="en-US" dirty="0" err="1"/>
              <a:t>ơng</a:t>
            </a:r>
            <a:r>
              <a:rPr lang="en-US" dirty="0"/>
              <a:t> </a:t>
            </a:r>
            <a:r>
              <a:rPr lang="en-US" dirty="0" err="1"/>
              <a:t>pháp</a:t>
            </a:r>
            <a:r>
              <a:rPr lang="en-US" dirty="0"/>
              <a:t> </a:t>
            </a:r>
            <a:r>
              <a:rPr lang="en-US" dirty="0" err="1"/>
              <a:t>xây</a:t>
            </a:r>
            <a:r>
              <a:rPr lang="en-US" dirty="0"/>
              <a:t> </a:t>
            </a:r>
            <a:r>
              <a:rPr lang="en-US" dirty="0" err="1"/>
              <a:t>dựng</a:t>
            </a:r>
            <a:r>
              <a:rPr lang="en-US" dirty="0"/>
              <a:t> </a:t>
            </a:r>
            <a:r>
              <a:rPr lang="en-US" dirty="0" err="1"/>
              <a:t>chuẩn</a:t>
            </a:r>
            <a:r>
              <a:rPr lang="en-US" dirty="0"/>
              <a:t> NN GVMN</a:t>
            </a:r>
          </a:p>
          <a:p>
            <a:pPr marL="514350" indent="-514350">
              <a:buAutoNum type="arabicPeriod"/>
            </a:pPr>
            <a:r>
              <a:rPr lang="en-US" dirty="0" err="1"/>
              <a:t>Thực</a:t>
            </a:r>
            <a:r>
              <a:rPr lang="en-US" dirty="0"/>
              <a:t> </a:t>
            </a:r>
            <a:r>
              <a:rPr lang="en-US" dirty="0" err="1"/>
              <a:t>hiện</a:t>
            </a:r>
            <a:r>
              <a:rPr lang="en-US" dirty="0"/>
              <a:t> </a:t>
            </a:r>
            <a:r>
              <a:rPr lang="en-US" dirty="0" err="1"/>
              <a:t>kế</a:t>
            </a:r>
            <a:r>
              <a:rPr lang="en-US" dirty="0"/>
              <a:t> </a:t>
            </a:r>
            <a:r>
              <a:rPr lang="en-US" dirty="0" err="1"/>
              <a:t>hoạch</a:t>
            </a:r>
            <a:r>
              <a:rPr lang="en-US" dirty="0"/>
              <a:t> </a:t>
            </a:r>
            <a:r>
              <a:rPr lang="en-US" dirty="0" err="1"/>
              <a:t>nghiên</a:t>
            </a:r>
            <a:r>
              <a:rPr lang="en-US" dirty="0"/>
              <a:t> </a:t>
            </a:r>
            <a:r>
              <a:rPr lang="en-US" dirty="0" err="1"/>
              <a:t>cứu</a:t>
            </a:r>
            <a:r>
              <a:rPr lang="en-US" dirty="0"/>
              <a:t> </a:t>
            </a:r>
            <a:r>
              <a:rPr lang="en-US" dirty="0" err="1"/>
              <a:t>xây</a:t>
            </a:r>
            <a:r>
              <a:rPr lang="en-US" dirty="0"/>
              <a:t> </a:t>
            </a:r>
            <a:r>
              <a:rPr lang="en-US" dirty="0" err="1"/>
              <a:t>dựng</a:t>
            </a:r>
            <a:r>
              <a:rPr lang="en-US" dirty="0"/>
              <a:t> </a:t>
            </a:r>
            <a:r>
              <a:rPr lang="en-US" dirty="0" err="1"/>
              <a:t>Chuẩn</a:t>
            </a:r>
            <a:r>
              <a:rPr lang="en-US" dirty="0"/>
              <a:t> </a:t>
            </a:r>
          </a:p>
          <a:p>
            <a:pPr marL="0" indent="0">
              <a:buNone/>
            </a:pPr>
            <a:r>
              <a:rPr lang="en-US" b="1" dirty="0" err="1"/>
              <a:t>Phần</a:t>
            </a:r>
            <a:r>
              <a:rPr lang="en-US" b="1" dirty="0"/>
              <a:t> 2: H</a:t>
            </a:r>
            <a:r>
              <a:rPr lang="vi-VN" b="1" dirty="0"/>
              <a:t>ư</a:t>
            </a:r>
            <a:r>
              <a:rPr lang="en-US" b="1" dirty="0" err="1"/>
              <a:t>ớng</a:t>
            </a:r>
            <a:r>
              <a:rPr lang="en-US" b="1" dirty="0"/>
              <a:t> </a:t>
            </a:r>
            <a:r>
              <a:rPr lang="en-US" b="1" dirty="0" err="1"/>
              <a:t>dẫn</a:t>
            </a:r>
            <a:r>
              <a:rPr lang="en-US" b="1" dirty="0"/>
              <a:t> </a:t>
            </a:r>
            <a:r>
              <a:rPr lang="en-US" b="1" dirty="0" err="1"/>
              <a:t>thực</a:t>
            </a:r>
            <a:r>
              <a:rPr lang="en-US" b="1" dirty="0"/>
              <a:t> </a:t>
            </a:r>
            <a:r>
              <a:rPr lang="en-US" b="1" dirty="0" err="1"/>
              <a:t>hiện</a:t>
            </a:r>
            <a:r>
              <a:rPr lang="en-US" b="1" dirty="0"/>
              <a:t> </a:t>
            </a:r>
            <a:r>
              <a:rPr lang="en-US" b="1" dirty="0" err="1"/>
              <a:t>đánh</a:t>
            </a:r>
            <a:r>
              <a:rPr lang="en-US" b="1" dirty="0"/>
              <a:t> </a:t>
            </a:r>
            <a:r>
              <a:rPr lang="en-US" b="1" dirty="0" err="1"/>
              <a:t>giá</a:t>
            </a:r>
            <a:r>
              <a:rPr lang="en-US" b="1" dirty="0"/>
              <a:t> </a:t>
            </a:r>
            <a:r>
              <a:rPr lang="en-US" b="1" dirty="0" err="1"/>
              <a:t>theo</a:t>
            </a:r>
            <a:r>
              <a:rPr lang="en-US" b="1" dirty="0"/>
              <a:t> </a:t>
            </a:r>
            <a:r>
              <a:rPr lang="en-US" b="1" dirty="0" err="1"/>
              <a:t>Chuẩn</a:t>
            </a:r>
            <a:r>
              <a:rPr lang="en-US" b="1" dirty="0"/>
              <a:t> </a:t>
            </a:r>
          </a:p>
        </p:txBody>
      </p:sp>
    </p:spTree>
    <p:extLst>
      <p:ext uri="{BB962C8B-B14F-4D97-AF65-F5344CB8AC3E}">
        <p14:creationId xmlns:p14="http://schemas.microsoft.com/office/powerpoint/2010/main" val="73682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C25FC-F6A3-4020-ACF8-7369FA308115}"/>
              </a:ext>
            </a:extLst>
          </p:cNvPr>
          <p:cNvSpPr>
            <a:spLocks noGrp="1"/>
          </p:cNvSpPr>
          <p:nvPr>
            <p:ph type="title"/>
          </p:nvPr>
        </p:nvSpPr>
        <p:spPr>
          <a:xfrm>
            <a:off x="337624" y="365125"/>
            <a:ext cx="11718387" cy="1325563"/>
          </a:xfrm>
        </p:spPr>
        <p:txBody>
          <a:bodyPr/>
          <a:lstStyle/>
          <a:p>
            <a:pPr algn="ctr"/>
            <a:r>
              <a:rPr lang="en-US" b="1" dirty="0">
                <a:latin typeface="Times New Roman" panose="02020603050405020304" pitchFamily="18" charset="0"/>
                <a:cs typeface="Times New Roman" panose="02020603050405020304" pitchFamily="18" charset="0"/>
              </a:rPr>
              <a:t>NGUYÊN TẮC XÂY DỰNG CHUẨN …</a:t>
            </a:r>
          </a:p>
        </p:txBody>
      </p:sp>
      <p:sp>
        <p:nvSpPr>
          <p:cNvPr id="3" name="Content Placeholder 2">
            <a:extLst>
              <a:ext uri="{FF2B5EF4-FFF2-40B4-BE49-F238E27FC236}">
                <a16:creationId xmlns:a16="http://schemas.microsoft.com/office/drawing/2014/main" id="{8C10A920-5E7D-4695-9CAB-424DDD2650ED}"/>
              </a:ext>
            </a:extLst>
          </p:cNvPr>
          <p:cNvSpPr>
            <a:spLocks noGrp="1"/>
          </p:cNvSpPr>
          <p:nvPr>
            <p:ph idx="1"/>
          </p:nvPr>
        </p:nvSpPr>
        <p:spPr/>
        <p:txBody>
          <a:bodyPr>
            <a:normAutofit/>
          </a:bodyPr>
          <a:lstStyle/>
          <a:p>
            <a:pPr marL="0" indent="0">
              <a:buNone/>
            </a:pPr>
            <a:r>
              <a:rPr lang="nl-NL" dirty="0"/>
              <a:t>- Chuẩn năng lực của GVMN được thể hiện cụ thể trong từng lĩnh vực hoạt động chức năng, theo từng giai đoạn phát triển nghề nghiệp của giáo viên  </a:t>
            </a:r>
            <a:endParaRPr lang="en-US" dirty="0"/>
          </a:p>
          <a:p>
            <a:pPr marL="0" indent="0">
              <a:buNone/>
            </a:pPr>
            <a:r>
              <a:rPr lang="nl-NL" dirty="0"/>
              <a:t>- Xây dựng </a:t>
            </a:r>
            <a:r>
              <a:rPr lang="nl-NL" b="1" dirty="0"/>
              <a:t>chuẩn nghề nghiệp </a:t>
            </a:r>
            <a:r>
              <a:rPr lang="nl-NL" dirty="0"/>
              <a:t>phải coi là </a:t>
            </a:r>
            <a:r>
              <a:rPr lang="nl-NL" b="1" dirty="0"/>
              <a:t>khung năng lực nghề nghiệp GVMN -</a:t>
            </a:r>
            <a:r>
              <a:rPr lang="nl-NL" dirty="0"/>
              <a:t> khả năng thực hiện thành công các hoạt động chuyên môn, nghiệp vụ của người GVMN trong bối cảnh VN, trong lĩnh vực cụ thể của thực tiễn chăm sóc, giáo dục trẻ mầm non ở các cơ sở giáo dục mầm non.</a:t>
            </a:r>
            <a:endParaRPr lang="en-US" dirty="0"/>
          </a:p>
          <a:p>
            <a:pPr marL="0" indent="0">
              <a:buNone/>
            </a:pPr>
            <a:r>
              <a:rPr lang="pl-PL" dirty="0"/>
              <a:t> </a:t>
            </a:r>
            <a:endParaRPr lang="en-US" dirty="0"/>
          </a:p>
          <a:p>
            <a:pPr marL="514350" indent="-514350">
              <a:buAutoNum type="arabicPeriod"/>
            </a:pPr>
            <a:endParaRPr lang="en-US" dirty="0"/>
          </a:p>
        </p:txBody>
      </p:sp>
    </p:spTree>
    <p:extLst>
      <p:ext uri="{BB962C8B-B14F-4D97-AF65-F5344CB8AC3E}">
        <p14:creationId xmlns:p14="http://schemas.microsoft.com/office/powerpoint/2010/main" val="9849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E2C00A-FF99-41D3-A378-4BF324915971}"/>
              </a:ext>
            </a:extLst>
          </p:cNvPr>
          <p:cNvSpPr>
            <a:spLocks noGrp="1"/>
          </p:cNvSpPr>
          <p:nvPr>
            <p:ph idx="1"/>
          </p:nvPr>
        </p:nvSpPr>
        <p:spPr>
          <a:xfrm>
            <a:off x="838200" y="675249"/>
            <a:ext cx="10515600" cy="5501714"/>
          </a:xfrm>
        </p:spPr>
        <p:txBody>
          <a:bodyPr/>
          <a:lstStyle/>
          <a:p>
            <a:pPr marL="0" indent="0">
              <a:buNone/>
            </a:pPr>
            <a:r>
              <a:rPr lang="nl-NL" dirty="0"/>
              <a:t>- Chuẩn dùng để đo (đánh giá) mức độ </a:t>
            </a:r>
            <a:r>
              <a:rPr lang="nl-NL" b="1" dirty="0"/>
              <a:t>thể hiện năng lực</a:t>
            </a:r>
            <a:r>
              <a:rPr lang="nl-NL" dirty="0"/>
              <a:t> của GVMN chứ không nhắm đến mục đích khác </a:t>
            </a:r>
            <a:r>
              <a:rPr lang="en-US" dirty="0"/>
              <a:t> </a:t>
            </a:r>
          </a:p>
          <a:p>
            <a:pPr marL="0" indent="0">
              <a:buNone/>
            </a:pPr>
            <a:r>
              <a:rPr lang="nl-NL" dirty="0"/>
              <a:t>- Chuẩn dùng để đo (đánh giá) </a:t>
            </a:r>
            <a:r>
              <a:rPr lang="nl-NL" b="1" dirty="0"/>
              <a:t>chất lượng hoạt động chuyên môn </a:t>
            </a:r>
            <a:r>
              <a:rPr lang="nl-NL" dirty="0"/>
              <a:t>của giáo viên mầm non (tại thời điểm đánh giá), để định hướng phát triển đội ngũ trong các giai đoạn tiếp theo; </a:t>
            </a:r>
            <a:endParaRPr lang="en-US" dirty="0"/>
          </a:p>
          <a:p>
            <a:pPr marL="0" indent="0">
              <a:buNone/>
            </a:pPr>
            <a:r>
              <a:rPr lang="nl-NL" dirty="0"/>
              <a:t>- Chuẩn dùng để giáo viên mầm non </a:t>
            </a:r>
            <a:r>
              <a:rPr lang="nl-NL" b="1" dirty="0"/>
              <a:t>tự định vị năng lực</a:t>
            </a:r>
            <a:r>
              <a:rPr lang="nl-NL" dirty="0"/>
              <a:t>, </a:t>
            </a:r>
            <a:r>
              <a:rPr lang="nl-NL" b="1" dirty="0"/>
              <a:t>tự đánh giá</a:t>
            </a:r>
            <a:r>
              <a:rPr lang="nl-NL" dirty="0"/>
              <a:t> và </a:t>
            </a:r>
            <a:r>
              <a:rPr lang="nl-NL" b="1" dirty="0"/>
              <a:t>tự định hướng</a:t>
            </a:r>
            <a:r>
              <a:rPr lang="nl-NL" dirty="0"/>
              <a:t> phát triển nghề nghiệp;</a:t>
            </a:r>
            <a:endParaRPr lang="en-US" dirty="0"/>
          </a:p>
          <a:p>
            <a:pPr marL="0" indent="0">
              <a:buNone/>
            </a:pPr>
            <a:r>
              <a:rPr lang="nl-NL" dirty="0"/>
              <a:t>- Chuẩn dùng để nhà quản lí, nhà hoạch </a:t>
            </a:r>
            <a:r>
              <a:rPr lang="nl-NL" b="1" dirty="0"/>
              <a:t>định chính sách</a:t>
            </a:r>
            <a:r>
              <a:rPr lang="nl-NL" dirty="0"/>
              <a:t> đánh giá thực trạng đội ngũ và đề xuất giải pháp phù hợp trong lãnh đạo, quản lí, hỗ trợ </a:t>
            </a:r>
            <a:r>
              <a:rPr lang="nl-NL" b="1" dirty="0"/>
              <a:t>phát triển nghề nghiệp</a:t>
            </a:r>
            <a:r>
              <a:rPr lang="nl-NL" dirty="0"/>
              <a:t> cho đội ngũ GVMN;</a:t>
            </a:r>
            <a:endParaRPr lang="en-US" dirty="0"/>
          </a:p>
          <a:p>
            <a:endParaRPr lang="en-US" dirty="0"/>
          </a:p>
        </p:txBody>
      </p:sp>
    </p:spTree>
    <p:extLst>
      <p:ext uri="{BB962C8B-B14F-4D97-AF65-F5344CB8AC3E}">
        <p14:creationId xmlns:p14="http://schemas.microsoft.com/office/powerpoint/2010/main" val="105942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E19DE-7D55-4CCC-AC9E-3F6C9BA94D13}"/>
              </a:ext>
            </a:extLst>
          </p:cNvPr>
          <p:cNvSpPr>
            <a:spLocks noGrp="1"/>
          </p:cNvSpPr>
          <p:nvPr>
            <p:ph idx="1"/>
          </p:nvPr>
        </p:nvSpPr>
        <p:spPr>
          <a:xfrm>
            <a:off x="838200" y="717452"/>
            <a:ext cx="10515600" cy="5459511"/>
          </a:xfrm>
        </p:spPr>
        <p:txBody>
          <a:bodyPr/>
          <a:lstStyle/>
          <a:p>
            <a:pPr marL="0" indent="0">
              <a:buNone/>
            </a:pPr>
            <a:r>
              <a:rPr lang="nl-NL" dirty="0"/>
              <a:t>- Chuẩn được xây dựng trên cơ sở </a:t>
            </a:r>
            <a:r>
              <a:rPr lang="nl-NL" b="1" dirty="0"/>
              <a:t>sàng lọc, kế thừa, điều chỉnh và phát triển</a:t>
            </a:r>
            <a:r>
              <a:rPr lang="nl-NL" dirty="0"/>
              <a:t> các nội dung được thể hiện trong Chuẩn nghề nghiệp giáo viên mầm non (2008), cho phù hợp với điều kiện thực tế và bối cảnh hội nhập hiện nay;</a:t>
            </a:r>
            <a:endParaRPr lang="en-US" dirty="0"/>
          </a:p>
          <a:p>
            <a:pPr marL="0" indent="0">
              <a:buNone/>
            </a:pPr>
            <a:r>
              <a:rPr lang="nl-NL" dirty="0"/>
              <a:t>- Chuẩn được xây dựng trên cơ sở </a:t>
            </a:r>
            <a:r>
              <a:rPr lang="nl-NL" b="1" dirty="0"/>
              <a:t>học tập kinh nghiệm của một số nước</a:t>
            </a:r>
            <a:r>
              <a:rPr lang="nl-NL" dirty="0"/>
              <a:t> trong khu vực và quốc tế.</a:t>
            </a:r>
            <a:endParaRPr lang="en-US" dirty="0"/>
          </a:p>
          <a:p>
            <a:pPr marL="0" indent="0">
              <a:buNone/>
            </a:pPr>
            <a:r>
              <a:rPr lang="nl-NL" dirty="0"/>
              <a:t>- </a:t>
            </a:r>
            <a:r>
              <a:rPr lang="nl-NL" b="1" dirty="0"/>
              <a:t>Số lượng tiêu chuẩn, tiêu chí và minh chứng cần được tính toán hợp lí, kèm theo mô tả chi tiết theo các mức năng lực</a:t>
            </a:r>
            <a:r>
              <a:rPr lang="nl-NL" dirty="0"/>
              <a:t>. Ngoài ra, đi kèm với bộ chuẩn cần có các hướng dẫn thực hiện cụ thể, chi tiết, phù hợp với từng đối tượng và mục đích sử dụng.</a:t>
            </a:r>
            <a:endParaRPr lang="en-US" dirty="0"/>
          </a:p>
          <a:p>
            <a:endParaRPr lang="en-US" dirty="0"/>
          </a:p>
        </p:txBody>
      </p:sp>
    </p:spTree>
    <p:extLst>
      <p:ext uri="{BB962C8B-B14F-4D97-AF65-F5344CB8AC3E}">
        <p14:creationId xmlns:p14="http://schemas.microsoft.com/office/powerpoint/2010/main" val="2447230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ABBBF5-98B6-4D50-8D2C-344FF3820C58}"/>
              </a:ext>
            </a:extLst>
          </p:cNvPr>
          <p:cNvSpPr>
            <a:spLocks noGrp="1"/>
          </p:cNvSpPr>
          <p:nvPr>
            <p:ph idx="1"/>
          </p:nvPr>
        </p:nvSpPr>
        <p:spPr>
          <a:xfrm>
            <a:off x="838200" y="590843"/>
            <a:ext cx="10515600" cy="5586120"/>
          </a:xfrm>
        </p:spPr>
        <p:txBody>
          <a:bodyPr>
            <a:normAutofit/>
          </a:bodyPr>
          <a:lstStyle/>
          <a:p>
            <a:pPr marL="0" indent="0">
              <a:buNone/>
            </a:pPr>
            <a:r>
              <a:rPr lang="nl-NL" dirty="0"/>
              <a:t>Ngoài ra, việc xây dựng chuẩn nghề nghiệp GVMN cần bám sát và tuân thủ tính đặc thù trong hoạt động chuyên môn, thực hiện trong 4 lĩnh vực sau: </a:t>
            </a:r>
            <a:endParaRPr lang="en-US" dirty="0"/>
          </a:p>
          <a:p>
            <a:r>
              <a:rPr lang="nl-NL" dirty="0"/>
              <a:t>Chăm sóc, nuôi dưỡng và bảo vệ trẻ mầm non </a:t>
            </a:r>
            <a:endParaRPr lang="en-US" dirty="0"/>
          </a:p>
          <a:p>
            <a:r>
              <a:rPr lang="nl-NL" dirty="0"/>
              <a:t> Giáo dục, phát triển toàn diện cho trẻ mầm non </a:t>
            </a:r>
            <a:endParaRPr lang="en-US" dirty="0"/>
          </a:p>
          <a:p>
            <a:r>
              <a:rPr lang="nl-NL" dirty="0"/>
              <a:t> Đảm bảo môi trường giáo dục hỗ tr</a:t>
            </a:r>
            <a:r>
              <a:rPr lang="en-US" dirty="0"/>
              <a:t>ợ </a:t>
            </a:r>
            <a:r>
              <a:rPr lang="en-US" dirty="0" err="1"/>
              <a:t>tích</a:t>
            </a:r>
            <a:r>
              <a:rPr lang="en-US" dirty="0"/>
              <a:t> </a:t>
            </a:r>
            <a:r>
              <a:rPr lang="en-US" dirty="0" err="1"/>
              <a:t>cực</a:t>
            </a:r>
            <a:r>
              <a:rPr lang="en-US" dirty="0"/>
              <a:t> </a:t>
            </a:r>
            <a:r>
              <a:rPr lang="en-US" dirty="0" err="1"/>
              <a:t>cho</a:t>
            </a:r>
            <a:r>
              <a:rPr lang="en-US" dirty="0"/>
              <a:t> </a:t>
            </a:r>
            <a:r>
              <a:rPr lang="en-US" dirty="0" err="1"/>
              <a:t>chăm</a:t>
            </a:r>
            <a:r>
              <a:rPr lang="en-US" dirty="0"/>
              <a:t> </a:t>
            </a:r>
            <a:r>
              <a:rPr lang="en-US" dirty="0" err="1"/>
              <a:t>sóc</a:t>
            </a:r>
            <a:r>
              <a:rPr lang="en-US" dirty="0"/>
              <a:t>, </a:t>
            </a:r>
            <a:r>
              <a:rPr lang="en-US" dirty="0" err="1"/>
              <a:t>giáo</a:t>
            </a:r>
            <a:r>
              <a:rPr lang="en-US" dirty="0"/>
              <a:t> </a:t>
            </a:r>
            <a:r>
              <a:rPr lang="en-US" dirty="0" err="1"/>
              <a:t>dục</a:t>
            </a:r>
            <a:r>
              <a:rPr lang="en-US" dirty="0"/>
              <a:t> </a:t>
            </a:r>
            <a:r>
              <a:rPr lang="en-US" dirty="0" err="1"/>
              <a:t>phát</a:t>
            </a:r>
            <a:r>
              <a:rPr lang="en-US" dirty="0"/>
              <a:t> </a:t>
            </a:r>
            <a:r>
              <a:rPr lang="en-US" dirty="0" err="1"/>
              <a:t>triển</a:t>
            </a:r>
            <a:r>
              <a:rPr lang="en-US" dirty="0"/>
              <a:t> </a:t>
            </a:r>
            <a:r>
              <a:rPr lang="en-US" dirty="0" err="1"/>
              <a:t>toàn</a:t>
            </a:r>
            <a:r>
              <a:rPr lang="en-US" dirty="0"/>
              <a:t> </a:t>
            </a:r>
            <a:r>
              <a:rPr lang="en-US" dirty="0" err="1"/>
              <a:t>diện</a:t>
            </a:r>
            <a:r>
              <a:rPr lang="en-US" dirty="0"/>
              <a:t> </a:t>
            </a:r>
            <a:r>
              <a:rPr lang="en-US" dirty="0" err="1"/>
              <a:t>cho</a:t>
            </a:r>
            <a:r>
              <a:rPr lang="en-US" dirty="0"/>
              <a:t> </a:t>
            </a:r>
            <a:r>
              <a:rPr lang="en-US" dirty="0" err="1"/>
              <a:t>trẻ</a:t>
            </a:r>
            <a:r>
              <a:rPr lang="en-US" dirty="0"/>
              <a:t> </a:t>
            </a:r>
            <a:r>
              <a:rPr lang="en-US" dirty="0" err="1"/>
              <a:t>em</a:t>
            </a:r>
            <a:endParaRPr lang="en-US" dirty="0"/>
          </a:p>
          <a:p>
            <a:r>
              <a:rPr lang="nl-NL" dirty="0"/>
              <a:t>Phối hợp các lực lượng trong và ngoài nhà trường thực hiện hiệu quả hoạt động chăm sóc, giáo dục trẻ và phát triển nghề nghiệp chuyên môn.</a:t>
            </a:r>
            <a:endParaRPr lang="en-US" dirty="0"/>
          </a:p>
        </p:txBody>
      </p:sp>
    </p:spTree>
    <p:extLst>
      <p:ext uri="{BB962C8B-B14F-4D97-AF65-F5344CB8AC3E}">
        <p14:creationId xmlns:p14="http://schemas.microsoft.com/office/powerpoint/2010/main" val="2881068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C03A8-832D-41F7-8A87-B903BB1A29A6}"/>
              </a:ext>
            </a:extLst>
          </p:cNvPr>
          <p:cNvSpPr>
            <a:spLocks noGrp="1"/>
          </p:cNvSpPr>
          <p:nvPr>
            <p:ph type="title"/>
          </p:nvPr>
        </p:nvSpPr>
        <p:spPr>
          <a:xfrm>
            <a:off x="506437" y="365125"/>
            <a:ext cx="11408898" cy="1097915"/>
          </a:xfrm>
        </p:spPr>
        <p:txBody>
          <a:bodyPr/>
          <a:lstStyle/>
          <a:p>
            <a:pPr algn="ctr"/>
            <a:r>
              <a:rPr lang="en-US" b="1" dirty="0">
                <a:latin typeface="Times New Roman" panose="02020603050405020304" pitchFamily="18" charset="0"/>
                <a:cs typeface="Times New Roman" panose="02020603050405020304" pitchFamily="18" charset="0"/>
              </a:rPr>
              <a:t>QUY TRÌNH XÂY DỰNG CHUẨN…</a:t>
            </a:r>
          </a:p>
        </p:txBody>
      </p:sp>
      <p:sp>
        <p:nvSpPr>
          <p:cNvPr id="3" name="Content Placeholder 2">
            <a:extLst>
              <a:ext uri="{FF2B5EF4-FFF2-40B4-BE49-F238E27FC236}">
                <a16:creationId xmlns:a16="http://schemas.microsoft.com/office/drawing/2014/main" id="{D658583F-2401-4F5C-96F0-AC39D6D87E17}"/>
              </a:ext>
            </a:extLst>
          </p:cNvPr>
          <p:cNvSpPr>
            <a:spLocks noGrp="1"/>
          </p:cNvSpPr>
          <p:nvPr>
            <p:ph idx="1"/>
          </p:nvPr>
        </p:nvSpPr>
        <p:spPr>
          <a:xfrm>
            <a:off x="506437" y="1674055"/>
            <a:ext cx="11183815" cy="4502908"/>
          </a:xfrm>
        </p:spPr>
        <p:txBody>
          <a:bodyPr>
            <a:normAutofit lnSpcReduction="10000"/>
          </a:bodyPr>
          <a:lstStyle/>
          <a:p>
            <a:r>
              <a:rPr lang="nl-NL" dirty="0"/>
              <a:t>Bước 1: Nghiên c</a:t>
            </a:r>
            <a:r>
              <a:rPr lang="en-US" dirty="0" err="1"/>
              <a:t>ứu</a:t>
            </a:r>
            <a:r>
              <a:rPr lang="en-US" dirty="0"/>
              <a:t> </a:t>
            </a:r>
            <a:r>
              <a:rPr lang="en-US" dirty="0" err="1"/>
              <a:t>lý</a:t>
            </a:r>
            <a:r>
              <a:rPr lang="en-US" dirty="0"/>
              <a:t> </a:t>
            </a:r>
            <a:r>
              <a:rPr lang="en-US" dirty="0" err="1"/>
              <a:t>luận</a:t>
            </a:r>
            <a:r>
              <a:rPr lang="en-US" dirty="0"/>
              <a:t> </a:t>
            </a:r>
            <a:r>
              <a:rPr lang="en-US" dirty="0" err="1"/>
              <a:t>về</a:t>
            </a:r>
            <a:r>
              <a:rPr lang="en-US" dirty="0"/>
              <a:t> </a:t>
            </a:r>
            <a:r>
              <a:rPr lang="en-US" dirty="0" err="1"/>
              <a:t>nhu</a:t>
            </a:r>
            <a:r>
              <a:rPr lang="en-US" dirty="0"/>
              <a:t> </a:t>
            </a:r>
            <a:r>
              <a:rPr lang="en-US" dirty="0" err="1"/>
              <a:t>cầu</a:t>
            </a:r>
            <a:r>
              <a:rPr lang="en-US" dirty="0"/>
              <a:t> </a:t>
            </a:r>
            <a:r>
              <a:rPr lang="en-US" dirty="0" err="1"/>
              <a:t>phát</a:t>
            </a:r>
            <a:r>
              <a:rPr lang="en-US" dirty="0"/>
              <a:t> </a:t>
            </a:r>
            <a:r>
              <a:rPr lang="en-US" dirty="0" err="1"/>
              <a:t>triển</a:t>
            </a:r>
            <a:r>
              <a:rPr lang="en-US" dirty="0"/>
              <a:t> </a:t>
            </a:r>
            <a:r>
              <a:rPr lang="en-US" dirty="0" err="1"/>
              <a:t>toàn</a:t>
            </a:r>
            <a:r>
              <a:rPr lang="en-US" dirty="0"/>
              <a:t> </a:t>
            </a:r>
            <a:r>
              <a:rPr lang="en-US" dirty="0" err="1"/>
              <a:t>diện</a:t>
            </a:r>
            <a:r>
              <a:rPr lang="en-US" dirty="0"/>
              <a:t> </a:t>
            </a:r>
            <a:r>
              <a:rPr lang="en-US" dirty="0" err="1"/>
              <a:t>của</a:t>
            </a:r>
            <a:r>
              <a:rPr lang="en-US" dirty="0"/>
              <a:t> </a:t>
            </a:r>
            <a:r>
              <a:rPr lang="en-US" dirty="0" err="1"/>
              <a:t>trẻ</a:t>
            </a:r>
            <a:r>
              <a:rPr lang="en-US" dirty="0"/>
              <a:t> </a:t>
            </a:r>
            <a:r>
              <a:rPr lang="en-US" dirty="0" err="1"/>
              <a:t>mầm</a:t>
            </a:r>
            <a:r>
              <a:rPr lang="en-US" dirty="0"/>
              <a:t> non </a:t>
            </a:r>
            <a:r>
              <a:rPr lang="en-US" dirty="0" err="1"/>
              <a:t>và</a:t>
            </a:r>
            <a:r>
              <a:rPr lang="en-US" dirty="0"/>
              <a:t> </a:t>
            </a:r>
            <a:r>
              <a:rPr lang="en-US" dirty="0" err="1"/>
              <a:t>yêu</a:t>
            </a:r>
            <a:r>
              <a:rPr lang="en-US" dirty="0"/>
              <a:t> </a:t>
            </a:r>
            <a:r>
              <a:rPr lang="en-US" dirty="0" err="1"/>
              <a:t>cầu</a:t>
            </a:r>
            <a:r>
              <a:rPr lang="en-US" dirty="0"/>
              <a:t> </a:t>
            </a:r>
            <a:r>
              <a:rPr lang="en-US" dirty="0" err="1"/>
              <a:t>đối</a:t>
            </a:r>
            <a:r>
              <a:rPr lang="en-US" dirty="0"/>
              <a:t> </a:t>
            </a:r>
            <a:r>
              <a:rPr lang="en-US" dirty="0" err="1"/>
              <a:t>với</a:t>
            </a:r>
            <a:r>
              <a:rPr lang="en-US" dirty="0"/>
              <a:t> </a:t>
            </a:r>
            <a:r>
              <a:rPr lang="en-US" dirty="0" err="1"/>
              <a:t>năng</a:t>
            </a:r>
            <a:r>
              <a:rPr lang="en-US" dirty="0"/>
              <a:t> </a:t>
            </a:r>
            <a:r>
              <a:rPr lang="en-US" dirty="0" err="1"/>
              <a:t>lực</a:t>
            </a:r>
            <a:r>
              <a:rPr lang="en-US" dirty="0"/>
              <a:t> </a:t>
            </a:r>
            <a:r>
              <a:rPr lang="en-US" dirty="0" err="1"/>
              <a:t>nghề</a:t>
            </a:r>
            <a:r>
              <a:rPr lang="en-US" dirty="0"/>
              <a:t> </a:t>
            </a:r>
            <a:r>
              <a:rPr lang="en-US" dirty="0" err="1"/>
              <a:t>nghiệp</a:t>
            </a:r>
            <a:r>
              <a:rPr lang="en-US" dirty="0"/>
              <a:t> </a:t>
            </a:r>
            <a:r>
              <a:rPr lang="en-US" dirty="0" err="1"/>
              <a:t>của</a:t>
            </a:r>
            <a:r>
              <a:rPr lang="en-US" dirty="0"/>
              <a:t> ng</a:t>
            </a:r>
            <a:r>
              <a:rPr lang="vi-VN" dirty="0"/>
              <a:t>ư</a:t>
            </a:r>
            <a:r>
              <a:rPr lang="en-US" dirty="0" err="1"/>
              <a:t>ời</a:t>
            </a:r>
            <a:r>
              <a:rPr lang="en-US" dirty="0"/>
              <a:t> GVMN </a:t>
            </a:r>
            <a:r>
              <a:rPr lang="en-US" dirty="0" err="1"/>
              <a:t>trong</a:t>
            </a:r>
            <a:r>
              <a:rPr lang="en-US" dirty="0"/>
              <a:t> </a:t>
            </a:r>
            <a:r>
              <a:rPr lang="en-US" dirty="0" err="1"/>
              <a:t>bối</a:t>
            </a:r>
            <a:r>
              <a:rPr lang="en-US" dirty="0"/>
              <a:t> </a:t>
            </a:r>
            <a:r>
              <a:rPr lang="en-US" dirty="0" err="1"/>
              <a:t>cảnh</a:t>
            </a:r>
            <a:r>
              <a:rPr lang="en-US" dirty="0"/>
              <a:t> </a:t>
            </a:r>
            <a:r>
              <a:rPr lang="en-US" dirty="0" err="1"/>
              <a:t>Hội</a:t>
            </a:r>
            <a:r>
              <a:rPr lang="en-US" dirty="0"/>
              <a:t> </a:t>
            </a:r>
            <a:r>
              <a:rPr lang="en-US" dirty="0" err="1"/>
              <a:t>nhập</a:t>
            </a:r>
            <a:r>
              <a:rPr lang="nl-NL" dirty="0"/>
              <a:t> (PP nghiên c</a:t>
            </a:r>
            <a:r>
              <a:rPr lang="en-US" dirty="0" err="1"/>
              <a:t>ứu</a:t>
            </a:r>
            <a:r>
              <a:rPr lang="en-US" dirty="0"/>
              <a:t>…</a:t>
            </a:r>
            <a:r>
              <a:rPr lang="nl-NL" dirty="0"/>
              <a:t>)</a:t>
            </a:r>
            <a:endParaRPr lang="en-US" dirty="0"/>
          </a:p>
          <a:p>
            <a:r>
              <a:rPr lang="nl-NL" dirty="0"/>
              <a:t>Bước 2: Nghiên c</a:t>
            </a:r>
            <a:r>
              <a:rPr lang="en-US" dirty="0" err="1"/>
              <a:t>ứu</a:t>
            </a:r>
            <a:r>
              <a:rPr lang="en-US" dirty="0"/>
              <a:t> </a:t>
            </a:r>
            <a:r>
              <a:rPr lang="en-US" dirty="0" err="1"/>
              <a:t>kinh</a:t>
            </a:r>
            <a:r>
              <a:rPr lang="en-US" dirty="0"/>
              <a:t> </a:t>
            </a:r>
            <a:r>
              <a:rPr lang="en-US" dirty="0" err="1"/>
              <a:t>nghiệm</a:t>
            </a:r>
            <a:r>
              <a:rPr lang="en-US" dirty="0"/>
              <a:t> </a:t>
            </a:r>
            <a:r>
              <a:rPr lang="en-US" dirty="0" err="1"/>
              <a:t>quốc</a:t>
            </a:r>
            <a:r>
              <a:rPr lang="en-US" dirty="0"/>
              <a:t> </a:t>
            </a:r>
            <a:r>
              <a:rPr lang="en-US" dirty="0" err="1"/>
              <a:t>tế</a:t>
            </a:r>
            <a:r>
              <a:rPr lang="en-US" dirty="0"/>
              <a:t>; </a:t>
            </a:r>
            <a:r>
              <a:rPr lang="en-US" dirty="0" err="1"/>
              <a:t>Khảo</a:t>
            </a:r>
            <a:r>
              <a:rPr lang="en-US" dirty="0"/>
              <a:t> </a:t>
            </a:r>
            <a:r>
              <a:rPr lang="en-US" dirty="0" err="1"/>
              <a:t>sát</a:t>
            </a:r>
            <a:r>
              <a:rPr lang="en-US" dirty="0"/>
              <a:t> </a:t>
            </a:r>
            <a:r>
              <a:rPr lang="en-US" dirty="0" err="1"/>
              <a:t>thực</a:t>
            </a:r>
            <a:r>
              <a:rPr lang="en-US" dirty="0"/>
              <a:t> </a:t>
            </a:r>
            <a:r>
              <a:rPr lang="en-US" dirty="0" err="1"/>
              <a:t>trạng</a:t>
            </a:r>
            <a:r>
              <a:rPr lang="en-US" dirty="0"/>
              <a:t> </a:t>
            </a:r>
            <a:r>
              <a:rPr lang="en-US" dirty="0" err="1"/>
              <a:t>có</a:t>
            </a:r>
            <a:r>
              <a:rPr lang="en-US" dirty="0"/>
              <a:t> </a:t>
            </a:r>
            <a:r>
              <a:rPr lang="en-US" dirty="0" err="1"/>
              <a:t>liên</a:t>
            </a:r>
            <a:r>
              <a:rPr lang="en-US" dirty="0"/>
              <a:t> </a:t>
            </a:r>
            <a:r>
              <a:rPr lang="en-US" dirty="0" err="1"/>
              <a:t>quan</a:t>
            </a:r>
            <a:endParaRPr lang="en-US" dirty="0"/>
          </a:p>
          <a:p>
            <a:r>
              <a:rPr lang="en-US" dirty="0"/>
              <a:t>B</a:t>
            </a:r>
            <a:r>
              <a:rPr lang="vi-VN" dirty="0"/>
              <a:t>ư</a:t>
            </a:r>
            <a:r>
              <a:rPr lang="en-US" dirty="0" err="1"/>
              <a:t>ớc</a:t>
            </a:r>
            <a:r>
              <a:rPr lang="en-US" dirty="0"/>
              <a:t> 3: X</a:t>
            </a:r>
            <a:r>
              <a:rPr lang="nl-NL" dirty="0"/>
              <a:t>ác định những năng lực chung và đặc thù cần có của giáo viên mầm non để thực hiện nhiệm vụ chăm sóc, giáo dục phát triển toàn diện trẻ mầm non</a:t>
            </a:r>
            <a:r>
              <a:rPr lang="en-US" dirty="0"/>
              <a:t>…</a:t>
            </a:r>
            <a:r>
              <a:rPr lang="en-US" dirty="0" err="1"/>
              <a:t>phù</a:t>
            </a:r>
            <a:r>
              <a:rPr lang="en-US" dirty="0"/>
              <a:t> </a:t>
            </a:r>
            <a:r>
              <a:rPr lang="en-US" dirty="0" err="1"/>
              <a:t>hợp</a:t>
            </a:r>
            <a:r>
              <a:rPr lang="en-US" dirty="0"/>
              <a:t> </a:t>
            </a:r>
            <a:r>
              <a:rPr lang="en-US" dirty="0" err="1"/>
              <a:t>với</a:t>
            </a:r>
            <a:r>
              <a:rPr lang="en-US" dirty="0"/>
              <a:t> </a:t>
            </a:r>
            <a:r>
              <a:rPr lang="en-US" dirty="0" err="1"/>
              <a:t>thực</a:t>
            </a:r>
            <a:r>
              <a:rPr lang="en-US" dirty="0"/>
              <a:t> </a:t>
            </a:r>
            <a:r>
              <a:rPr lang="en-US" dirty="0" err="1"/>
              <a:t>tiễn</a:t>
            </a:r>
            <a:r>
              <a:rPr lang="en-US" dirty="0"/>
              <a:t> VN</a:t>
            </a:r>
          </a:p>
          <a:p>
            <a:r>
              <a:rPr lang="en-US" dirty="0"/>
              <a:t>B</a:t>
            </a:r>
            <a:r>
              <a:rPr lang="vi-VN" dirty="0"/>
              <a:t>ư</a:t>
            </a:r>
            <a:r>
              <a:rPr lang="en-US" dirty="0" err="1"/>
              <a:t>ớc</a:t>
            </a:r>
            <a:r>
              <a:rPr lang="en-US" dirty="0"/>
              <a:t> 4:</a:t>
            </a:r>
            <a:r>
              <a:rPr lang="nl-NL" dirty="0"/>
              <a:t> Mô tả, diễn giải năng lực của giáo viên mầm non và sắp xếp năng lực theo các mức độ: đạt; khá; tốt</a:t>
            </a:r>
            <a:endParaRPr lang="en-US" dirty="0"/>
          </a:p>
          <a:p>
            <a:r>
              <a:rPr lang="nl-NL" dirty="0"/>
              <a:t>Bước 5: Thử nghiệm, đánh giá và điều chỉnh; Chuyển thể thành Thông t</a:t>
            </a:r>
            <a:r>
              <a:rPr lang="vi-VN" dirty="0"/>
              <a:t>ư</a:t>
            </a:r>
            <a:r>
              <a:rPr lang="en-US" dirty="0"/>
              <a:t>…</a:t>
            </a:r>
            <a:r>
              <a:rPr lang="nl-NL" dirty="0"/>
              <a:t> </a:t>
            </a:r>
            <a:endParaRPr lang="en-US" dirty="0"/>
          </a:p>
          <a:p>
            <a:endParaRPr lang="en-US" dirty="0"/>
          </a:p>
        </p:txBody>
      </p:sp>
    </p:spTree>
    <p:extLst>
      <p:ext uri="{BB962C8B-B14F-4D97-AF65-F5344CB8AC3E}">
        <p14:creationId xmlns:p14="http://schemas.microsoft.com/office/powerpoint/2010/main" val="3957269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749A12D-F0C7-435B-9D83-9DE8E75D1BEC}"/>
              </a:ext>
            </a:extLst>
          </p:cNvPr>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Đặc</a:t>
            </a:r>
            <a:r>
              <a:rPr lang="en-US" b="1" dirty="0">
                <a:latin typeface="Times New Roman" panose="02020603050405020304" pitchFamily="18" charset="0"/>
                <a:cs typeface="Times New Roman" panose="02020603050405020304" pitchFamily="18" charset="0"/>
              </a:rPr>
              <a:t> tr</a:t>
            </a:r>
            <a:r>
              <a:rPr lang="vi-VN" b="1" dirty="0">
                <a:latin typeface="Times New Roman" panose="02020603050405020304" pitchFamily="18" charset="0"/>
                <a:cs typeface="Times New Roman" panose="02020603050405020304" pitchFamily="18" charset="0"/>
              </a:rPr>
              <a:t>ư</a:t>
            </a:r>
            <a:r>
              <a:rPr lang="en-US" b="1" dirty="0">
                <a:latin typeface="Times New Roman" panose="02020603050405020304" pitchFamily="18" charset="0"/>
                <a:cs typeface="Times New Roman" panose="02020603050405020304" pitchFamily="18" charset="0"/>
              </a:rPr>
              <a:t>ng </a:t>
            </a:r>
            <a:r>
              <a:rPr lang="en-US" b="1" dirty="0" err="1">
                <a:latin typeface="Times New Roman" panose="02020603050405020304" pitchFamily="18" charset="0"/>
                <a:cs typeface="Times New Roman" panose="02020603050405020304" pitchFamily="18" charset="0"/>
              </a:rPr>
              <a:t>đối</a:t>
            </a:r>
            <a:r>
              <a:rPr lang="en-US" b="1" dirty="0">
                <a:latin typeface="Times New Roman" panose="02020603050405020304" pitchFamily="18" charset="0"/>
                <a:cs typeface="Times New Roman" panose="02020603050405020304" pitchFamily="18" charset="0"/>
              </a:rPr>
              <a:t> t</a:t>
            </a:r>
            <a:r>
              <a:rPr lang="vi-VN" b="1" dirty="0">
                <a:latin typeface="Times New Roman" panose="02020603050405020304" pitchFamily="18" charset="0"/>
                <a:cs typeface="Times New Roman" panose="02020603050405020304" pitchFamily="18" charset="0"/>
              </a:rPr>
              <a:t>ư</a:t>
            </a:r>
            <a:r>
              <a:rPr lang="en-US" b="1" dirty="0" err="1">
                <a:latin typeface="Times New Roman" panose="02020603050405020304" pitchFamily="18" charset="0"/>
                <a:cs typeface="Times New Roman" panose="02020603050405020304" pitchFamily="18" charset="0"/>
              </a:rPr>
              <a:t>ợng</a:t>
            </a:r>
            <a:r>
              <a:rPr lang="en-US" b="1" dirty="0">
                <a:latin typeface="Times New Roman" panose="02020603050405020304" pitchFamily="18" charset="0"/>
                <a:cs typeface="Times New Roman" panose="02020603050405020304" pitchFamily="18" charset="0"/>
              </a:rPr>
              <a:t> lao </a:t>
            </a:r>
            <a:r>
              <a:rPr lang="en-US" b="1" dirty="0" err="1">
                <a:latin typeface="Times New Roman" panose="02020603050405020304" pitchFamily="18" charset="0"/>
                <a:cs typeface="Times New Roman" panose="02020603050405020304" pitchFamily="18" charset="0"/>
              </a:rPr>
              <a:t>động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GVMN-Trẻ</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từ</a:t>
            </a:r>
            <a:r>
              <a:rPr lang="en-US" b="1" dirty="0">
                <a:latin typeface="Times New Roman" panose="02020603050405020304" pitchFamily="18" charset="0"/>
                <a:cs typeface="Times New Roman" panose="02020603050405020304" pitchFamily="18" charset="0"/>
              </a:rPr>
              <a:t> 03 </a:t>
            </a:r>
            <a:r>
              <a:rPr lang="en-US" b="1" dirty="0" err="1">
                <a:latin typeface="Times New Roman" panose="02020603050405020304" pitchFamily="18" charset="0"/>
                <a:cs typeface="Times New Roman" panose="02020603050405020304" pitchFamily="18" charset="0"/>
              </a:rPr>
              <a:t>tháng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đến</a:t>
            </a:r>
            <a:r>
              <a:rPr lang="en-US" b="1" dirty="0">
                <a:latin typeface="Times New Roman" panose="02020603050405020304" pitchFamily="18" charset="0"/>
                <a:cs typeface="Times New Roman" panose="02020603050405020304" pitchFamily="18" charset="0"/>
              </a:rPr>
              <a:t> 6 </a:t>
            </a:r>
            <a:r>
              <a:rPr lang="en-US" b="1" dirty="0" err="1">
                <a:latin typeface="Times New Roman" panose="02020603050405020304" pitchFamily="18" charset="0"/>
                <a:cs typeface="Times New Roman" panose="02020603050405020304" pitchFamily="18" charset="0"/>
              </a:rPr>
              <a:t>tuổi</a:t>
            </a:r>
            <a:endParaRPr lang="en-US" b="1" dirty="0">
              <a:latin typeface="Times New Roman" panose="02020603050405020304" pitchFamily="18" charset="0"/>
              <a:cs typeface="Times New Roman" panose="02020603050405020304" pitchFamily="18" charset="0"/>
            </a:endParaRPr>
          </a:p>
        </p:txBody>
      </p:sp>
      <p:sp>
        <p:nvSpPr>
          <p:cNvPr id="3" name="Chỗ dành sẵn cho Nội dung 2">
            <a:extLst>
              <a:ext uri="{FF2B5EF4-FFF2-40B4-BE49-F238E27FC236}">
                <a16:creationId xmlns:a16="http://schemas.microsoft.com/office/drawing/2014/main" id="{383C8D26-3419-43F0-904F-EC61FD7D5AE2}"/>
              </a:ext>
            </a:extLst>
          </p:cNvPr>
          <p:cNvSpPr>
            <a:spLocks noGrp="1"/>
          </p:cNvSpPr>
          <p:nvPr>
            <p:ph idx="1"/>
          </p:nvPr>
        </p:nvSpPr>
        <p:spPr>
          <a:xfrm>
            <a:off x="838200" y="1825625"/>
            <a:ext cx="5526264" cy="4667250"/>
          </a:xfrm>
        </p:spPr>
        <p:txBody>
          <a:bodyPr>
            <a:normAutofit lnSpcReduction="10000"/>
          </a:bodyPr>
          <a:lstStyle/>
          <a:p>
            <a:pPr>
              <a:buFontTx/>
              <a:buChar char="-"/>
            </a:pPr>
            <a:r>
              <a:rPr lang="en-US" dirty="0" err="1"/>
              <a:t>Đặc</a:t>
            </a:r>
            <a:r>
              <a:rPr lang="en-US" dirty="0"/>
              <a:t> </a:t>
            </a:r>
            <a:r>
              <a:rPr lang="en-US" dirty="0" err="1"/>
              <a:t>tr</a:t>
            </a:r>
            <a:r>
              <a:rPr lang="vi-VN" dirty="0"/>
              <a:t>ư</a:t>
            </a:r>
            <a:r>
              <a:rPr lang="en-US" dirty="0"/>
              <a:t>ng </a:t>
            </a:r>
            <a:r>
              <a:rPr lang="en-US" dirty="0" err="1"/>
              <a:t>của</a:t>
            </a:r>
            <a:r>
              <a:rPr lang="en-US" dirty="0"/>
              <a:t> </a:t>
            </a:r>
            <a:r>
              <a:rPr lang="en-US" dirty="0" err="1"/>
              <a:t>sự</a:t>
            </a:r>
            <a:r>
              <a:rPr lang="en-US" dirty="0"/>
              <a:t> </a:t>
            </a:r>
            <a:r>
              <a:rPr lang="en-US" dirty="0" err="1"/>
              <a:t>phụ</a:t>
            </a:r>
            <a:r>
              <a:rPr lang="en-US" dirty="0"/>
              <a:t> </a:t>
            </a:r>
            <a:r>
              <a:rPr lang="en-US" dirty="0" err="1"/>
              <a:t>thuộc</a:t>
            </a:r>
            <a:r>
              <a:rPr lang="en-US" dirty="0"/>
              <a:t>/ </a:t>
            </a:r>
            <a:r>
              <a:rPr lang="en-US" dirty="0" err="1"/>
              <a:t>gắn</a:t>
            </a:r>
            <a:r>
              <a:rPr lang="en-US" dirty="0"/>
              <a:t> </a:t>
            </a:r>
            <a:r>
              <a:rPr lang="en-US" dirty="0" err="1"/>
              <a:t>kết</a:t>
            </a:r>
            <a:r>
              <a:rPr lang="en-US" dirty="0"/>
              <a:t> </a:t>
            </a:r>
            <a:r>
              <a:rPr lang="en-US" dirty="0" err="1"/>
              <a:t>giữa</a:t>
            </a:r>
            <a:r>
              <a:rPr lang="en-US" dirty="0"/>
              <a:t> </a:t>
            </a:r>
            <a:r>
              <a:rPr lang="en-US" dirty="0" err="1"/>
              <a:t>các</a:t>
            </a:r>
            <a:r>
              <a:rPr lang="en-US" dirty="0"/>
              <a:t> </a:t>
            </a:r>
            <a:r>
              <a:rPr lang="en-US" dirty="0" err="1"/>
              <a:t>măt</a:t>
            </a:r>
            <a:r>
              <a:rPr lang="en-US" dirty="0"/>
              <a:t> </a:t>
            </a:r>
            <a:r>
              <a:rPr lang="en-US" dirty="0" err="1"/>
              <a:t>phát</a:t>
            </a:r>
            <a:r>
              <a:rPr lang="en-US" dirty="0"/>
              <a:t> </a:t>
            </a:r>
            <a:r>
              <a:rPr lang="en-US" dirty="0" err="1"/>
              <a:t>triển</a:t>
            </a:r>
            <a:r>
              <a:rPr lang="en-US" dirty="0"/>
              <a:t>: </a:t>
            </a:r>
            <a:r>
              <a:rPr lang="en-US" dirty="0" err="1"/>
              <a:t>sinh</a:t>
            </a:r>
            <a:r>
              <a:rPr lang="en-US" dirty="0"/>
              <a:t> </a:t>
            </a:r>
            <a:r>
              <a:rPr lang="en-US" dirty="0" err="1"/>
              <a:t>lý</a:t>
            </a:r>
            <a:r>
              <a:rPr lang="en-US" dirty="0"/>
              <a:t>- </a:t>
            </a:r>
            <a:r>
              <a:rPr lang="en-US" dirty="0" err="1"/>
              <a:t>tâm</a:t>
            </a:r>
            <a:r>
              <a:rPr lang="en-US" dirty="0"/>
              <a:t> </a:t>
            </a:r>
            <a:r>
              <a:rPr lang="en-US" dirty="0" err="1"/>
              <a:t>lý</a:t>
            </a:r>
            <a:r>
              <a:rPr lang="en-US" dirty="0"/>
              <a:t>- </a:t>
            </a:r>
            <a:r>
              <a:rPr lang="en-US" dirty="0" err="1"/>
              <a:t>xã</a:t>
            </a:r>
            <a:r>
              <a:rPr lang="en-US" dirty="0"/>
              <a:t> </a:t>
            </a:r>
            <a:r>
              <a:rPr lang="en-US" dirty="0" err="1"/>
              <a:t>hội</a:t>
            </a:r>
            <a:r>
              <a:rPr lang="en-US" dirty="0"/>
              <a:t> ở </a:t>
            </a:r>
            <a:r>
              <a:rPr lang="en-US" dirty="0" err="1"/>
              <a:t>trẻ</a:t>
            </a:r>
            <a:r>
              <a:rPr lang="en-US" dirty="0"/>
              <a:t> MN</a:t>
            </a:r>
          </a:p>
          <a:p>
            <a:pPr>
              <a:buFontTx/>
              <a:buChar char="-"/>
            </a:pPr>
            <a:r>
              <a:rPr lang="en-US" dirty="0" err="1"/>
              <a:t>Đặc</a:t>
            </a:r>
            <a:r>
              <a:rPr lang="en-US" dirty="0"/>
              <a:t> </a:t>
            </a:r>
            <a:r>
              <a:rPr lang="en-US" dirty="0" err="1"/>
              <a:t>tr</a:t>
            </a:r>
            <a:r>
              <a:rPr lang="vi-VN" dirty="0"/>
              <a:t>ư</a:t>
            </a:r>
            <a:r>
              <a:rPr lang="en-US" dirty="0"/>
              <a:t>ng </a:t>
            </a:r>
            <a:r>
              <a:rPr lang="en-US" dirty="0" err="1"/>
              <a:t>của</a:t>
            </a:r>
            <a:r>
              <a:rPr lang="en-US" dirty="0"/>
              <a:t> </a:t>
            </a:r>
            <a:r>
              <a:rPr lang="en-US" dirty="0" err="1"/>
              <a:t>từng</a:t>
            </a:r>
            <a:r>
              <a:rPr lang="en-US" dirty="0"/>
              <a:t> </a:t>
            </a:r>
            <a:r>
              <a:rPr lang="en-US" dirty="0" err="1"/>
              <a:t>mặt</a:t>
            </a:r>
            <a:r>
              <a:rPr lang="en-US" dirty="0"/>
              <a:t> </a:t>
            </a:r>
            <a:r>
              <a:rPr lang="en-US" dirty="0" err="1"/>
              <a:t>phát</a:t>
            </a:r>
            <a:r>
              <a:rPr lang="en-US" dirty="0"/>
              <a:t> </a:t>
            </a:r>
            <a:r>
              <a:rPr lang="en-US" dirty="0" err="1"/>
              <a:t>triển</a:t>
            </a:r>
            <a:r>
              <a:rPr lang="en-US" dirty="0"/>
              <a:t> </a:t>
            </a:r>
            <a:r>
              <a:rPr lang="en-US" dirty="0" err="1"/>
              <a:t>trong</a:t>
            </a:r>
            <a:r>
              <a:rPr lang="en-US" dirty="0"/>
              <a:t> </a:t>
            </a:r>
            <a:r>
              <a:rPr lang="en-US" dirty="0" err="1"/>
              <a:t>giai</a:t>
            </a:r>
            <a:r>
              <a:rPr lang="en-US" dirty="0"/>
              <a:t> </a:t>
            </a:r>
            <a:r>
              <a:rPr lang="en-US" dirty="0" err="1"/>
              <a:t>đoạn</a:t>
            </a:r>
            <a:r>
              <a:rPr lang="en-US" dirty="0"/>
              <a:t> </a:t>
            </a:r>
            <a:r>
              <a:rPr lang="en-US" dirty="0" err="1"/>
              <a:t>lứa</a:t>
            </a:r>
            <a:r>
              <a:rPr lang="en-US" dirty="0"/>
              <a:t> </a:t>
            </a:r>
            <a:r>
              <a:rPr lang="en-US" dirty="0" err="1"/>
              <a:t>tuổi</a:t>
            </a:r>
            <a:r>
              <a:rPr lang="en-US" dirty="0"/>
              <a:t>: </a:t>
            </a:r>
            <a:r>
              <a:rPr lang="en-US" dirty="0" err="1"/>
              <a:t>sơ</a:t>
            </a:r>
            <a:r>
              <a:rPr lang="en-US" dirty="0"/>
              <a:t> </a:t>
            </a:r>
            <a:r>
              <a:rPr lang="en-US" dirty="0" err="1"/>
              <a:t>sinh</a:t>
            </a:r>
            <a:r>
              <a:rPr lang="en-US" dirty="0"/>
              <a:t>, </a:t>
            </a:r>
            <a:r>
              <a:rPr lang="en-US" dirty="0" err="1"/>
              <a:t>hài</a:t>
            </a:r>
            <a:r>
              <a:rPr lang="en-US" dirty="0"/>
              <a:t> </a:t>
            </a:r>
            <a:r>
              <a:rPr lang="en-US" dirty="0" err="1"/>
              <a:t>nhi</a:t>
            </a:r>
            <a:r>
              <a:rPr lang="en-US" dirty="0"/>
              <a:t>, </a:t>
            </a:r>
            <a:r>
              <a:rPr lang="en-US" dirty="0" err="1"/>
              <a:t>ấu</a:t>
            </a:r>
            <a:r>
              <a:rPr lang="en-US" dirty="0"/>
              <a:t> </a:t>
            </a:r>
            <a:r>
              <a:rPr lang="en-US" dirty="0" err="1"/>
              <a:t>nhi</a:t>
            </a:r>
            <a:r>
              <a:rPr lang="en-US" dirty="0"/>
              <a:t> </a:t>
            </a:r>
            <a:r>
              <a:rPr lang="en-US" dirty="0" err="1"/>
              <a:t>và</a:t>
            </a:r>
            <a:r>
              <a:rPr lang="en-US" dirty="0"/>
              <a:t> </a:t>
            </a:r>
            <a:r>
              <a:rPr lang="en-US" dirty="0" err="1"/>
              <a:t>mẫu</a:t>
            </a:r>
            <a:r>
              <a:rPr lang="en-US" dirty="0"/>
              <a:t> </a:t>
            </a:r>
            <a:r>
              <a:rPr lang="en-US" dirty="0" err="1"/>
              <a:t>giáo</a:t>
            </a:r>
            <a:endParaRPr lang="en-US" dirty="0"/>
          </a:p>
          <a:p>
            <a:pPr>
              <a:buFontTx/>
              <a:buChar char="-"/>
            </a:pPr>
            <a:r>
              <a:rPr lang="en-US" dirty="0" err="1"/>
              <a:t>Đặc</a:t>
            </a:r>
            <a:r>
              <a:rPr lang="en-US" dirty="0"/>
              <a:t> </a:t>
            </a:r>
            <a:r>
              <a:rPr lang="en-US" dirty="0" err="1"/>
              <a:t>tr</a:t>
            </a:r>
            <a:r>
              <a:rPr lang="vi-VN" dirty="0"/>
              <a:t>ư</a:t>
            </a:r>
            <a:r>
              <a:rPr lang="en-US" dirty="0"/>
              <a:t>ng </a:t>
            </a:r>
            <a:r>
              <a:rPr lang="en-US" dirty="0" err="1"/>
              <a:t>sự</a:t>
            </a:r>
            <a:r>
              <a:rPr lang="en-US" dirty="0"/>
              <a:t> </a:t>
            </a:r>
            <a:r>
              <a:rPr lang="en-US" dirty="0" err="1"/>
              <a:t>gắn</a:t>
            </a:r>
            <a:r>
              <a:rPr lang="en-US" dirty="0"/>
              <a:t> </a:t>
            </a:r>
            <a:r>
              <a:rPr lang="en-US" dirty="0" err="1"/>
              <a:t>kết</a:t>
            </a:r>
            <a:r>
              <a:rPr lang="en-US" dirty="0"/>
              <a:t> </a:t>
            </a:r>
            <a:r>
              <a:rPr lang="en-US" dirty="0" err="1"/>
              <a:t>của</a:t>
            </a:r>
            <a:r>
              <a:rPr lang="en-US" dirty="0"/>
              <a:t> </a:t>
            </a:r>
            <a:r>
              <a:rPr lang="en-US" dirty="0" err="1"/>
              <a:t>trẻ</a:t>
            </a:r>
            <a:r>
              <a:rPr lang="en-US" dirty="0"/>
              <a:t> </a:t>
            </a:r>
            <a:r>
              <a:rPr lang="en-US" dirty="0" err="1"/>
              <a:t>với</a:t>
            </a:r>
            <a:r>
              <a:rPr lang="en-US" dirty="0"/>
              <a:t> - </a:t>
            </a:r>
            <a:r>
              <a:rPr lang="en-US" dirty="0" err="1"/>
              <a:t>Mẹ</a:t>
            </a:r>
            <a:r>
              <a:rPr lang="en-US" dirty="0"/>
              <a:t>/ ng</a:t>
            </a:r>
            <a:r>
              <a:rPr lang="vi-VN" dirty="0"/>
              <a:t>ư</a:t>
            </a:r>
            <a:r>
              <a:rPr lang="en-US" dirty="0" err="1"/>
              <a:t>ời</a:t>
            </a:r>
            <a:r>
              <a:rPr lang="en-US" dirty="0"/>
              <a:t> </a:t>
            </a:r>
            <a:r>
              <a:rPr lang="en-US" dirty="0" err="1"/>
              <a:t>chăm</a:t>
            </a:r>
            <a:r>
              <a:rPr lang="en-US" dirty="0"/>
              <a:t> </a:t>
            </a:r>
            <a:r>
              <a:rPr lang="en-US" dirty="0" err="1"/>
              <a:t>sóc</a:t>
            </a:r>
            <a:r>
              <a:rPr lang="en-US" dirty="0"/>
              <a:t> – ng</a:t>
            </a:r>
            <a:r>
              <a:rPr lang="vi-VN" dirty="0"/>
              <a:t>ư</a:t>
            </a:r>
            <a:r>
              <a:rPr lang="en-US" dirty="0" err="1"/>
              <a:t>ời</a:t>
            </a:r>
            <a:r>
              <a:rPr lang="en-US" dirty="0"/>
              <a:t> </a:t>
            </a:r>
            <a:r>
              <a:rPr lang="en-US" dirty="0" err="1"/>
              <a:t>giáo</a:t>
            </a:r>
            <a:r>
              <a:rPr lang="en-US" dirty="0"/>
              <a:t> </a:t>
            </a:r>
            <a:r>
              <a:rPr lang="en-US" dirty="0" err="1"/>
              <a:t>dục</a:t>
            </a:r>
            <a:r>
              <a:rPr lang="en-US" dirty="0"/>
              <a:t>, </a:t>
            </a:r>
            <a:r>
              <a:rPr lang="en-US" dirty="0" err="1"/>
              <a:t>kích</a:t>
            </a:r>
            <a:r>
              <a:rPr lang="en-US" dirty="0"/>
              <a:t> </a:t>
            </a:r>
            <a:r>
              <a:rPr lang="en-US" dirty="0" err="1"/>
              <a:t>thích</a:t>
            </a:r>
            <a:r>
              <a:rPr lang="en-US" dirty="0"/>
              <a:t> </a:t>
            </a:r>
            <a:r>
              <a:rPr lang="en-US" dirty="0" err="1"/>
              <a:t>sự</a:t>
            </a:r>
            <a:r>
              <a:rPr lang="en-US" dirty="0"/>
              <a:t> </a:t>
            </a:r>
            <a:r>
              <a:rPr lang="en-US" dirty="0" err="1"/>
              <a:t>phát</a:t>
            </a:r>
            <a:r>
              <a:rPr lang="en-US" dirty="0"/>
              <a:t> </a:t>
            </a:r>
            <a:r>
              <a:rPr lang="en-US" dirty="0" err="1"/>
              <a:t>triển</a:t>
            </a:r>
            <a:endParaRPr lang="en-US" dirty="0"/>
          </a:p>
          <a:p>
            <a:pPr>
              <a:buFontTx/>
              <a:buChar char="-"/>
            </a:pPr>
            <a:r>
              <a:rPr lang="en-US" dirty="0"/>
              <a:t>Gia </a:t>
            </a:r>
            <a:r>
              <a:rPr lang="en-US" dirty="0" err="1"/>
              <a:t>đình</a:t>
            </a:r>
            <a:r>
              <a:rPr lang="en-US" dirty="0"/>
              <a:t>, </a:t>
            </a:r>
            <a:r>
              <a:rPr lang="en-US" dirty="0" err="1"/>
              <a:t>cộng</a:t>
            </a:r>
            <a:r>
              <a:rPr lang="en-US" dirty="0"/>
              <a:t> </a:t>
            </a:r>
            <a:r>
              <a:rPr lang="en-US" dirty="0" err="1"/>
              <a:t>đồng</a:t>
            </a:r>
            <a:r>
              <a:rPr lang="en-US" dirty="0"/>
              <a:t> </a:t>
            </a:r>
            <a:r>
              <a:rPr lang="en-US" dirty="0" err="1"/>
              <a:t>là</a:t>
            </a:r>
            <a:r>
              <a:rPr lang="en-US" dirty="0"/>
              <a:t> </a:t>
            </a:r>
            <a:r>
              <a:rPr lang="en-US" dirty="0" err="1"/>
              <a:t>MTXH</a:t>
            </a:r>
            <a:r>
              <a:rPr lang="en-US" dirty="0"/>
              <a:t> </a:t>
            </a:r>
            <a:r>
              <a:rPr lang="en-US" dirty="0" err="1"/>
              <a:t>đầu</a:t>
            </a:r>
            <a:r>
              <a:rPr lang="en-US" dirty="0"/>
              <a:t> </a:t>
            </a:r>
            <a:r>
              <a:rPr lang="en-US" dirty="0" err="1"/>
              <a:t>tiên</a:t>
            </a:r>
            <a:r>
              <a:rPr lang="en-US" dirty="0"/>
              <a:t> </a:t>
            </a:r>
            <a:r>
              <a:rPr lang="en-US" dirty="0" err="1"/>
              <a:t>của</a:t>
            </a:r>
            <a:r>
              <a:rPr lang="en-US" dirty="0"/>
              <a:t> </a:t>
            </a:r>
            <a:r>
              <a:rPr lang="en-US" dirty="0" err="1"/>
              <a:t>đứa</a:t>
            </a:r>
            <a:r>
              <a:rPr lang="en-US" dirty="0"/>
              <a:t> </a:t>
            </a:r>
            <a:r>
              <a:rPr lang="en-US" dirty="0" err="1"/>
              <a:t>trẻ</a:t>
            </a:r>
            <a:r>
              <a:rPr lang="en-US" dirty="0"/>
              <a:t>, </a:t>
            </a:r>
            <a:r>
              <a:rPr lang="en-US" dirty="0" err="1"/>
              <a:t>có</a:t>
            </a:r>
            <a:r>
              <a:rPr lang="en-US" dirty="0"/>
              <a:t> </a:t>
            </a:r>
            <a:r>
              <a:rPr lang="en-US" dirty="0" err="1"/>
              <a:t>ảnh</a:t>
            </a:r>
            <a:r>
              <a:rPr lang="en-US" dirty="0"/>
              <a:t> h</a:t>
            </a:r>
            <a:r>
              <a:rPr lang="vi-VN" dirty="0"/>
              <a:t>ư</a:t>
            </a:r>
            <a:r>
              <a:rPr lang="en-US" dirty="0" err="1"/>
              <a:t>ởng</a:t>
            </a:r>
            <a:r>
              <a:rPr lang="en-US" dirty="0"/>
              <a:t> </a:t>
            </a:r>
            <a:r>
              <a:rPr lang="en-US" dirty="0" err="1"/>
              <a:t>mạnh</a:t>
            </a:r>
            <a:r>
              <a:rPr lang="en-US" dirty="0"/>
              <a:t> </a:t>
            </a:r>
            <a:r>
              <a:rPr lang="en-US" dirty="0" err="1"/>
              <a:t>mẽ</a:t>
            </a:r>
            <a:r>
              <a:rPr lang="en-US" dirty="0"/>
              <a:t> </a:t>
            </a:r>
            <a:r>
              <a:rPr lang="en-US" dirty="0" err="1"/>
              <a:t>đến</a:t>
            </a:r>
            <a:r>
              <a:rPr lang="en-US" dirty="0"/>
              <a:t> </a:t>
            </a:r>
            <a:r>
              <a:rPr lang="en-US" dirty="0" err="1"/>
              <a:t>sự</a:t>
            </a:r>
            <a:r>
              <a:rPr lang="en-US" dirty="0"/>
              <a:t> </a:t>
            </a:r>
            <a:r>
              <a:rPr lang="en-US" dirty="0" err="1"/>
              <a:t>phát</a:t>
            </a:r>
            <a:r>
              <a:rPr lang="en-US" dirty="0"/>
              <a:t> </a:t>
            </a:r>
            <a:r>
              <a:rPr lang="en-US" dirty="0" err="1"/>
              <a:t>triển</a:t>
            </a:r>
            <a:r>
              <a:rPr lang="en-US" dirty="0"/>
              <a:t> </a:t>
            </a:r>
            <a:r>
              <a:rPr lang="en-US" dirty="0" err="1"/>
              <a:t>của</a:t>
            </a:r>
            <a:r>
              <a:rPr lang="en-US" dirty="0"/>
              <a:t> </a:t>
            </a:r>
            <a:r>
              <a:rPr lang="en-US" dirty="0" err="1"/>
              <a:t>trẻ</a:t>
            </a:r>
            <a:endParaRPr lang="en-US" dirty="0"/>
          </a:p>
        </p:txBody>
      </p:sp>
      <p:pic>
        <p:nvPicPr>
          <p:cNvPr id="4" name="Hình ảnh 3">
            <a:extLst>
              <a:ext uri="{FF2B5EF4-FFF2-40B4-BE49-F238E27FC236}">
                <a16:creationId xmlns:a16="http://schemas.microsoft.com/office/drawing/2014/main" id="{F56DD156-2008-42A7-8781-741335497D4E}"/>
              </a:ext>
            </a:extLst>
          </p:cNvPr>
          <p:cNvPicPr>
            <a:picLocks noChangeAspect="1"/>
          </p:cNvPicPr>
          <p:nvPr/>
        </p:nvPicPr>
        <p:blipFill>
          <a:blip r:embed="rId3"/>
          <a:stretch>
            <a:fillRect/>
          </a:stretch>
        </p:blipFill>
        <p:spPr>
          <a:xfrm>
            <a:off x="6216560" y="1638966"/>
            <a:ext cx="5526265" cy="4895512"/>
          </a:xfrm>
          <a:prstGeom prst="rect">
            <a:avLst/>
          </a:prstGeom>
        </p:spPr>
      </p:pic>
    </p:spTree>
    <p:extLst>
      <p:ext uri="{BB962C8B-B14F-4D97-AF65-F5344CB8AC3E}">
        <p14:creationId xmlns:p14="http://schemas.microsoft.com/office/powerpoint/2010/main" val="3971143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E4037-6665-43E9-9CD5-BE11030B107E}"/>
              </a:ext>
            </a:extLst>
          </p:cNvPr>
          <p:cNvSpPr>
            <a:spLocks noGrp="1"/>
          </p:cNvSpPr>
          <p:nvPr>
            <p:ph type="title"/>
          </p:nvPr>
        </p:nvSpPr>
        <p:spPr>
          <a:xfrm>
            <a:off x="838200" y="365126"/>
            <a:ext cx="10515600" cy="958432"/>
          </a:xfrm>
        </p:spPr>
        <p:txBody>
          <a:bodyPr/>
          <a:lstStyle/>
          <a:p>
            <a:pPr algn="ctr">
              <a:defRPr/>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cầu</a:t>
            </a:r>
            <a:r>
              <a:rPr lang="en-US" sz="3200" b="1" dirty="0">
                <a:latin typeface="Times New Roman" panose="02020603050405020304" pitchFamily="18" charset="0"/>
                <a:cs typeface="Times New Roman" panose="02020603050405020304" pitchFamily="18" charset="0"/>
              </a:rPr>
              <a:t> c</a:t>
            </a:r>
            <a:r>
              <a:rPr lang="vi-VN" sz="3200" b="1" dirty="0">
                <a:latin typeface="Times New Roman" panose="02020603050405020304" pitchFamily="18" charset="0"/>
                <a:cs typeface="Times New Roman" panose="02020603050405020304" pitchFamily="18" charset="0"/>
              </a:rPr>
              <a:t>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bản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triển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toàn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diện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trẻ</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mầm</a:t>
            </a:r>
            <a:r>
              <a:rPr lang="en-US" sz="3200" b="1" dirty="0">
                <a:latin typeface="Times New Roman" panose="02020603050405020304" pitchFamily="18" charset="0"/>
                <a:cs typeface="Times New Roman" panose="02020603050405020304" pitchFamily="18" charset="0"/>
              </a:rPr>
              <a:t> non</a:t>
            </a:r>
            <a:endParaRPr lang="vi-VN" sz="3200" b="1" dirty="0">
              <a:latin typeface="Times New Roman" panose="02020603050405020304" pitchFamily="18" charset="0"/>
              <a:cs typeface="Times New Roman" panose="02020603050405020304" pitchFamily="18" charset="0"/>
            </a:endParaRPr>
          </a:p>
        </p:txBody>
      </p:sp>
      <p:sp>
        <p:nvSpPr>
          <p:cNvPr id="6" name="Oval 6">
            <a:extLst>
              <a:ext uri="{FF2B5EF4-FFF2-40B4-BE49-F238E27FC236}">
                <a16:creationId xmlns:a16="http://schemas.microsoft.com/office/drawing/2014/main" id="{4560FC48-68B6-4D28-AC5B-50781038CE8E}"/>
              </a:ext>
            </a:extLst>
          </p:cNvPr>
          <p:cNvSpPr>
            <a:spLocks noGrp="1" noChangeArrowheads="1"/>
          </p:cNvSpPr>
          <p:nvPr>
            <p:ph idx="1"/>
          </p:nvPr>
        </p:nvSpPr>
        <p:spPr>
          <a:xfrm>
            <a:off x="6475413" y="1744663"/>
            <a:ext cx="1828800" cy="1600200"/>
          </a:xfrm>
          <a:prstGeom prst="ellipse">
            <a:avLst/>
          </a:prstGeom>
          <a:solidFill>
            <a:srgbClr val="FF0000"/>
          </a:solidFill>
          <a:ln>
            <a:solidFill>
              <a:srgbClr val="000000"/>
            </a:solidFill>
            <a:round/>
          </a:ln>
        </p:spPr>
        <p:txBody>
          <a:bodyPr>
            <a:normAutofit/>
          </a:bodyPr>
          <a:lstStyle/>
          <a:p>
            <a:pPr marL="0" indent="0" algn="ctr">
              <a:buNone/>
              <a:defRPr/>
            </a:pP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Vui</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ch</a:t>
            </a:r>
            <a:r>
              <a:rPr lang="vi-VN" altLang="en-US" b="1" dirty="0">
                <a:latin typeface="Times New Roman" panose="02020603050405020304" pitchFamily="18" charset="0"/>
                <a:cs typeface="Times New Roman" panose="02020603050405020304" pitchFamily="18" charset="0"/>
              </a:rPr>
              <a:t>ơ</a:t>
            </a:r>
            <a:r>
              <a:rPr lang="en-US" altLang="en-US" b="1" dirty="0" err="1">
                <a:latin typeface="Times New Roman" panose="02020603050405020304" pitchFamily="18" charset="0"/>
                <a:cs typeface="Times New Roman" panose="02020603050405020304" pitchFamily="18" charset="0"/>
              </a:rPr>
              <a:t>i</a:t>
            </a:r>
            <a:endParaRPr lang="en-US" altLang="en-US" b="1" dirty="0">
              <a:latin typeface="Times New Roman" panose="02020603050405020304" pitchFamily="18" charset="0"/>
              <a:cs typeface="Times New Roman" panose="02020603050405020304" pitchFamily="18" charset="0"/>
            </a:endParaRPr>
          </a:p>
        </p:txBody>
      </p:sp>
      <p:sp>
        <p:nvSpPr>
          <p:cNvPr id="23556" name="Oval 9">
            <a:extLst>
              <a:ext uri="{FF2B5EF4-FFF2-40B4-BE49-F238E27FC236}">
                <a16:creationId xmlns:a16="http://schemas.microsoft.com/office/drawing/2014/main" id="{2E9D7F15-E436-47DD-ACF3-C897E21B3C06}"/>
              </a:ext>
            </a:extLst>
          </p:cNvPr>
          <p:cNvSpPr>
            <a:spLocks noChangeArrowheads="1"/>
          </p:cNvSpPr>
          <p:nvPr/>
        </p:nvSpPr>
        <p:spPr bwMode="auto">
          <a:xfrm>
            <a:off x="7620001" y="3834061"/>
            <a:ext cx="2858183" cy="1503363"/>
          </a:xfrm>
          <a:prstGeom prst="ellipse">
            <a:avLst/>
          </a:prstGeom>
          <a:solidFill>
            <a:srgbClr val="FF00FF"/>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b="1" dirty="0" err="1"/>
              <a:t>Chăm</a:t>
            </a:r>
            <a:r>
              <a:rPr lang="en-US" altLang="en-US" b="1" dirty="0"/>
              <a:t> </a:t>
            </a:r>
            <a:r>
              <a:rPr lang="en-US" altLang="en-US" b="1" dirty="0" err="1"/>
              <a:t>sóc</a:t>
            </a:r>
            <a:r>
              <a:rPr lang="en-US" altLang="en-US" b="1" dirty="0"/>
              <a:t>, </a:t>
            </a:r>
            <a:r>
              <a:rPr lang="en-US" altLang="en-US" b="1" dirty="0" err="1"/>
              <a:t>dinh</a:t>
            </a:r>
            <a:r>
              <a:rPr lang="en-US" altLang="en-US" b="1" dirty="0"/>
              <a:t> d</a:t>
            </a:r>
            <a:r>
              <a:rPr lang="vi-VN" altLang="en-US" b="1" dirty="0"/>
              <a:t>ư</a:t>
            </a:r>
            <a:r>
              <a:rPr lang="en-US" altLang="en-US" b="1" dirty="0" err="1"/>
              <a:t>ỡng</a:t>
            </a:r>
            <a:endParaRPr lang="en-US" altLang="en-US" b="1" dirty="0"/>
          </a:p>
        </p:txBody>
      </p:sp>
      <p:sp>
        <p:nvSpPr>
          <p:cNvPr id="23558" name="Oval 17">
            <a:extLst>
              <a:ext uri="{FF2B5EF4-FFF2-40B4-BE49-F238E27FC236}">
                <a16:creationId xmlns:a16="http://schemas.microsoft.com/office/drawing/2014/main" id="{E8F1506B-1430-48FC-BFD4-2A09060B1D9C}"/>
              </a:ext>
            </a:extLst>
          </p:cNvPr>
          <p:cNvSpPr>
            <a:spLocks noChangeArrowheads="1"/>
          </p:cNvSpPr>
          <p:nvPr/>
        </p:nvSpPr>
        <p:spPr bwMode="auto">
          <a:xfrm>
            <a:off x="4876800" y="3429001"/>
            <a:ext cx="2270127" cy="1544636"/>
          </a:xfrm>
          <a:prstGeom prst="ellipse">
            <a:avLst/>
          </a:prstGeom>
          <a:solidFill>
            <a:srgbClr val="FFFF00"/>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b="1" dirty="0" err="1"/>
              <a:t>SỰ</a:t>
            </a:r>
            <a:r>
              <a:rPr lang="en-US" altLang="en-US" b="1" dirty="0"/>
              <a:t> </a:t>
            </a:r>
            <a:r>
              <a:rPr lang="en-US" altLang="en-US" b="1" dirty="0" err="1"/>
              <a:t>PHÁT</a:t>
            </a:r>
            <a:r>
              <a:rPr lang="en-US" altLang="en-US" b="1" dirty="0"/>
              <a:t> </a:t>
            </a:r>
            <a:r>
              <a:rPr lang="en-US" altLang="en-US" b="1" dirty="0" err="1"/>
              <a:t>TRIỂN</a:t>
            </a:r>
            <a:r>
              <a:rPr lang="en-US" altLang="en-US" b="1" dirty="0"/>
              <a:t> </a:t>
            </a:r>
            <a:r>
              <a:rPr lang="en-US" altLang="en-US" b="1" dirty="0" err="1"/>
              <a:t>TRẺ</a:t>
            </a:r>
            <a:r>
              <a:rPr lang="en-US" altLang="en-US" b="1" dirty="0"/>
              <a:t> MN</a:t>
            </a:r>
            <a:endParaRPr lang="en-US" altLang="en-US" dirty="0"/>
          </a:p>
        </p:txBody>
      </p:sp>
      <p:sp>
        <p:nvSpPr>
          <p:cNvPr id="23559" name="Oval 10">
            <a:extLst>
              <a:ext uri="{FF2B5EF4-FFF2-40B4-BE49-F238E27FC236}">
                <a16:creationId xmlns:a16="http://schemas.microsoft.com/office/drawing/2014/main" id="{117B2BE9-F348-40B8-88F9-3718FA416881}"/>
              </a:ext>
            </a:extLst>
          </p:cNvPr>
          <p:cNvSpPr>
            <a:spLocks noChangeArrowheads="1"/>
          </p:cNvSpPr>
          <p:nvPr/>
        </p:nvSpPr>
        <p:spPr bwMode="auto">
          <a:xfrm>
            <a:off x="2036761" y="3175754"/>
            <a:ext cx="2025986" cy="1392237"/>
          </a:xfrm>
          <a:prstGeom prst="ellipse">
            <a:avLst/>
          </a:prstGeom>
          <a:solidFill>
            <a:srgbClr val="CC99FF"/>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3200" b="1" dirty="0" err="1"/>
              <a:t>Bảo</a:t>
            </a:r>
            <a:r>
              <a:rPr lang="en-US" altLang="en-US" sz="3200" b="1" dirty="0"/>
              <a:t> </a:t>
            </a:r>
            <a:r>
              <a:rPr lang="en-US" altLang="en-US" sz="3200" b="1" dirty="0" err="1"/>
              <a:t>vệ</a:t>
            </a:r>
            <a:endParaRPr lang="en-US" altLang="en-US" sz="3200" dirty="0"/>
          </a:p>
        </p:txBody>
      </p:sp>
      <p:sp>
        <p:nvSpPr>
          <p:cNvPr id="23560" name="Oval 9">
            <a:extLst>
              <a:ext uri="{FF2B5EF4-FFF2-40B4-BE49-F238E27FC236}">
                <a16:creationId xmlns:a16="http://schemas.microsoft.com/office/drawing/2014/main" id="{2BDB72CF-654B-4ED6-B13B-6C120E2D4222}"/>
              </a:ext>
            </a:extLst>
          </p:cNvPr>
          <p:cNvSpPr>
            <a:spLocks noChangeArrowheads="1"/>
          </p:cNvSpPr>
          <p:nvPr/>
        </p:nvSpPr>
        <p:spPr bwMode="auto">
          <a:xfrm>
            <a:off x="3530991" y="1627190"/>
            <a:ext cx="2604697" cy="1600199"/>
          </a:xfrm>
          <a:prstGeom prst="ellipse">
            <a:avLst/>
          </a:prstGeom>
          <a:solidFill>
            <a:srgbClr val="FF00FF"/>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b="1" dirty="0" err="1"/>
              <a:t>Yêu</a:t>
            </a:r>
            <a:r>
              <a:rPr lang="en-US" altLang="en-US" b="1" dirty="0"/>
              <a:t> </a:t>
            </a:r>
            <a:r>
              <a:rPr lang="en-US" altLang="en-US" b="1" dirty="0" err="1"/>
              <a:t>th</a:t>
            </a:r>
            <a:r>
              <a:rPr lang="vi-VN" altLang="en-US" b="1" dirty="0"/>
              <a:t>ư</a:t>
            </a:r>
            <a:r>
              <a:rPr lang="en-US" altLang="en-US" b="1" dirty="0" err="1"/>
              <a:t>ơng</a:t>
            </a:r>
            <a:r>
              <a:rPr lang="en-US" altLang="en-US" b="1" dirty="0"/>
              <a:t>, </a:t>
            </a:r>
            <a:r>
              <a:rPr lang="en-US" altLang="en-US" b="1" dirty="0" err="1"/>
              <a:t>gần</a:t>
            </a:r>
            <a:r>
              <a:rPr lang="en-US" altLang="en-US" b="1" dirty="0"/>
              <a:t> </a:t>
            </a:r>
            <a:r>
              <a:rPr lang="en-US" altLang="en-US" b="1" dirty="0" err="1"/>
              <a:t>gũi</a:t>
            </a:r>
            <a:endParaRPr lang="en-US" altLang="en-US" b="1" dirty="0"/>
          </a:p>
        </p:txBody>
      </p:sp>
      <p:sp>
        <p:nvSpPr>
          <p:cNvPr id="23561" name="Oval 8">
            <a:extLst>
              <a:ext uri="{FF2B5EF4-FFF2-40B4-BE49-F238E27FC236}">
                <a16:creationId xmlns:a16="http://schemas.microsoft.com/office/drawing/2014/main" id="{BCBDE2D3-DED3-48C9-862B-964A887C7A11}"/>
              </a:ext>
            </a:extLst>
          </p:cNvPr>
          <p:cNvSpPr>
            <a:spLocks noChangeArrowheads="1"/>
          </p:cNvSpPr>
          <p:nvPr/>
        </p:nvSpPr>
        <p:spPr bwMode="auto">
          <a:xfrm>
            <a:off x="1563762" y="4989097"/>
            <a:ext cx="3913947" cy="1369679"/>
          </a:xfrm>
          <a:prstGeom prst="ellipse">
            <a:avLst/>
          </a:prstGeom>
          <a:solidFill>
            <a:srgbClr val="CCFFCC"/>
          </a:solidFill>
          <a:ln w="9525">
            <a:solidFill>
              <a:srgbClr val="000000"/>
            </a:solidFill>
            <a:round/>
            <a:headEnd/>
            <a:tailEnd/>
          </a:ln>
        </p:spPr>
        <p:txBody>
          <a:bodyPr/>
          <a:lstStyle>
            <a:lvl1pPr>
              <a:defRPr sz="2400">
                <a:solidFill>
                  <a:schemeClr val="tx1"/>
                </a:solidFill>
                <a:latin typeface="Times New Roman" panose="02020603050405020304" pitchFamily="18" charset="0"/>
                <a:cs typeface="Times New Roman" panose="02020603050405020304" pitchFamily="18" charset="0"/>
              </a:defRPr>
            </a:lvl1pPr>
            <a:lvl2pPr marL="742950" indent="-285750">
              <a:defRPr sz="2400">
                <a:solidFill>
                  <a:schemeClr val="tx1"/>
                </a:solidFill>
                <a:latin typeface="Times New Roman" panose="02020603050405020304" pitchFamily="18" charset="0"/>
                <a:cs typeface="Times New Roman" panose="02020603050405020304" pitchFamily="18" charset="0"/>
              </a:defRPr>
            </a:lvl2pPr>
            <a:lvl3pPr marL="1143000" indent="-228600">
              <a:defRPr sz="2400">
                <a:solidFill>
                  <a:schemeClr val="tx1"/>
                </a:solidFill>
                <a:latin typeface="Times New Roman" panose="02020603050405020304" pitchFamily="18" charset="0"/>
                <a:cs typeface="Times New Roman" panose="02020603050405020304" pitchFamily="18" charset="0"/>
              </a:defRPr>
            </a:lvl3pPr>
            <a:lvl4pPr marL="1600200" indent="-228600">
              <a:defRPr sz="2400">
                <a:solidFill>
                  <a:schemeClr val="tx1"/>
                </a:solidFill>
                <a:latin typeface="Times New Roman" panose="02020603050405020304" pitchFamily="18" charset="0"/>
                <a:cs typeface="Times New Roman" panose="02020603050405020304" pitchFamily="18" charset="0"/>
              </a:defRPr>
            </a:lvl4pPr>
            <a:lvl5pPr marL="2057400" indent="-22860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2200" b="1" dirty="0" err="1"/>
              <a:t>Sống</a:t>
            </a:r>
            <a:r>
              <a:rPr lang="en-US" altLang="en-US" sz="2200" b="1" dirty="0"/>
              <a:t> </a:t>
            </a:r>
            <a:r>
              <a:rPr lang="en-US" altLang="en-US" sz="2200" b="1" dirty="0" err="1"/>
              <a:t>trongMTGD</a:t>
            </a:r>
            <a:r>
              <a:rPr lang="en-US" altLang="en-US" sz="2200" b="1" dirty="0"/>
              <a:t> </a:t>
            </a:r>
            <a:r>
              <a:rPr lang="en-US" altLang="en-US" sz="2200" b="1" dirty="0" err="1"/>
              <a:t>vừa</a:t>
            </a:r>
            <a:r>
              <a:rPr lang="en-US" altLang="en-US" sz="2200" b="1" dirty="0"/>
              <a:t> </a:t>
            </a:r>
            <a:r>
              <a:rPr lang="en-US" altLang="en-US" sz="2200" b="1" dirty="0" err="1"/>
              <a:t>quen</a:t>
            </a:r>
            <a:r>
              <a:rPr lang="en-US" altLang="en-US" sz="2200" b="1" dirty="0"/>
              <a:t> </a:t>
            </a:r>
            <a:r>
              <a:rPr lang="en-US" altLang="en-US" sz="2200" b="1" dirty="0" err="1"/>
              <a:t>thuộc</a:t>
            </a:r>
            <a:r>
              <a:rPr lang="en-US" altLang="en-US" sz="2200" b="1" dirty="0"/>
              <a:t>/</a:t>
            </a:r>
            <a:r>
              <a:rPr lang="en-US" altLang="en-US" sz="2200" b="1" dirty="0" err="1"/>
              <a:t>ổn</a:t>
            </a:r>
            <a:r>
              <a:rPr lang="en-US" altLang="en-US" sz="2200" b="1" dirty="0"/>
              <a:t> </a:t>
            </a:r>
            <a:r>
              <a:rPr lang="en-US" altLang="en-US" sz="2200" b="1" dirty="0" err="1"/>
              <a:t>định</a:t>
            </a:r>
            <a:r>
              <a:rPr lang="en-US" altLang="en-US" sz="2200" b="1" dirty="0"/>
              <a:t> </a:t>
            </a:r>
            <a:r>
              <a:rPr lang="en-US" altLang="en-US" sz="2200" b="1" dirty="0" err="1"/>
              <a:t>và</a:t>
            </a:r>
            <a:r>
              <a:rPr lang="en-US" altLang="en-US" sz="2200" b="1" dirty="0"/>
              <a:t> “</a:t>
            </a:r>
            <a:r>
              <a:rPr lang="en-US" altLang="en-US" sz="2200" b="1" dirty="0" err="1"/>
              <a:t>mở</a:t>
            </a:r>
            <a:r>
              <a:rPr lang="en-US" altLang="en-US" sz="2200" b="1" dirty="0"/>
              <a:t>”</a:t>
            </a:r>
          </a:p>
        </p:txBody>
      </p:sp>
      <p:sp>
        <p:nvSpPr>
          <p:cNvPr id="13" name="Oval 6">
            <a:extLst>
              <a:ext uri="{FF2B5EF4-FFF2-40B4-BE49-F238E27FC236}">
                <a16:creationId xmlns:a16="http://schemas.microsoft.com/office/drawing/2014/main" id="{FCF84DFC-64E3-4F92-9EF5-C8FBF3D6AE52}"/>
              </a:ext>
            </a:extLst>
          </p:cNvPr>
          <p:cNvSpPr txBox="1">
            <a:spLocks noChangeArrowheads="1"/>
          </p:cNvSpPr>
          <p:nvPr/>
        </p:nvSpPr>
        <p:spPr bwMode="auto">
          <a:xfrm>
            <a:off x="5678904" y="5342020"/>
            <a:ext cx="1865312" cy="1327402"/>
          </a:xfrm>
          <a:prstGeom prst="ellipse">
            <a:avLst/>
          </a:prstGeom>
          <a:solidFill>
            <a:srgbClr val="FF0000"/>
          </a:solidFill>
          <a:ln w="9525">
            <a:solidFill>
              <a:srgbClr val="000000"/>
            </a:solidFill>
            <a:round/>
            <a:headEnd/>
            <a:tailEnd/>
          </a:ln>
          <a:effectLst/>
        </p:spPr>
        <p:txBody>
          <a:bodyPr/>
          <a:lst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algn="ctr">
              <a:buNone/>
              <a:defRPr/>
            </a:pPr>
            <a:r>
              <a:rPr lang="en-US" altLang="en-US" b="1" kern="0" dirty="0" err="1">
                <a:effectLst/>
                <a:latin typeface="Times New Roman" panose="02020603050405020304" pitchFamily="18" charset="0"/>
                <a:cs typeface="Times New Roman" panose="02020603050405020304" pitchFamily="18" charset="0"/>
              </a:rPr>
              <a:t>Giáo</a:t>
            </a:r>
            <a:r>
              <a:rPr lang="en-US" altLang="en-US" b="1" kern="0" dirty="0">
                <a:effectLst/>
                <a:latin typeface="Times New Roman" panose="02020603050405020304" pitchFamily="18" charset="0"/>
                <a:cs typeface="Times New Roman" panose="02020603050405020304" pitchFamily="18" charset="0"/>
              </a:rPr>
              <a:t> </a:t>
            </a:r>
            <a:r>
              <a:rPr lang="en-US" altLang="en-US" b="1" kern="0" dirty="0" err="1">
                <a:effectLst/>
                <a:latin typeface="Times New Roman" panose="02020603050405020304" pitchFamily="18" charset="0"/>
                <a:cs typeface="Times New Roman" panose="02020603050405020304" pitchFamily="18" charset="0"/>
              </a:rPr>
              <a:t>dục</a:t>
            </a:r>
            <a:endParaRPr lang="en-US" altLang="en-US" b="1" kern="0" dirty="0">
              <a:effectLst/>
              <a:latin typeface="Times New Roman" panose="02020603050405020304" pitchFamily="18" charset="0"/>
              <a:cs typeface="Times New Roman" panose="02020603050405020304" pitchFamily="18" charset="0"/>
            </a:endParaRPr>
          </a:p>
        </p:txBody>
      </p:sp>
      <p:cxnSp>
        <p:nvCxnSpPr>
          <p:cNvPr id="23563" name="Straight Arrow Connector 14">
            <a:extLst>
              <a:ext uri="{FF2B5EF4-FFF2-40B4-BE49-F238E27FC236}">
                <a16:creationId xmlns:a16="http://schemas.microsoft.com/office/drawing/2014/main" id="{9430952C-1A2A-43B9-89C8-B77270BE5734}"/>
              </a:ext>
            </a:extLst>
          </p:cNvPr>
          <p:cNvCxnSpPr>
            <a:cxnSpLocks noChangeShapeType="1"/>
          </p:cNvCxnSpPr>
          <p:nvPr/>
        </p:nvCxnSpPr>
        <p:spPr bwMode="auto">
          <a:xfrm flipV="1">
            <a:off x="6475413" y="3255963"/>
            <a:ext cx="457200" cy="450850"/>
          </a:xfrm>
          <a:prstGeom prst="straightConnector1">
            <a:avLst/>
          </a:prstGeom>
          <a:noFill/>
          <a:ln w="9525" algn="ctr">
            <a:solidFill>
              <a:schemeClr val="tx1"/>
            </a:solidFill>
            <a:round/>
            <a:headEnd/>
            <a:tailEnd type="triangle" w="med" len="med"/>
          </a:ln>
        </p:spPr>
      </p:cxnSp>
      <p:cxnSp>
        <p:nvCxnSpPr>
          <p:cNvPr id="23564" name="Straight Arrow Connector 16">
            <a:extLst>
              <a:ext uri="{FF2B5EF4-FFF2-40B4-BE49-F238E27FC236}">
                <a16:creationId xmlns:a16="http://schemas.microsoft.com/office/drawing/2014/main" id="{5484E3E1-5C14-4044-A9AC-DB1FADFB386E}"/>
              </a:ext>
            </a:extLst>
          </p:cNvPr>
          <p:cNvCxnSpPr>
            <a:cxnSpLocks/>
            <a:stCxn id="23558" idx="6"/>
          </p:cNvCxnSpPr>
          <p:nvPr/>
        </p:nvCxnSpPr>
        <p:spPr bwMode="auto">
          <a:xfrm flipV="1">
            <a:off x="7146927" y="4130679"/>
            <a:ext cx="436562" cy="70640"/>
          </a:xfrm>
          <a:prstGeom prst="straightConnector1">
            <a:avLst/>
          </a:prstGeom>
          <a:noFill/>
          <a:ln w="9525" algn="ctr">
            <a:solidFill>
              <a:schemeClr val="tx1"/>
            </a:solidFill>
            <a:round/>
            <a:headEnd/>
            <a:tailEnd type="triangle" w="med" len="med"/>
          </a:ln>
        </p:spPr>
      </p:cxnSp>
      <p:cxnSp>
        <p:nvCxnSpPr>
          <p:cNvPr id="23565" name="Straight Arrow Connector 20">
            <a:extLst>
              <a:ext uri="{FF2B5EF4-FFF2-40B4-BE49-F238E27FC236}">
                <a16:creationId xmlns:a16="http://schemas.microsoft.com/office/drawing/2014/main" id="{9FCC5621-4BDB-4E59-852E-8DC31685830C}"/>
              </a:ext>
            </a:extLst>
          </p:cNvPr>
          <p:cNvCxnSpPr>
            <a:cxnSpLocks/>
          </p:cNvCxnSpPr>
          <p:nvPr/>
        </p:nvCxnSpPr>
        <p:spPr bwMode="auto">
          <a:xfrm>
            <a:off x="6445011" y="4957595"/>
            <a:ext cx="44450" cy="460376"/>
          </a:xfrm>
          <a:prstGeom prst="straightConnector1">
            <a:avLst/>
          </a:prstGeom>
          <a:noFill/>
          <a:ln w="9525" algn="ctr">
            <a:solidFill>
              <a:schemeClr val="tx1"/>
            </a:solidFill>
            <a:round/>
            <a:headEnd/>
            <a:tailEnd type="triangle" w="med" len="med"/>
          </a:ln>
        </p:spPr>
      </p:cxnSp>
      <p:cxnSp>
        <p:nvCxnSpPr>
          <p:cNvPr id="23567" name="Straight Arrow Connector 35">
            <a:extLst>
              <a:ext uri="{FF2B5EF4-FFF2-40B4-BE49-F238E27FC236}">
                <a16:creationId xmlns:a16="http://schemas.microsoft.com/office/drawing/2014/main" id="{9B75A2AB-F4FC-48CA-9AAE-366054B8B0CC}"/>
              </a:ext>
            </a:extLst>
          </p:cNvPr>
          <p:cNvCxnSpPr>
            <a:cxnSpLocks noChangeShapeType="1"/>
          </p:cNvCxnSpPr>
          <p:nvPr/>
        </p:nvCxnSpPr>
        <p:spPr bwMode="auto">
          <a:xfrm flipH="1" flipV="1">
            <a:off x="5638801" y="3227388"/>
            <a:ext cx="93663" cy="277812"/>
          </a:xfrm>
          <a:prstGeom prst="straightConnector1">
            <a:avLst/>
          </a:prstGeom>
          <a:noFill/>
          <a:ln w="9525" algn="ctr">
            <a:solidFill>
              <a:schemeClr val="tx1"/>
            </a:solidFill>
            <a:round/>
            <a:headEnd/>
            <a:tailEnd type="triangle" w="med" len="med"/>
          </a:ln>
        </p:spPr>
      </p:cxnSp>
      <p:cxnSp>
        <p:nvCxnSpPr>
          <p:cNvPr id="23569" name="Straight Arrow Connector 39">
            <a:extLst>
              <a:ext uri="{FF2B5EF4-FFF2-40B4-BE49-F238E27FC236}">
                <a16:creationId xmlns:a16="http://schemas.microsoft.com/office/drawing/2014/main" id="{BE4D542F-4B54-46B9-9775-82F2035049F9}"/>
              </a:ext>
            </a:extLst>
          </p:cNvPr>
          <p:cNvCxnSpPr>
            <a:cxnSpLocks noChangeShapeType="1"/>
            <a:stCxn id="23558" idx="2"/>
          </p:cNvCxnSpPr>
          <p:nvPr/>
        </p:nvCxnSpPr>
        <p:spPr bwMode="auto">
          <a:xfrm flipH="1" flipV="1">
            <a:off x="4030664" y="4130679"/>
            <a:ext cx="846136" cy="70640"/>
          </a:xfrm>
          <a:prstGeom prst="straightConnector1">
            <a:avLst/>
          </a:prstGeom>
          <a:noFill/>
          <a:ln w="9525" algn="ctr">
            <a:solidFill>
              <a:schemeClr val="tx1"/>
            </a:solidFill>
            <a:round/>
            <a:headEnd/>
            <a:tailEnd type="triangle" w="med" len="med"/>
          </a:ln>
        </p:spPr>
      </p:cxnSp>
      <p:cxnSp>
        <p:nvCxnSpPr>
          <p:cNvPr id="40" name="Straight Arrow Connector 20">
            <a:extLst>
              <a:ext uri="{FF2B5EF4-FFF2-40B4-BE49-F238E27FC236}">
                <a16:creationId xmlns:a16="http://schemas.microsoft.com/office/drawing/2014/main" id="{6B718048-2187-408A-9A4A-E479C00E2EC3}"/>
              </a:ext>
            </a:extLst>
          </p:cNvPr>
          <p:cNvCxnSpPr>
            <a:cxnSpLocks/>
          </p:cNvCxnSpPr>
          <p:nvPr/>
        </p:nvCxnSpPr>
        <p:spPr bwMode="auto">
          <a:xfrm flipH="1">
            <a:off x="5179377" y="4821239"/>
            <a:ext cx="68271" cy="472656"/>
          </a:xfrm>
          <a:prstGeom prst="straightConnector1">
            <a:avLst/>
          </a:prstGeom>
          <a:noFill/>
          <a:ln w="9525" algn="ctr">
            <a:solidFill>
              <a:schemeClr val="tx1"/>
            </a:solidFill>
            <a:round/>
            <a:headEnd/>
            <a:tailEnd type="triangle" w="med" len="med"/>
          </a:ln>
        </p:spPr>
      </p:cxnSp>
    </p:spTree>
    <p:extLst>
      <p:ext uri="{BB962C8B-B14F-4D97-AF65-F5344CB8AC3E}">
        <p14:creationId xmlns:p14="http://schemas.microsoft.com/office/powerpoint/2010/main" val="3088310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1942</Words>
  <Application>Microsoft Office PowerPoint</Application>
  <PresentationFormat>Widescreen</PresentationFormat>
  <Paragraphs>144</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Times New Roman</vt:lpstr>
      <vt:lpstr>Wingdings</vt:lpstr>
      <vt:lpstr>Office Theme</vt:lpstr>
      <vt:lpstr>CHUẨN NGHỀ NGHIỆP GIÁO VIÊN MẦM NON, 2018  </vt:lpstr>
      <vt:lpstr>CÁC NỘI DUNG CHÍNH</vt:lpstr>
      <vt:lpstr>NGUYÊN TẮC XÂY DỰNG CHUẨN …</vt:lpstr>
      <vt:lpstr>PowerPoint Presentation</vt:lpstr>
      <vt:lpstr>PowerPoint Presentation</vt:lpstr>
      <vt:lpstr>PowerPoint Presentation</vt:lpstr>
      <vt:lpstr>QUY TRÌNH XÂY DỰNG CHUẨN…</vt:lpstr>
      <vt:lpstr> Đặc trưng đối tượng lao động của GVMN-Trẻ từ 03 tháng đến 6 tuổi</vt:lpstr>
      <vt:lpstr> Nhu cầu cơ bản để phát triển toàn diện của trẻ mầm non</vt:lpstr>
      <vt:lpstr> Các vai trò của người GVMN: n vai trò trong 1 người</vt:lpstr>
      <vt:lpstr>Yêu cầu về năng lực nghề nghiệp của  GVMN</vt:lpstr>
      <vt:lpstr>PowerPoint Presentation</vt:lpstr>
      <vt:lpstr>Tìm hiểu Khung năng lực của người GVMN</vt:lpstr>
      <vt:lpstr>PowerPoint Presentation</vt:lpstr>
      <vt:lpstr>PowerPoint Presentation</vt:lpstr>
      <vt:lpstr>PowerPoint Presentation</vt:lpstr>
      <vt:lpstr> THỰC HIỆN KẾ HOẠCH NGHIÊN CỨU XÂY DỰNG CHUẨN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CHUẨN NGHỀ NGHIỆP GIÁO VIÊN MẦM NON, 2018</dc:title>
  <dc:creator>Nguyen Thi My Trinh</dc:creator>
  <cp:lastModifiedBy>DELL</cp:lastModifiedBy>
  <cp:revision>22</cp:revision>
  <dcterms:created xsi:type="dcterms:W3CDTF">2019-02-19T15:24:34Z</dcterms:created>
  <dcterms:modified xsi:type="dcterms:W3CDTF">2019-02-27T01:15:18Z</dcterms:modified>
</cp:coreProperties>
</file>