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23"/>
  </p:notesMasterIdLst>
  <p:sldIdLst>
    <p:sldId id="256" r:id="rId2"/>
    <p:sldId id="270" r:id="rId3"/>
    <p:sldId id="257" r:id="rId4"/>
    <p:sldId id="271" r:id="rId5"/>
    <p:sldId id="274" r:id="rId6"/>
    <p:sldId id="272" r:id="rId7"/>
    <p:sldId id="273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8" r:id="rId17"/>
    <p:sldId id="266" r:id="rId18"/>
    <p:sldId id="267" r:id="rId19"/>
    <p:sldId id="275" r:id="rId20"/>
    <p:sldId id="276" r:id="rId21"/>
    <p:sldId id="269" r:id="rId22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94" autoAdjust="0"/>
    <p:restoredTop sz="94660"/>
  </p:normalViewPr>
  <p:slideViewPr>
    <p:cSldViewPr>
      <p:cViewPr varScale="1">
        <p:scale>
          <a:sx n="69" d="100"/>
          <a:sy n="69" d="100"/>
        </p:scale>
        <p:origin x="-1428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10ECB03D-52C6-4FAB-8C2E-DF2C228A5FEB}" type="datetimeFigureOut">
              <a:rPr lang="en-US"/>
              <a:pPr/>
              <a:t>11/19/2021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5027FCD7-94D9-4B03-916E-924CACBADA2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046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27FCD7-94D9-4B03-916E-924CACBADA23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1399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AA50D017-53F4-4FE8-A58B-AFA5687B9826}" type="slidenum">
              <a:rPr lang="en-US" altLang="en-US"/>
              <a:pPr/>
              <a:t>3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endParaRPr lang="en-US">
              <a:solidFill>
                <a:srgbClr val="FFFFFF"/>
              </a:solidFill>
              <a:latin typeface="Trebuchet MS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endParaRPr lang="en-US">
              <a:solidFill>
                <a:srgbClr val="FFFFFF"/>
              </a:solidFill>
              <a:latin typeface="Trebuchet MS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endParaRPr lang="en-US">
              <a:solidFill>
                <a:srgbClr val="FFFFFF"/>
              </a:solidFill>
              <a:latin typeface="Trebuchet MS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6AFD57D-E197-4998-9DB8-14C769895355}" type="datetimeFigureOut">
              <a:rPr lang="en-US"/>
              <a:pPr/>
              <a:t>11/19/2021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892B66-9D35-405B-BF62-56BF9059E07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388335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2BCB3C2-583D-4E92-81D6-CE4912B472A9}" type="datetimeFigureOut">
              <a:rPr lang="en-US"/>
              <a:pPr/>
              <a:t>11/19/2021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4B8406-715F-4BA2-8330-9CB628B45B9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40573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5B379E7-0CFD-4D37-90D1-5EE79EE08B66}" type="datetimeFigureOut">
              <a:rPr lang="en-US"/>
              <a:pPr/>
              <a:t>11/19/2021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5FA18D-53F7-4717-8B91-ED6DF2B6955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18727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fld id="{E48286DD-FFC3-45B8-82C4-0C8382238CAE}" type="datetimeFigureOut">
              <a:rPr lang="en-US"/>
              <a:pPr/>
              <a:t>11/19/2021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42910C8A-2CCF-4B42-BA96-A086CDB5D59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31618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endParaRPr lang="en-US">
              <a:solidFill>
                <a:srgbClr val="FFFFFF"/>
              </a:solidFill>
              <a:latin typeface="Trebuchet MS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endParaRPr lang="en-US">
              <a:solidFill>
                <a:srgbClr val="FFFFFF"/>
              </a:solidFill>
              <a:latin typeface="Trebuchet MS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endParaRPr lang="en-US">
              <a:solidFill>
                <a:srgbClr val="FFFFFF"/>
              </a:solidFill>
              <a:latin typeface="Trebuchet MS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2D34088-2591-43AE-93CB-83FDA40CAD9D}" type="datetimeFigureOut">
              <a:rPr lang="en-US"/>
              <a:pPr/>
              <a:t>11/19/2021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8528DD-4AEF-4E00-9193-775E44938F7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00120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fld id="{18B8D61F-9389-49EF-8BF4-8C0975BF902E}" type="datetimeFigureOut">
              <a:rPr lang="en-US"/>
              <a:pPr/>
              <a:t>11/19/2021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E55B9912-591C-4BC9-84EE-672348E5BC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6128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1758BBA-6B9B-4291-B95D-F7963B73A381}" type="datetimeFigureOut">
              <a:rPr lang="en-US"/>
              <a:pPr/>
              <a:t>11/19/2021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9100FA-AD0A-40A7-BE1B-533881FFB6E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50438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927A86C-15BD-4493-A264-BA320E8F26B1}" type="datetimeFigureOut">
              <a:rPr lang="en-US"/>
              <a:pPr/>
              <a:t>11/19/2021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BCC109-BA64-4164-849D-EA1E39D557A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93789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E96D997-D5F2-4648-8707-4D911D6F6C1E}" type="datetimeFigureOut">
              <a:rPr lang="en-US"/>
              <a:pPr/>
              <a:t>11/19/2021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ECD097-3CA8-4BCD-B49F-B2F7F5AD627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30765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/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405C73C-A766-4D1E-B084-B7AAE026F87C}" type="datetimeFigureOut">
              <a:rPr lang="en-US"/>
              <a:pPr/>
              <a:t>11/19/2021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F46613-DAE9-4EDA-ABC3-817195AB0A7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50607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endParaRPr lang="en-US">
              <a:solidFill>
                <a:srgbClr val="FFFFFF"/>
              </a:solidFill>
              <a:latin typeface="Trebuchet MS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endParaRPr lang="en-US">
              <a:solidFill>
                <a:srgbClr val="FFFFFF"/>
              </a:solidFill>
              <a:latin typeface="Trebuchet MS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endParaRPr lang="en-US">
              <a:solidFill>
                <a:srgbClr val="FFFFFF"/>
              </a:solidFill>
              <a:latin typeface="Trebuchet MS" pitchFamily="34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B3DA996-76FA-43BE-A882-C8BE17CBEF01}" type="datetimeFigureOut">
              <a:rPr lang="en-US"/>
              <a:pPr/>
              <a:t>11/19/2021</a:t>
            </a:fld>
            <a:endParaRPr lang="en-US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4080B8-75AC-4202-932B-F27F4E27AA7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01148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endParaRPr lang="en-US">
              <a:solidFill>
                <a:srgbClr val="FFFFFF"/>
              </a:solidFill>
              <a:latin typeface="Trebuchet MS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endParaRPr lang="en-US">
              <a:solidFill>
                <a:srgbClr val="FFFFFF"/>
              </a:solidFill>
              <a:latin typeface="Trebuchet MS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725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endParaRPr lang="en-US">
              <a:solidFill>
                <a:srgbClr val="FFFFFF"/>
              </a:solidFill>
              <a:latin typeface="Trebuchet MS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875" y="4371975"/>
            <a:ext cx="6511925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3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43000" y="731838"/>
            <a:ext cx="6400800" cy="347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100" b="1">
                <a:solidFill>
                  <a:srgbClr val="7F7F7F"/>
                </a:solidFill>
              </a:defRPr>
            </a:lvl1pPr>
          </a:lstStyle>
          <a:p>
            <a:fld id="{20B4856B-CCF9-4887-BAE0-251B2E33B8C1}" type="datetimeFigureOut">
              <a:rPr lang="en-US"/>
              <a:pPr/>
              <a:t>11/19/2021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172200"/>
            <a:ext cx="3352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100" b="1">
                <a:solidFill>
                  <a:srgbClr val="7F7F7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 b="1">
                <a:solidFill>
                  <a:srgbClr val="7F7F7F"/>
                </a:solidFill>
              </a:defRPr>
            </a:lvl1pPr>
          </a:lstStyle>
          <a:p>
            <a:fld id="{6AEDFCA6-703B-4068-8F90-42CC27D9A55A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7" r:id="rId1"/>
    <p:sldLayoutId id="2147483849" r:id="rId2"/>
    <p:sldLayoutId id="2147483858" r:id="rId3"/>
    <p:sldLayoutId id="2147483850" r:id="rId4"/>
    <p:sldLayoutId id="2147483851" r:id="rId5"/>
    <p:sldLayoutId id="2147483852" r:id="rId6"/>
    <p:sldLayoutId id="2147483853" r:id="rId7"/>
    <p:sldLayoutId id="2147483854" r:id="rId8"/>
    <p:sldLayoutId id="2147483859" r:id="rId9"/>
    <p:sldLayoutId id="2147483855" r:id="rId10"/>
    <p:sldLayoutId id="2147483856" r:id="rId11"/>
  </p:sldLayoutIdLst>
  <p:timing>
    <p:tnLst>
      <p:par>
        <p:cTn id="1" dur="indefinite" restart="never" nodeType="tmRoot"/>
      </p:par>
    </p:tnLst>
  </p:timing>
  <p:txStyles>
    <p:titleStyle>
      <a:lvl1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2pPr>
      <a:lvl3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3pPr>
      <a:lvl4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4pPr>
      <a:lvl5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200" kern="1200">
          <a:solidFill>
            <a:srgbClr val="404040"/>
          </a:solidFill>
          <a:latin typeface="+mn-lt"/>
          <a:ea typeface="+mn-ea"/>
          <a:cs typeface="+mn-cs"/>
        </a:defRPr>
      </a:lvl1pPr>
      <a:lvl2pPr marL="547688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822325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kern="1200">
          <a:solidFill>
            <a:srgbClr val="404040"/>
          </a:solidFill>
          <a:latin typeface="+mn-lt"/>
          <a:ea typeface="+mn-ea"/>
          <a:cs typeface="+mn-cs"/>
        </a:defRPr>
      </a:lvl3pPr>
      <a:lvl4pPr marL="10969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600" kern="1200">
          <a:solidFill>
            <a:srgbClr val="404040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media" Target="../media/media2.mp4"/><Relationship Id="rId7" Type="http://schemas.openxmlformats.org/officeDocument/2006/relationships/image" Target="../media/image22.png"/><Relationship Id="rId2" Type="http://schemas.openxmlformats.org/officeDocument/2006/relationships/audio" Target="file:///C:\Users\LENOVO\OneDrive\M&#225;y%20t&#237;nh\ChoToiDiLamMuaVoi-VA-2601962.mp3" TargetMode="External"/><Relationship Id="rId1" Type="http://schemas.microsoft.com/office/2007/relationships/media" Target="file:///C:\Users\LENOVO\OneDrive\M&#225;y%20t&#237;nh\ChoToiDiLamMuaVoi-VA-2601962.mp3" TargetMode="External"/><Relationship Id="rId6" Type="http://schemas.openxmlformats.org/officeDocument/2006/relationships/image" Target="../media/image21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" Target="slide8.xml"/><Relationship Id="rId7" Type="http://schemas.openxmlformats.org/officeDocument/2006/relationships/slide" Target="slide5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5" Type="http://schemas.openxmlformats.org/officeDocument/2006/relationships/image" Target="../media/image7.png"/><Relationship Id="rId10" Type="http://schemas.openxmlformats.org/officeDocument/2006/relationships/slide" Target="slide7.xml"/><Relationship Id="rId4" Type="http://schemas.openxmlformats.org/officeDocument/2006/relationships/image" Target="../media/image6.png"/><Relationship Id="rId9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 descr="sunflowers_wave_hb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0963" y="3170093"/>
            <a:ext cx="140335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WordArt 4"/>
          <p:cNvSpPr>
            <a:spLocks noChangeArrowheads="1" noChangeShapeType="1" noTextEdit="1"/>
          </p:cNvSpPr>
          <p:nvPr/>
        </p:nvSpPr>
        <p:spPr bwMode="auto">
          <a:xfrm>
            <a:off x="3124200" y="1285443"/>
            <a:ext cx="3038475" cy="5572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kern="1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/>
                <a:cs typeface="Times New Roman"/>
              </a:rPr>
              <a:t>PHÁT TRIỂN NGÔN NGỮ</a:t>
            </a:r>
          </a:p>
        </p:txBody>
      </p:sp>
      <p:sp>
        <p:nvSpPr>
          <p:cNvPr id="2052" name="Text Box 6"/>
          <p:cNvSpPr txBox="1">
            <a:spLocks noChangeArrowheads="1"/>
          </p:cNvSpPr>
          <p:nvPr/>
        </p:nvSpPr>
        <p:spPr bwMode="auto">
          <a:xfrm>
            <a:off x="1427018" y="4419600"/>
            <a:ext cx="62484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3200" b="1" dirty="0">
                <a:latin typeface="Times New Roman" pitchFamily="18" charset="0"/>
              </a:rPr>
              <a:t>                   GV: </a:t>
            </a:r>
            <a:r>
              <a:rPr lang="en-US" altLang="en-US" sz="3200" b="1" dirty="0" err="1">
                <a:latin typeface="Times New Roman" pitchFamily="18" charset="0"/>
              </a:rPr>
              <a:t>Trần</a:t>
            </a:r>
            <a:r>
              <a:rPr lang="en-US" altLang="en-US" sz="3200" b="1" dirty="0">
                <a:latin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</a:rPr>
              <a:t>Thị</a:t>
            </a:r>
            <a:r>
              <a:rPr lang="en-US" altLang="en-US" sz="3200" b="1" dirty="0">
                <a:latin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</a:rPr>
              <a:t>Huyền</a:t>
            </a:r>
            <a:endParaRPr lang="en-US" altLang="en-US" sz="3200" b="1" dirty="0">
              <a:latin typeface="Times New Roman" pitchFamily="18" charset="0"/>
            </a:endParaRPr>
          </a:p>
        </p:txBody>
      </p:sp>
      <p:sp>
        <p:nvSpPr>
          <p:cNvPr id="2053" name="WordArt 7"/>
          <p:cNvSpPr>
            <a:spLocks noChangeArrowheads="1" noChangeShapeType="1" noTextEdit="1"/>
          </p:cNvSpPr>
          <p:nvPr/>
        </p:nvSpPr>
        <p:spPr bwMode="auto">
          <a:xfrm>
            <a:off x="1447800" y="128155"/>
            <a:ext cx="28956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560"/>
              </a:avLst>
            </a:prstTxWarp>
          </a:bodyPr>
          <a:lstStyle/>
          <a:p>
            <a:pPr algn="ctr"/>
            <a:r>
              <a:rPr lang="it-IT" sz="36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0000FF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/>
                <a:cs typeface="Times New Roman"/>
              </a:rPr>
              <a:t>TRƯỜNG MẦM NON HOA MAI</a:t>
            </a:r>
            <a:endParaRPr lang="en-US" sz="36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0000FF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054" name="TextBox 1"/>
          <p:cNvSpPr txBox="1">
            <a:spLocks noChangeArrowheads="1"/>
          </p:cNvSpPr>
          <p:nvPr/>
        </p:nvSpPr>
        <p:spPr bwMode="auto">
          <a:xfrm>
            <a:off x="744538" y="2325687"/>
            <a:ext cx="7696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3600" b="1" dirty="0" err="1">
                <a:latin typeface=".VnAvant" pitchFamily="34" charset="0"/>
              </a:rPr>
              <a:t>Đề</a:t>
            </a:r>
            <a:r>
              <a:rPr lang="en-US" altLang="en-US" sz="3600" b="1" dirty="0">
                <a:latin typeface=".VnAvant" pitchFamily="34" charset="0"/>
              </a:rPr>
              <a:t> </a:t>
            </a:r>
            <a:r>
              <a:rPr lang="en-US" altLang="en-US" sz="3600" b="1" dirty="0" err="1">
                <a:latin typeface=".VnAvant" pitchFamily="34" charset="0"/>
              </a:rPr>
              <a:t>tài</a:t>
            </a:r>
            <a:r>
              <a:rPr lang="en-US" altLang="en-US" sz="3600" b="1" dirty="0">
                <a:latin typeface=".VnAvant" pitchFamily="34" charset="0"/>
              </a:rPr>
              <a:t>: </a:t>
            </a:r>
            <a:r>
              <a:rPr lang="en-US" altLang="en-US" sz="3600" b="1" dirty="0" err="1" smtClean="0">
                <a:latin typeface=".VnAvant" pitchFamily="34" charset="0"/>
              </a:rPr>
              <a:t>Lµm</a:t>
            </a:r>
            <a:r>
              <a:rPr lang="en-US" altLang="en-US" sz="3600" b="1" dirty="0" smtClean="0">
                <a:latin typeface=".VnAvant" pitchFamily="34" charset="0"/>
              </a:rPr>
              <a:t> </a:t>
            </a:r>
            <a:r>
              <a:rPr lang="en-US" altLang="en-US" sz="3600" b="1" dirty="0" err="1" smtClean="0">
                <a:latin typeface=".VnAvant" pitchFamily="34" charset="0"/>
              </a:rPr>
              <a:t>quen</a:t>
            </a:r>
            <a:r>
              <a:rPr lang="en-US" altLang="en-US" sz="3600" b="1" dirty="0" smtClean="0">
                <a:latin typeface=".VnAvant" pitchFamily="34" charset="0"/>
              </a:rPr>
              <a:t> </a:t>
            </a:r>
            <a:r>
              <a:rPr lang="en-US" altLang="en-US" sz="3600" b="1" dirty="0" err="1" smtClean="0">
                <a:latin typeface=".VnAvant" pitchFamily="34" charset="0"/>
              </a:rPr>
              <a:t>chữ</a:t>
            </a:r>
            <a:r>
              <a:rPr lang="en-US" altLang="en-US" sz="3600" b="1" dirty="0" smtClean="0">
                <a:latin typeface=".VnAvant" pitchFamily="34" charset="0"/>
              </a:rPr>
              <a:t> </a:t>
            </a:r>
            <a:r>
              <a:rPr lang="en-US" altLang="en-US" sz="3600" b="1" dirty="0" err="1" smtClean="0">
                <a:latin typeface=".VnAvant" pitchFamily="34" charset="0"/>
              </a:rPr>
              <a:t>c¸i</a:t>
            </a:r>
            <a:r>
              <a:rPr lang="en-US" altLang="en-US" sz="3600" b="1" dirty="0" smtClean="0">
                <a:latin typeface=".VnAvant" pitchFamily="34" charset="0"/>
              </a:rPr>
              <a:t> </a:t>
            </a:r>
            <a:r>
              <a:rPr lang="en-US" altLang="en-US" sz="3600" b="1" dirty="0">
                <a:latin typeface=".VnAvant" pitchFamily="34" charset="0"/>
              </a:rPr>
              <a:t>g - y</a:t>
            </a:r>
          </a:p>
        </p:txBody>
      </p:sp>
      <p:pic>
        <p:nvPicPr>
          <p:cNvPr id="2" name="Can't Stop The Feeling (Film Version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44000" y="3352800"/>
            <a:ext cx="609600" cy="609600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5" y="3317009"/>
            <a:ext cx="3118719" cy="3373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52" grpId="0"/>
      <p:bldP spid="2053" grpId="0" animBg="1"/>
      <p:bldP spid="205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8600" y="4572000"/>
            <a:ext cx="8839200" cy="4603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4650" y="2743200"/>
            <a:ext cx="2114550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40" name="WordArt 3"/>
          <p:cNvSpPr>
            <a:spLocks noChangeArrowheads="1" noChangeShapeType="1" noTextEdit="1"/>
          </p:cNvSpPr>
          <p:nvPr/>
        </p:nvSpPr>
        <p:spPr bwMode="auto">
          <a:xfrm>
            <a:off x="3905250" y="2316163"/>
            <a:ext cx="2057400" cy="3048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b="1" kern="10">
              <a:ln w="9525">
                <a:solidFill>
                  <a:srgbClr val="CC99FF"/>
                </a:solidFill>
                <a:round/>
                <a:headEnd/>
                <a:tailEnd/>
              </a:ln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10" name="WordArt 2"/>
          <p:cNvSpPr>
            <a:spLocks noChangeArrowheads="1" noChangeShapeType="1" noTextEdit="1"/>
          </p:cNvSpPr>
          <p:nvPr/>
        </p:nvSpPr>
        <p:spPr bwMode="auto">
          <a:xfrm>
            <a:off x="409575" y="1825625"/>
            <a:ext cx="3733800" cy="2716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vntime"/>
              </a:rPr>
              <a:t>G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400800" y="4572000"/>
            <a:ext cx="1600200" cy="4603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343900" y="4570413"/>
            <a:ext cx="800100" cy="444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3876675" y="2819400"/>
            <a:ext cx="2085975" cy="2882900"/>
            <a:chOff x="4745004" y="381000"/>
            <a:chExt cx="2350014" cy="3780309"/>
          </a:xfrm>
        </p:grpSpPr>
        <p:pic>
          <p:nvPicPr>
            <p:cNvPr id="14346" name="Picture 3" descr="net 1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17216" y="381000"/>
              <a:ext cx="2277802" cy="37803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47" name="Picture 4" descr="net chu a 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45004" y="381001"/>
              <a:ext cx="1874871" cy="23621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345" name="TextBox 3"/>
          <p:cNvSpPr txBox="1">
            <a:spLocks noChangeArrowheads="1"/>
          </p:cNvSpPr>
          <p:nvPr/>
        </p:nvSpPr>
        <p:spPr bwMode="auto">
          <a:xfrm>
            <a:off x="609600" y="817562"/>
            <a:ext cx="91440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>
                <a:latin typeface="Times New Roman" pitchFamily="18" charset="0"/>
                <a:cs typeface="Times New Roman" pitchFamily="18" charset="0"/>
              </a:rPr>
              <a:t>Các</a:t>
            </a:r>
            <a:r>
              <a:rPr lang="en-US" alt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 smtClean="0">
                <a:latin typeface="Times New Roman" pitchFamily="18" charset="0"/>
                <a:cs typeface="Times New Roman" pitchFamily="18" charset="0"/>
              </a:rPr>
              <a:t>kiểu</a:t>
            </a:r>
            <a:r>
              <a:rPr lang="en-US" altLang="en-US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 smtClean="0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altLang="en-US" sz="30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3000" b="1" dirty="0">
                <a:latin typeface="Times New Roman" pitchFamily="18" charset="0"/>
                <a:cs typeface="Times New Roman" pitchFamily="18" charset="0"/>
              </a:rPr>
              <a:t>In </a:t>
            </a:r>
            <a:r>
              <a:rPr lang="en-US" altLang="en-US" sz="3000" b="1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altLang="en-US" sz="3000" b="1" dirty="0">
                <a:latin typeface="Times New Roman" pitchFamily="18" charset="0"/>
                <a:cs typeface="Times New Roman" pitchFamily="18" charset="0"/>
              </a:rPr>
              <a:t>, in </a:t>
            </a:r>
            <a:r>
              <a:rPr lang="en-US" altLang="en-US" sz="3000" b="1" dirty="0" err="1">
                <a:latin typeface="Times New Roman" pitchFamily="18" charset="0"/>
                <a:cs typeface="Times New Roman" pitchFamily="18" charset="0"/>
              </a:rPr>
              <a:t>thường</a:t>
            </a:r>
            <a:r>
              <a:rPr lang="en-US" altLang="en-US" sz="3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000" b="1" dirty="0" err="1">
                <a:latin typeface="Times New Roman" pitchFamily="18" charset="0"/>
                <a:cs typeface="Times New Roman" pitchFamily="18" charset="0"/>
              </a:rPr>
              <a:t>viết</a:t>
            </a:r>
            <a:r>
              <a:rPr lang="en-US" alt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>
                <a:latin typeface="Times New Roman" pitchFamily="18" charset="0"/>
                <a:cs typeface="Times New Roman" pitchFamily="18" charset="0"/>
              </a:rPr>
              <a:t>thường</a:t>
            </a:r>
            <a:endParaRPr lang="en-US" altLang="en-US" sz="3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48000" y="3360738"/>
            <a:ext cx="609600" cy="2819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486400" y="1752600"/>
            <a:ext cx="609600" cy="442753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5364" name="TextBox 2"/>
          <p:cNvSpPr txBox="1">
            <a:spLocks noChangeArrowheads="1"/>
          </p:cNvSpPr>
          <p:nvPr/>
        </p:nvSpPr>
        <p:spPr bwMode="auto">
          <a:xfrm>
            <a:off x="810491" y="838200"/>
            <a:ext cx="7924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Cho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tre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̉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ghép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chư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̃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ý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thích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̀ 2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nét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thẳng</a:t>
            </a:r>
            <a:endParaRPr lang="en-US" alt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5181600" y="2103438"/>
            <a:ext cx="139065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en-US" sz="15000" b="1">
                <a:solidFill>
                  <a:srgbClr val="FF0000"/>
                </a:solidFill>
                <a:latin typeface=".VnAvant" pitchFamily="34" charset="0"/>
              </a:rPr>
              <a:t>L </a:t>
            </a:r>
            <a:endParaRPr lang="en-US" altLang="en-US" sz="15000" b="1"/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886575" y="2044700"/>
            <a:ext cx="13716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5000" b="1">
                <a:solidFill>
                  <a:srgbClr val="FF0000"/>
                </a:solidFill>
                <a:latin typeface=".VnAvant" pitchFamily="34" charset="0"/>
              </a:rPr>
              <a:t>i</a:t>
            </a:r>
            <a:endParaRPr lang="en-US" altLang="en-US" sz="15000"/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219200" y="2095500"/>
            <a:ext cx="9906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5000" b="1">
                <a:solidFill>
                  <a:srgbClr val="FF0000"/>
                </a:solidFill>
                <a:latin typeface=".VnAvant" pitchFamily="34" charset="0"/>
              </a:rPr>
              <a:t>t</a:t>
            </a:r>
            <a:endParaRPr lang="en-US" altLang="en-US" sz="15000"/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514600" y="2105025"/>
            <a:ext cx="9906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5000" b="1">
                <a:solidFill>
                  <a:srgbClr val="FF0000"/>
                </a:solidFill>
                <a:latin typeface=".VnAvant" pitchFamily="34" charset="0"/>
              </a:rPr>
              <a:t>l</a:t>
            </a:r>
            <a:endParaRPr lang="en-US" altLang="en-US" sz="15000"/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657600" y="2105025"/>
            <a:ext cx="9144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5000" b="1">
                <a:solidFill>
                  <a:srgbClr val="FF0000"/>
                </a:solidFill>
                <a:latin typeface=".VnAvant" pitchFamily="34" charset="0"/>
              </a:rPr>
              <a:t>T</a:t>
            </a:r>
            <a:endParaRPr lang="en-US" altLang="en-US" sz="15000"/>
          </a:p>
        </p:txBody>
      </p:sp>
      <p:sp>
        <p:nvSpPr>
          <p:cNvPr id="16391" name="TextBox 1"/>
          <p:cNvSpPr txBox="1">
            <a:spLocks noChangeArrowheads="1"/>
          </p:cNvSpPr>
          <p:nvPr/>
        </p:nvSpPr>
        <p:spPr bwMode="auto">
          <a:xfrm>
            <a:off x="789709" y="833582"/>
            <a:ext cx="8382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tổng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hợp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các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cách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ghép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của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tre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̉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250" autoRev="1" fill="remove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4" dur="250" autoRev="1" fill="remove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5" dur="250" autoRev="1" fill="remove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autoRev="1" fill="remove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250" autoRev="1" fill="remove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4" dur="250" autoRev="1" fill="remove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5" dur="250" autoRev="1" fill="remove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autoRev="1" fill="remove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2819400" y="1905000"/>
            <a:ext cx="3343275" cy="4475163"/>
            <a:chOff x="4800600" y="935037"/>
            <a:chExt cx="3571875" cy="4856163"/>
          </a:xfrm>
        </p:grpSpPr>
        <p:pic>
          <p:nvPicPr>
            <p:cNvPr id="17412" name="Picture 2" descr="net-xien-ngan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0600" y="935037"/>
              <a:ext cx="2620963" cy="342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13" name="Picture 4" descr="net-xien-dai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5000" y="1524000"/>
              <a:ext cx="2657475" cy="426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411" name="TextBox 5"/>
          <p:cNvSpPr txBox="1">
            <a:spLocks noChangeArrowheads="1"/>
          </p:cNvSpPr>
          <p:nvPr/>
        </p:nvSpPr>
        <p:spPr bwMode="auto">
          <a:xfrm>
            <a:off x="1066800" y="839643"/>
            <a:ext cx="73914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800" b="1">
                <a:latin typeface="Times New Roman" pitchFamily="18" charset="0"/>
                <a:cs typeface="Times New Roman" pitchFamily="18" charset="0"/>
              </a:rPr>
              <a:t>Cô giới thiệu và phát âm mẫu sau đó mời cả lớp, tổ, nhóm, cá nhân phát âm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et-xien-ng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4025" y="1936749"/>
            <a:ext cx="2437738" cy="318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net-xien-da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0978" y="2508110"/>
            <a:ext cx="2471697" cy="3968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TextBox 1"/>
          <p:cNvSpPr txBox="1">
            <a:spLocks noChangeArrowheads="1"/>
          </p:cNvSpPr>
          <p:nvPr/>
        </p:nvSpPr>
        <p:spPr bwMode="auto">
          <a:xfrm>
            <a:off x="762000" y="934191"/>
            <a:ext cx="83058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Đặc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điểm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3200" b="1" dirty="0" err="1" smtClean="0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altLang="en-US" sz="3200" b="1" dirty="0" smtClean="0">
                <a:latin typeface="Times New Roman" pitchFamily="18" charset="0"/>
                <a:cs typeface="Times New Roman" pitchFamily="18" charset="0"/>
              </a:rPr>
              <a:t> y 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có 2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nét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xiên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: 1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nét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xiên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ngắn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va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̀ 1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nét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xiên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dài</a:t>
            </a:r>
            <a:endParaRPr lang="en-US" alt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4762500"/>
            <a:ext cx="8839200" cy="4603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3" name="WordArt 3"/>
          <p:cNvSpPr>
            <a:spLocks noChangeArrowheads="1" noChangeShapeType="1" noTextEdit="1"/>
          </p:cNvSpPr>
          <p:nvPr/>
        </p:nvSpPr>
        <p:spPr bwMode="auto">
          <a:xfrm>
            <a:off x="3870325" y="2971800"/>
            <a:ext cx="1844675" cy="2616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Calibri"/>
                <a:cs typeface="Calibri"/>
              </a:rPr>
              <a:t>y</a:t>
            </a:r>
          </a:p>
        </p:txBody>
      </p:sp>
      <p:sp>
        <p:nvSpPr>
          <p:cNvPr id="14" name="WordArt 2"/>
          <p:cNvSpPr>
            <a:spLocks noChangeArrowheads="1" noChangeShapeType="1" noTextEdit="1"/>
          </p:cNvSpPr>
          <p:nvPr/>
        </p:nvSpPr>
        <p:spPr bwMode="auto">
          <a:xfrm>
            <a:off x="685801" y="1752600"/>
            <a:ext cx="2057400" cy="29908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66FF"/>
                </a:solidFill>
                <a:latin typeface="Calibri"/>
                <a:cs typeface="Calibri"/>
              </a:rPr>
              <a:t>y</a:t>
            </a:r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3505200"/>
            <a:ext cx="1569110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6376988" y="4765675"/>
            <a:ext cx="1371600" cy="4603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8001000" y="4765675"/>
            <a:ext cx="1219200" cy="4603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9464" name="TextBox 1"/>
          <p:cNvSpPr txBox="1">
            <a:spLocks noChangeArrowheads="1"/>
          </p:cNvSpPr>
          <p:nvPr/>
        </p:nvSpPr>
        <p:spPr bwMode="auto">
          <a:xfrm>
            <a:off x="762000" y="914400"/>
            <a:ext cx="89154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3000" b="1" dirty="0" err="1">
                <a:latin typeface="Times New Roman" pitchFamily="18" charset="0"/>
                <a:cs typeface="Times New Roman" pitchFamily="18" charset="0"/>
              </a:rPr>
              <a:t>Các</a:t>
            </a:r>
            <a:r>
              <a:rPr lang="en-US" alt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>
                <a:latin typeface="Times New Roman" pitchFamily="18" charset="0"/>
                <a:cs typeface="Times New Roman" pitchFamily="18" charset="0"/>
              </a:rPr>
              <a:t>kiểu</a:t>
            </a:r>
            <a:r>
              <a:rPr lang="en-US" alt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 smtClean="0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altLang="en-US" sz="30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3000" b="1" dirty="0" err="1" smtClean="0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altLang="en-US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>
                <a:latin typeface="Times New Roman" pitchFamily="18" charset="0"/>
                <a:cs typeface="Times New Roman" pitchFamily="18" charset="0"/>
              </a:rPr>
              <a:t>in </a:t>
            </a:r>
            <a:r>
              <a:rPr lang="en-US" altLang="en-US" sz="3000" b="1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altLang="en-US" sz="3000" b="1" dirty="0">
                <a:latin typeface="Times New Roman" pitchFamily="18" charset="0"/>
                <a:cs typeface="Times New Roman" pitchFamily="18" charset="0"/>
              </a:rPr>
              <a:t>, in </a:t>
            </a:r>
            <a:r>
              <a:rPr lang="en-US" altLang="en-US" sz="3000" b="1" dirty="0" err="1">
                <a:latin typeface="Times New Roman" pitchFamily="18" charset="0"/>
                <a:cs typeface="Times New Roman" pitchFamily="18" charset="0"/>
              </a:rPr>
              <a:t>thường</a:t>
            </a:r>
            <a:r>
              <a:rPr lang="en-US" altLang="en-US" sz="3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000" b="1" dirty="0" err="1">
                <a:latin typeface="Times New Roman" pitchFamily="18" charset="0"/>
                <a:cs typeface="Times New Roman" pitchFamily="18" charset="0"/>
              </a:rPr>
              <a:t>viết</a:t>
            </a:r>
            <a:r>
              <a:rPr lang="en-US" alt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>
                <a:latin typeface="Times New Roman" pitchFamily="18" charset="0"/>
                <a:cs typeface="Times New Roman" pitchFamily="18" charset="0"/>
              </a:rPr>
              <a:t>thường</a:t>
            </a:r>
            <a:endParaRPr lang="en-US" altLang="en-US" sz="3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906463" y="-304800"/>
            <a:ext cx="2590800" cy="6053138"/>
            <a:chOff x="5562600" y="109538"/>
            <a:chExt cx="2590800" cy="6053138"/>
          </a:xfrm>
        </p:grpSpPr>
        <p:sp>
          <p:nvSpPr>
            <p:cNvPr id="20485" name="Rectangle 4"/>
            <p:cNvSpPr>
              <a:spLocks noChangeArrowheads="1"/>
            </p:cNvSpPr>
            <p:nvPr/>
          </p:nvSpPr>
          <p:spPr bwMode="auto">
            <a:xfrm>
              <a:off x="5562600" y="109538"/>
              <a:ext cx="2438400" cy="5943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eaLnBrk="1" hangingPunct="1"/>
              <a:r>
                <a:rPr lang="en-US" altLang="en-US" sz="33000" b="1">
                  <a:solidFill>
                    <a:srgbClr val="FF0000"/>
                  </a:solidFill>
                  <a:latin typeface=".VnAvant" pitchFamily="34" charset="0"/>
                </a:rPr>
                <a:t>o</a:t>
              </a:r>
            </a:p>
          </p:txBody>
        </p:sp>
        <p:pic>
          <p:nvPicPr>
            <p:cNvPr id="20486" name="Picture 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5000" y="2395538"/>
              <a:ext cx="2438400" cy="37671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953000" y="276225"/>
            <a:ext cx="2787650" cy="547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5000" b="1">
                <a:solidFill>
                  <a:srgbClr val="0000FF"/>
                </a:solidFill>
                <a:latin typeface=".VnAvant" pitchFamily="34" charset="0"/>
              </a:rPr>
              <a:t>y</a:t>
            </a:r>
          </a:p>
        </p:txBody>
      </p:sp>
      <p:sp>
        <p:nvSpPr>
          <p:cNvPr id="20484" name="TextBox 5"/>
          <p:cNvSpPr txBox="1">
            <a:spLocks noChangeArrowheads="1"/>
          </p:cNvSpPr>
          <p:nvPr/>
        </p:nvSpPr>
        <p:spPr bwMode="auto">
          <a:xfrm>
            <a:off x="906463" y="914400"/>
            <a:ext cx="7467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Cho </a:t>
            </a:r>
            <a:r>
              <a:rPr lang="en-US" altLang="en-US" sz="3200" b="1" dirty="0" err="1" smtClean="0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alt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phát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altLang="en-US" sz="3200" b="1" dirty="0" err="1" smtClean="0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alt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latin typeface="Times New Roman" pitchFamily="18" charset="0"/>
                <a:cs typeface="Times New Roman" pitchFamily="18" charset="0"/>
              </a:rPr>
              <a:t>cái</a:t>
            </a:r>
            <a:r>
              <a:rPr lang="en-US" alt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vừa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được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học</a:t>
            </a:r>
            <a:endParaRPr lang="en-US" alt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et-xien-ng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524000"/>
            <a:ext cx="2460625" cy="294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net-xien-da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8038" y="1963738"/>
            <a:ext cx="2493962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762000" y="-322263"/>
            <a:ext cx="2438400" cy="5943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hangingPunct="1"/>
            <a:r>
              <a:rPr lang="en-US" altLang="en-US" sz="33000" b="1">
                <a:solidFill>
                  <a:srgbClr val="FF0000"/>
                </a:solidFill>
                <a:latin typeface=".VnAvant" pitchFamily="34" charset="0"/>
              </a:rPr>
              <a:t>o</a:t>
            </a: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963738"/>
            <a:ext cx="2438400" cy="376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510" name="TextBox 2"/>
          <p:cNvSpPr txBox="1">
            <a:spLocks noChangeArrowheads="1"/>
          </p:cNvSpPr>
          <p:nvPr/>
        </p:nvSpPr>
        <p:spPr bwMode="auto">
          <a:xfrm>
            <a:off x="723900" y="838200"/>
            <a:ext cx="8610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So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sánh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sư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̣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giống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khác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của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altLang="en-US" sz="3200" b="1" dirty="0" err="1" smtClean="0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alt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latin typeface="Times New Roman" pitchFamily="18" charset="0"/>
                <a:cs typeface="Times New Roman" pitchFamily="18" charset="0"/>
              </a:rPr>
              <a:t>cái</a:t>
            </a:r>
            <a:endParaRPr lang="en-US" alt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1524000" y="-152400"/>
            <a:ext cx="2590800" cy="5943600"/>
            <a:chOff x="5562600" y="109538"/>
            <a:chExt cx="2590800" cy="5943600"/>
          </a:xfrm>
        </p:grpSpPr>
        <p:sp>
          <p:nvSpPr>
            <p:cNvPr id="22535" name="Rectangle 4"/>
            <p:cNvSpPr>
              <a:spLocks noChangeArrowheads="1"/>
            </p:cNvSpPr>
            <p:nvPr/>
          </p:nvSpPr>
          <p:spPr bwMode="auto">
            <a:xfrm>
              <a:off x="5562600" y="109538"/>
              <a:ext cx="2438400" cy="5943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eaLnBrk="1" hangingPunct="1"/>
              <a:r>
                <a:rPr lang="en-US" altLang="en-US" sz="33000" b="1" dirty="0">
                  <a:solidFill>
                    <a:srgbClr val="FF0000"/>
                  </a:solidFill>
                  <a:latin typeface=".VnAvant" pitchFamily="34" charset="0"/>
                </a:rPr>
                <a:t>o</a:t>
              </a:r>
            </a:p>
          </p:txBody>
        </p:sp>
        <p:pic>
          <p:nvPicPr>
            <p:cNvPr id="22536" name="Picture 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5000" y="2190751"/>
              <a:ext cx="2438400" cy="37671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2531" name="TextBox 1"/>
          <p:cNvSpPr txBox="1">
            <a:spLocks noChangeArrowheads="1"/>
          </p:cNvSpPr>
          <p:nvPr/>
        </p:nvSpPr>
        <p:spPr bwMode="auto">
          <a:xfrm>
            <a:off x="914400" y="919163"/>
            <a:ext cx="7543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3200" b="1" dirty="0" err="1" smtClean="0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alt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phát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lại</a:t>
            </a:r>
            <a:endParaRPr lang="en-US" alt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4800600" y="1524000"/>
            <a:ext cx="3233738" cy="4267200"/>
            <a:chOff x="4800600" y="935037"/>
            <a:chExt cx="3571875" cy="4856163"/>
          </a:xfrm>
        </p:grpSpPr>
        <p:pic>
          <p:nvPicPr>
            <p:cNvPr id="22533" name="Picture 8" descr="net-xien-ngan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0600" y="935037"/>
              <a:ext cx="2620963" cy="342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34" name="Picture 9" descr="net-xien-dai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5000" y="1524000"/>
              <a:ext cx="2657475" cy="426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143000" y="914400"/>
            <a:ext cx="7162800" cy="914400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lnSpc>
                <a:spcPct val="115000"/>
              </a:lnSpc>
              <a:spcAft>
                <a:spcPts val="750"/>
              </a:spcAft>
            </a:pPr>
            <a:r>
              <a:rPr lang="pt-BR" altLang="en-US" sz="44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Trò chơi 1: Cùng bé thử tài</a:t>
            </a:r>
            <a:endParaRPr lang="en-US" altLang="en-US" sz="4400" dirty="0">
              <a:solidFill>
                <a:srgbClr val="FFFFFF"/>
              </a:solidFill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3555" name="TextBox 1"/>
          <p:cNvSpPr txBox="1">
            <a:spLocks noChangeArrowheads="1"/>
          </p:cNvSpPr>
          <p:nvPr/>
        </p:nvSpPr>
        <p:spPr bwMode="auto">
          <a:xfrm>
            <a:off x="369888" y="2522538"/>
            <a:ext cx="76200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>
              <a:buFontTx/>
              <a:buAutoNum type="alphaUcPeriod"/>
            </a:pPr>
            <a:r>
              <a:rPr lang="en-US" sz="2500">
                <a:latin typeface="Times New Roman" pitchFamily="18" charset="0"/>
                <a:cs typeface="Times New Roman" pitchFamily="18" charset="0"/>
              </a:rPr>
              <a:t>Có 1 nét cong tròn khép kín và 1 nét xiên </a:t>
            </a:r>
            <a:endParaRPr lang="vi-VN" sz="25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556" name="TextBox 4"/>
          <p:cNvSpPr txBox="1">
            <a:spLocks noChangeArrowheads="1"/>
          </p:cNvSpPr>
          <p:nvPr/>
        </p:nvSpPr>
        <p:spPr bwMode="auto">
          <a:xfrm>
            <a:off x="347663" y="3473450"/>
            <a:ext cx="7586662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en-US" sz="2500">
                <a:latin typeface="Times New Roman" pitchFamily="18" charset="0"/>
                <a:cs typeface="Times New Roman" pitchFamily="18" charset="0"/>
              </a:rPr>
              <a:t>C. Có 1 nét cong tròn khép kín và 1 nét móc ngược</a:t>
            </a:r>
          </a:p>
        </p:txBody>
      </p:sp>
      <p:sp>
        <p:nvSpPr>
          <p:cNvPr id="23557" name="TextBox 5"/>
          <p:cNvSpPr txBox="1">
            <a:spLocks noChangeArrowheads="1"/>
          </p:cNvSpPr>
          <p:nvPr/>
        </p:nvSpPr>
        <p:spPr bwMode="auto">
          <a:xfrm>
            <a:off x="347663" y="2982913"/>
            <a:ext cx="91440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en-US" sz="2500">
                <a:latin typeface="Times New Roman" pitchFamily="18" charset="0"/>
                <a:cs typeface="Times New Roman" pitchFamily="18" charset="0"/>
              </a:rPr>
              <a:t>B. Có 1 nét cong hở phải và 1 nét móc ngược</a:t>
            </a:r>
          </a:p>
        </p:txBody>
      </p:sp>
      <p:sp>
        <p:nvSpPr>
          <p:cNvPr id="23558" name="TextBox 6"/>
          <p:cNvSpPr txBox="1">
            <a:spLocks noChangeArrowheads="1"/>
          </p:cNvSpPr>
          <p:nvPr/>
        </p:nvSpPr>
        <p:spPr bwMode="auto">
          <a:xfrm>
            <a:off x="500063" y="1914525"/>
            <a:ext cx="6400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3559" name="TextBox 9"/>
          <p:cNvSpPr txBox="1">
            <a:spLocks noChangeArrowheads="1"/>
          </p:cNvSpPr>
          <p:nvPr/>
        </p:nvSpPr>
        <p:spPr bwMode="auto">
          <a:xfrm>
            <a:off x="1860550" y="4648200"/>
            <a:ext cx="71628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endParaRPr lang="vi-VN" sz="2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560" name="TextBox 10"/>
          <p:cNvSpPr txBox="1">
            <a:spLocks noChangeArrowheads="1"/>
          </p:cNvSpPr>
          <p:nvPr/>
        </p:nvSpPr>
        <p:spPr bwMode="auto">
          <a:xfrm>
            <a:off x="1828800" y="5599113"/>
            <a:ext cx="71628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en-US" sz="2600">
                <a:latin typeface="Times New Roman" pitchFamily="18" charset="0"/>
                <a:cs typeface="Times New Roman" pitchFamily="18" charset="0"/>
              </a:rPr>
              <a:t>C. Có 3 nét</a:t>
            </a:r>
          </a:p>
        </p:txBody>
      </p:sp>
      <p:sp>
        <p:nvSpPr>
          <p:cNvPr id="23561" name="TextBox 11"/>
          <p:cNvSpPr txBox="1">
            <a:spLocks noChangeArrowheads="1"/>
          </p:cNvSpPr>
          <p:nvPr/>
        </p:nvSpPr>
        <p:spPr bwMode="auto">
          <a:xfrm>
            <a:off x="1860550" y="5110163"/>
            <a:ext cx="7996237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en-US" sz="2600">
                <a:latin typeface="Times New Roman" pitchFamily="18" charset="0"/>
                <a:cs typeface="Times New Roman" pitchFamily="18" charset="0"/>
              </a:rPr>
              <a:t>B. Có 2 nét</a:t>
            </a:r>
          </a:p>
        </p:txBody>
      </p:sp>
      <p:sp>
        <p:nvSpPr>
          <p:cNvPr id="23562" name="TextBox 12"/>
          <p:cNvSpPr txBox="1">
            <a:spLocks noChangeArrowheads="1"/>
          </p:cNvSpPr>
          <p:nvPr/>
        </p:nvSpPr>
        <p:spPr bwMode="auto">
          <a:xfrm>
            <a:off x="1149927" y="4124325"/>
            <a:ext cx="6400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5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55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35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55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35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55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35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35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235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56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35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34" dur="500" fill="hold"/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5" dur="500" fill="hold"/>
                                        <p:tgtEl>
                                          <p:spTgt spid="235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235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37" dur="500" fill="hold"/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56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35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42" dur="5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45" dur="5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557"/>
                  </p:tgtEl>
                </p:cond>
              </p:nextCondLst>
            </p:seq>
          </p:childTnLst>
        </p:cTn>
      </p:par>
    </p:tnLst>
    <p:bldLst>
      <p:bldP spid="23555" grpId="0"/>
      <p:bldP spid="23556" grpId="0"/>
      <p:bldP spid="23557" grpId="0"/>
      <p:bldP spid="23559" grpId="0"/>
      <p:bldP spid="23560" grpId="0"/>
      <p:bldP spid="2356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Box 2"/>
          <p:cNvSpPr txBox="1">
            <a:spLocks noChangeArrowheads="1"/>
          </p:cNvSpPr>
          <p:nvPr/>
        </p:nvSpPr>
        <p:spPr bwMode="auto">
          <a:xfrm>
            <a:off x="812078" y="1981200"/>
            <a:ext cx="76962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buFontTx/>
              <a:buChar char="-"/>
            </a:pP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Có 4 ô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cửa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Nhiệm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vụ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của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 smtClean="0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alt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sẽ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giải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các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́ </a:t>
            </a:r>
            <a:r>
              <a:rPr lang="en-US" altLang="en-US" sz="24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 smtClean="0"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alt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 smtClean="0">
                <a:latin typeface="Times New Roman" pitchFamily="18" charset="0"/>
                <a:cs typeface="Times New Roman" pitchFamily="18" charset="0"/>
              </a:rPr>
              <a:t>từng</a:t>
            </a:r>
            <a:r>
              <a:rPr lang="en-US" alt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ô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cửa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 smtClean="0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alt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đoán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đằng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cửa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là </a:t>
            </a:r>
            <a:r>
              <a:rPr lang="en-US" altLang="en-US" sz="2400" dirty="0" err="1" smtClean="0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alt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cái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 smtClean="0">
                <a:latin typeface="Times New Roman" pitchFamily="18" charset="0"/>
                <a:cs typeface="Times New Roman" pitchFamily="18" charset="0"/>
              </a:rPr>
              <a:t>gi</a:t>
            </a:r>
            <a:r>
              <a:rPr lang="en-US" altLang="en-US" sz="2400" dirty="0" smtClean="0">
                <a:latin typeface="Times New Roman" pitchFamily="18" charset="0"/>
                <a:cs typeface="Times New Roman" pitchFamily="18" charset="0"/>
              </a:rPr>
              <a:t>̀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eaLnBrk="1" hangingPunct="1">
              <a:buFontTx/>
              <a:buChar char="-"/>
            </a:pPr>
            <a:r>
              <a:rPr lang="en-US" altLang="en-US" sz="2400" dirty="0" err="1" smtClean="0"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alt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 smtClean="0">
                <a:latin typeface="Times New Roman" pitchFamily="18" charset="0"/>
                <a:cs typeface="Times New Roman" pitchFamily="18" charset="0"/>
              </a:rPr>
              <a:t>hết</a:t>
            </a:r>
            <a:r>
              <a:rPr lang="en-US" alt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4 ô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cửa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 smtClean="0">
                <a:latin typeface="Times New Roman" pitchFamily="18" charset="0"/>
                <a:cs typeface="Times New Roman" pitchFamily="18" charset="0"/>
              </a:rPr>
              <a:t>chư</a:t>
            </a:r>
            <a:r>
              <a:rPr lang="en-US" altLang="en-US" sz="2400" dirty="0" smtClean="0">
                <a:latin typeface="Times New Roman" pitchFamily="18" charset="0"/>
                <a:cs typeface="Times New Roman" pitchFamily="18" charset="0"/>
              </a:rPr>
              <a:t>̃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cái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sẽ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xuất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hiện</a:t>
            </a:r>
            <a:endParaRPr lang="en-US" alt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600200" y="990600"/>
            <a:ext cx="6175375" cy="91598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vi-VN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148" name="TextBox 6"/>
          <p:cNvSpPr txBox="1">
            <a:spLocks noChangeArrowheads="1"/>
          </p:cNvSpPr>
          <p:nvPr/>
        </p:nvSpPr>
        <p:spPr bwMode="auto">
          <a:xfrm>
            <a:off x="1676400" y="1044575"/>
            <a:ext cx="6172200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5000" dirty="0" err="1" smtClean="0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altLang="en-US" sz="5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0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altLang="en-US" sz="5000" dirty="0">
                <a:latin typeface="Times New Roman" pitchFamily="18" charset="0"/>
                <a:cs typeface="Times New Roman" pitchFamily="18" charset="0"/>
              </a:rPr>
              <a:t>: Ô </a:t>
            </a:r>
            <a:r>
              <a:rPr lang="en-US" altLang="en-US" sz="5000" dirty="0" err="1">
                <a:latin typeface="Times New Roman" pitchFamily="18" charset="0"/>
                <a:cs typeface="Times New Roman" pitchFamily="18" charset="0"/>
              </a:rPr>
              <a:t>cửa</a:t>
            </a:r>
            <a:r>
              <a:rPr lang="en-US" altLang="en-US" sz="5000" dirty="0">
                <a:latin typeface="Times New Roman" pitchFamily="18" charset="0"/>
                <a:cs typeface="Times New Roman" pitchFamily="18" charset="0"/>
              </a:rPr>
              <a:t> bí </a:t>
            </a:r>
            <a:r>
              <a:rPr lang="en-US" altLang="en-US" sz="5000" dirty="0" err="1">
                <a:latin typeface="Times New Roman" pitchFamily="18" charset="0"/>
                <a:cs typeface="Times New Roman" pitchFamily="18" charset="0"/>
              </a:rPr>
              <a:t>mật</a:t>
            </a:r>
            <a:endParaRPr lang="vi-VN" altLang="en-US" sz="5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546391"/>
            <a:ext cx="4078287" cy="2945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Hexagon 71"/>
          <p:cNvSpPr/>
          <p:nvPr/>
        </p:nvSpPr>
        <p:spPr>
          <a:xfrm>
            <a:off x="4605338" y="3844925"/>
            <a:ext cx="1524000" cy="1181100"/>
          </a:xfrm>
          <a:prstGeom prst="hexago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vi-VN">
              <a:solidFill>
                <a:srgbClr val="FFFFFF"/>
              </a:solidFill>
              <a:cs typeface="Arial" charset="0"/>
            </a:endParaRPr>
          </a:p>
        </p:txBody>
      </p:sp>
      <p:grpSp>
        <p:nvGrpSpPr>
          <p:cNvPr id="24579" name="Group 23"/>
          <p:cNvGrpSpPr>
            <a:grpSpLocks/>
          </p:cNvGrpSpPr>
          <p:nvPr/>
        </p:nvGrpSpPr>
        <p:grpSpPr bwMode="auto">
          <a:xfrm>
            <a:off x="3943350" y="2457450"/>
            <a:ext cx="342900" cy="381000"/>
            <a:chOff x="4745004" y="381000"/>
            <a:chExt cx="2350014" cy="3780309"/>
          </a:xfrm>
        </p:grpSpPr>
        <p:pic>
          <p:nvPicPr>
            <p:cNvPr id="24611" name="Picture 3" descr="net 1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17216" y="381000"/>
              <a:ext cx="2277802" cy="37803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12" name="Picture 4" descr="net chu a 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45004" y="381001"/>
              <a:ext cx="1874871" cy="23621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7" name="Hexagon 66"/>
          <p:cNvSpPr/>
          <p:nvPr/>
        </p:nvSpPr>
        <p:spPr>
          <a:xfrm>
            <a:off x="2133600" y="3844925"/>
            <a:ext cx="1524000" cy="1181100"/>
          </a:xfrm>
          <a:prstGeom prst="hexago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vi-VN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73" name="Hexagon 72"/>
          <p:cNvSpPr/>
          <p:nvPr/>
        </p:nvSpPr>
        <p:spPr>
          <a:xfrm>
            <a:off x="4594225" y="2663825"/>
            <a:ext cx="1524000" cy="1181100"/>
          </a:xfrm>
          <a:prstGeom prst="hexago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vi-VN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71" name="Hexagon 70"/>
          <p:cNvSpPr/>
          <p:nvPr/>
        </p:nvSpPr>
        <p:spPr>
          <a:xfrm>
            <a:off x="3352800" y="3255963"/>
            <a:ext cx="1524000" cy="1181100"/>
          </a:xfrm>
          <a:prstGeom prst="hexago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vi-VN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8" name="Hexagon 67"/>
          <p:cNvSpPr/>
          <p:nvPr/>
        </p:nvSpPr>
        <p:spPr>
          <a:xfrm>
            <a:off x="3352800" y="4438650"/>
            <a:ext cx="1524000" cy="1181100"/>
          </a:xfrm>
          <a:prstGeom prst="hexago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vi-VN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9" name="Hexagon 68"/>
          <p:cNvSpPr/>
          <p:nvPr/>
        </p:nvSpPr>
        <p:spPr>
          <a:xfrm>
            <a:off x="3352800" y="2057400"/>
            <a:ext cx="1524000" cy="1181100"/>
          </a:xfrm>
          <a:prstGeom prst="hexago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vi-VN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" name="Hexagon 4"/>
          <p:cNvSpPr/>
          <p:nvPr/>
        </p:nvSpPr>
        <p:spPr>
          <a:xfrm>
            <a:off x="2133600" y="2667000"/>
            <a:ext cx="1524000" cy="1181100"/>
          </a:xfrm>
          <a:prstGeom prst="hexago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vi-VN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301750" y="1011382"/>
            <a:ext cx="7178675" cy="838200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lnSpc>
                <a:spcPct val="115000"/>
              </a:lnSpc>
              <a:spcAft>
                <a:spcPts val="750"/>
              </a:spcAft>
            </a:pPr>
            <a:r>
              <a:rPr lang="pt-BR" sz="44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Trò chơi 2: Ong nâu tìm chữ</a:t>
            </a:r>
            <a:endParaRPr lang="en-US" sz="4400">
              <a:solidFill>
                <a:srgbClr val="FFFFFF"/>
              </a:solidFill>
              <a:ea typeface="Calibri" pitchFamily="34" charset="0"/>
              <a:cs typeface="Times New Roman" pitchFamily="18" charset="0"/>
            </a:endParaRPr>
          </a:p>
        </p:txBody>
      </p:sp>
      <p:grpSp>
        <p:nvGrpSpPr>
          <p:cNvPr id="30" name="Group 29"/>
          <p:cNvGrpSpPr>
            <a:grpSpLocks/>
          </p:cNvGrpSpPr>
          <p:nvPr/>
        </p:nvGrpSpPr>
        <p:grpSpPr bwMode="auto">
          <a:xfrm>
            <a:off x="3924300" y="2457450"/>
            <a:ext cx="342900" cy="381000"/>
            <a:chOff x="4745004" y="381000"/>
            <a:chExt cx="2350014" cy="3780309"/>
          </a:xfrm>
        </p:grpSpPr>
        <p:pic>
          <p:nvPicPr>
            <p:cNvPr id="24609" name="Picture 3" descr="net 1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17216" y="381000"/>
              <a:ext cx="2277802" cy="37803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10" name="Picture 4" descr="net chu a 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45004" y="381001"/>
              <a:ext cx="1874871" cy="23621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5" name="Group 34"/>
          <p:cNvGrpSpPr>
            <a:grpSpLocks/>
          </p:cNvGrpSpPr>
          <p:nvPr/>
        </p:nvGrpSpPr>
        <p:grpSpPr bwMode="auto">
          <a:xfrm>
            <a:off x="2681288" y="2986088"/>
            <a:ext cx="428625" cy="504825"/>
            <a:chOff x="8327571" y="1058695"/>
            <a:chExt cx="3571875" cy="4791086"/>
          </a:xfrm>
        </p:grpSpPr>
        <p:pic>
          <p:nvPicPr>
            <p:cNvPr id="24607" name="Picture 2" descr="net-xien-ngan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27571" y="1058695"/>
              <a:ext cx="2620963" cy="342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08" name="Picture 4" descr="net-xien-dai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1971" y="1582581"/>
              <a:ext cx="2657475" cy="426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0" name="Group 39"/>
          <p:cNvGrpSpPr>
            <a:grpSpLocks/>
          </p:cNvGrpSpPr>
          <p:nvPr/>
        </p:nvGrpSpPr>
        <p:grpSpPr bwMode="auto">
          <a:xfrm>
            <a:off x="3859213" y="3524250"/>
            <a:ext cx="427037" cy="504825"/>
            <a:chOff x="8327571" y="1058695"/>
            <a:chExt cx="3571875" cy="4791086"/>
          </a:xfrm>
        </p:grpSpPr>
        <p:pic>
          <p:nvPicPr>
            <p:cNvPr id="24605" name="Picture 2" descr="net-xien-ngan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27571" y="1058695"/>
              <a:ext cx="2620963" cy="342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06" name="Picture 4" descr="net-xien-dai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1971" y="1582581"/>
              <a:ext cx="2657475" cy="426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3" name="WordArt 2"/>
          <p:cNvSpPr>
            <a:spLocks noChangeArrowheads="1" noChangeShapeType="1" noTextEdit="1"/>
          </p:cNvSpPr>
          <p:nvPr/>
        </p:nvSpPr>
        <p:spPr bwMode="auto">
          <a:xfrm>
            <a:off x="5145443" y="3065687"/>
            <a:ext cx="366421" cy="34676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vi-VN" sz="36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latin typeface="vntime"/>
              </a:rPr>
              <a:t>G</a:t>
            </a:r>
            <a:r>
              <a:rPr lang="vi-VN" sz="36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vntime"/>
              </a:rPr>
              <a:t> </a:t>
            </a:r>
          </a:p>
        </p:txBody>
      </p:sp>
      <p:sp>
        <p:nvSpPr>
          <p:cNvPr id="44" name="WordArt 2"/>
          <p:cNvSpPr>
            <a:spLocks noChangeArrowheads="1" noChangeShapeType="1" noTextEdit="1"/>
          </p:cNvSpPr>
          <p:nvPr/>
        </p:nvSpPr>
        <p:spPr bwMode="auto">
          <a:xfrm>
            <a:off x="3928189" y="4796156"/>
            <a:ext cx="403178" cy="43686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vi-VN" sz="36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latin typeface="vntime"/>
              </a:rPr>
              <a:t>G</a:t>
            </a:r>
            <a:r>
              <a:rPr lang="vi-VN" sz="36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vntime"/>
              </a:rPr>
              <a:t> </a:t>
            </a:r>
          </a:p>
        </p:txBody>
      </p:sp>
      <p:grpSp>
        <p:nvGrpSpPr>
          <p:cNvPr id="49" name="Group 48"/>
          <p:cNvGrpSpPr>
            <a:grpSpLocks/>
          </p:cNvGrpSpPr>
          <p:nvPr/>
        </p:nvGrpSpPr>
        <p:grpSpPr bwMode="auto">
          <a:xfrm>
            <a:off x="5086350" y="4195763"/>
            <a:ext cx="425450" cy="504825"/>
            <a:chOff x="8327571" y="1058695"/>
            <a:chExt cx="3571875" cy="4791086"/>
          </a:xfrm>
        </p:grpSpPr>
        <p:pic>
          <p:nvPicPr>
            <p:cNvPr id="24603" name="Picture 2" descr="net-xien-ngan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27571" y="1058695"/>
              <a:ext cx="2620963" cy="342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04" name="Picture 4" descr="net-xien-dai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1971" y="1582581"/>
              <a:ext cx="2657475" cy="426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4619" name="Group 74"/>
          <p:cNvGrpSpPr>
            <a:grpSpLocks/>
          </p:cNvGrpSpPr>
          <p:nvPr/>
        </p:nvGrpSpPr>
        <p:grpSpPr bwMode="auto">
          <a:xfrm>
            <a:off x="2827338" y="4189413"/>
            <a:ext cx="341312" cy="381000"/>
            <a:chOff x="4745004" y="381000"/>
            <a:chExt cx="2350014" cy="3780309"/>
          </a:xfrm>
        </p:grpSpPr>
        <p:pic>
          <p:nvPicPr>
            <p:cNvPr id="24601" name="Picture 3" descr="net 1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17216" y="381000"/>
              <a:ext cx="2277802" cy="37803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02" name="Picture 4" descr="net chu a 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45004" y="381001"/>
              <a:ext cx="1874871" cy="23621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5" name="Hexagon 74"/>
          <p:cNvSpPr/>
          <p:nvPr/>
        </p:nvSpPr>
        <p:spPr>
          <a:xfrm>
            <a:off x="3367088" y="2057400"/>
            <a:ext cx="1524000" cy="1181100"/>
          </a:xfrm>
          <a:prstGeom prst="hexagon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vi-VN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76" name="Hexagon 75"/>
          <p:cNvSpPr/>
          <p:nvPr/>
        </p:nvSpPr>
        <p:spPr>
          <a:xfrm>
            <a:off x="3367088" y="3267075"/>
            <a:ext cx="1524000" cy="1181100"/>
          </a:xfrm>
          <a:prstGeom prst="hexagon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vi-VN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77" name="Hexagon 76"/>
          <p:cNvSpPr/>
          <p:nvPr/>
        </p:nvSpPr>
        <p:spPr>
          <a:xfrm>
            <a:off x="3365500" y="4446588"/>
            <a:ext cx="1524000" cy="1181100"/>
          </a:xfrm>
          <a:prstGeom prst="hexagon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vi-VN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78" name="Hexagon 77"/>
          <p:cNvSpPr/>
          <p:nvPr/>
        </p:nvSpPr>
        <p:spPr>
          <a:xfrm>
            <a:off x="2133600" y="2676525"/>
            <a:ext cx="1524000" cy="1181100"/>
          </a:xfrm>
          <a:prstGeom prst="hexagon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vi-VN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79" name="Hexagon 78"/>
          <p:cNvSpPr/>
          <p:nvPr/>
        </p:nvSpPr>
        <p:spPr>
          <a:xfrm>
            <a:off x="4605338" y="3848100"/>
            <a:ext cx="1524000" cy="1181100"/>
          </a:xfrm>
          <a:prstGeom prst="hexagon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vi-VN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80" name="Hexagon 79"/>
          <p:cNvSpPr/>
          <p:nvPr/>
        </p:nvSpPr>
        <p:spPr>
          <a:xfrm>
            <a:off x="4605338" y="2665413"/>
            <a:ext cx="1524000" cy="1181100"/>
          </a:xfrm>
          <a:prstGeom prst="hexagon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vi-VN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81" name="Hexagon 80"/>
          <p:cNvSpPr/>
          <p:nvPr/>
        </p:nvSpPr>
        <p:spPr>
          <a:xfrm>
            <a:off x="2133600" y="3857625"/>
            <a:ext cx="1524000" cy="1181100"/>
          </a:xfrm>
          <a:prstGeom prst="hexagon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vi-VN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46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2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8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48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 nodeType="clickPar">
                      <p:stCondLst>
                        <p:cond delay="0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8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61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 nodeType="clickPar">
                      <p:stCondLst>
                        <p:cond delay="0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7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 nodeType="clickPar">
                      <p:stCondLst>
                        <p:cond delay="0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8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73" dur="2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 nodeType="clickPar">
                      <p:stCondLst>
                        <p:cond delay="0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79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</p:childTnLst>
        </p:cTn>
      </p:par>
    </p:tnLst>
    <p:bldLst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AutoShape 3" descr="Hình ảnh có liên qu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altLang="en-US"/>
          </a:p>
        </p:txBody>
      </p:sp>
      <p:pic>
        <p:nvPicPr>
          <p:cNvPr id="25603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" y="0"/>
            <a:ext cx="9150350" cy="671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604" name="AutoShape 6" descr="Hình ảnh có liên quan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altLang="en-US"/>
          </a:p>
        </p:txBody>
      </p:sp>
      <p:sp>
        <p:nvSpPr>
          <p:cNvPr id="25605" name="TextBox 4"/>
          <p:cNvSpPr txBox="1">
            <a:spLocks noChangeArrowheads="1"/>
          </p:cNvSpPr>
          <p:nvPr/>
        </p:nvSpPr>
        <p:spPr bwMode="auto">
          <a:xfrm>
            <a:off x="612775" y="312017"/>
            <a:ext cx="911225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4000" b="1" dirty="0" err="1">
                <a:latin typeface="Times New Roman" pitchFamily="18" charset="0"/>
                <a:cs typeface="Times New Roman" pitchFamily="18" charset="0"/>
              </a:rPr>
              <a:t>Hát</a:t>
            </a:r>
            <a:r>
              <a:rPr lang="en-US" alt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latin typeface="Times New Roman" pitchFamily="18" charset="0"/>
                <a:cs typeface="Times New Roman" pitchFamily="18" charset="0"/>
              </a:rPr>
              <a:t>kết</a:t>
            </a:r>
            <a:r>
              <a:rPr lang="en-US" alt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latin typeface="Times New Roman" pitchFamily="18" charset="0"/>
                <a:cs typeface="Times New Roman" pitchFamily="18" charset="0"/>
              </a:rPr>
              <a:t>thúc</a:t>
            </a:r>
            <a:r>
              <a:rPr lang="en-US" altLang="en-US" sz="4000" b="1" dirty="0">
                <a:latin typeface="Times New Roman" pitchFamily="18" charset="0"/>
                <a:cs typeface="Times New Roman" pitchFamily="18" charset="0"/>
              </a:rPr>
              <a:t>: Cho </a:t>
            </a:r>
            <a:r>
              <a:rPr lang="en-US" altLang="en-US" sz="4000" b="1" dirty="0" err="1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alt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alt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latin typeface="Times New Roman" pitchFamily="18" charset="0"/>
                <a:cs typeface="Times New Roman" pitchFamily="18" charset="0"/>
              </a:rPr>
              <a:t>làm</a:t>
            </a:r>
            <a:r>
              <a:rPr lang="en-US" alt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alt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latin typeface="Times New Roman" pitchFamily="18" charset="0"/>
                <a:cs typeface="Times New Roman" pitchFamily="18" charset="0"/>
              </a:rPr>
              <a:t>với</a:t>
            </a:r>
            <a:endParaRPr lang="en-US" alt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ChoToiDiLamMuaVoi-VA-260196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8538" y="-53975"/>
            <a:ext cx="487362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Cho Tôi Đi Làm Mưa Với - Bài hát Cho Trẻ Mầm Non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07975" y="1524000"/>
            <a:ext cx="8676640" cy="4876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8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56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8" dur="500"/>
                                        <p:tgtEl>
                                          <p:spTgt spid="256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605"/>
                  </p:tgtEl>
                </p:cond>
              </p:nextCondLst>
            </p:seq>
            <p:video fullScrn="1"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560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hlinkClick r:id="rId3" action="ppaction://hlinksldjump"/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FF00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grpSp>
        <p:nvGrpSpPr>
          <p:cNvPr id="7171" name="Group 4"/>
          <p:cNvGrpSpPr>
            <a:grpSpLocks/>
          </p:cNvGrpSpPr>
          <p:nvPr/>
        </p:nvGrpSpPr>
        <p:grpSpPr bwMode="auto">
          <a:xfrm>
            <a:off x="2919413" y="1600200"/>
            <a:ext cx="2362200" cy="3101975"/>
            <a:chOff x="3581400" y="1803400"/>
            <a:chExt cx="2362201" cy="3101976"/>
          </a:xfrm>
        </p:grpSpPr>
        <p:pic>
          <p:nvPicPr>
            <p:cNvPr id="7184" name="Picture 3" descr="net 1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1400" y="1803400"/>
              <a:ext cx="2362201" cy="31019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85" name="Picture 4" descr="net chu a 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7749" y="1803400"/>
              <a:ext cx="1874872" cy="2362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86" name="Picture 4" descr="net chu a 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7733" y="1803400"/>
              <a:ext cx="1874872" cy="2362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228600" y="100013"/>
            <a:ext cx="4475162" cy="3429000"/>
            <a:chOff x="2266656" y="524538"/>
            <a:chExt cx="4648200" cy="3618041"/>
          </a:xfrm>
        </p:grpSpPr>
        <p:sp>
          <p:nvSpPr>
            <p:cNvPr id="9" name="Rectangle 8"/>
            <p:cNvSpPr/>
            <p:nvPr/>
          </p:nvSpPr>
          <p:spPr>
            <a:xfrm>
              <a:off x="2266656" y="524538"/>
              <a:ext cx="4648200" cy="361804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/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4323800" y="1088540"/>
              <a:ext cx="1262609" cy="269537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0" b="1" dirty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.VnAvant" pitchFamily="34" charset="0"/>
                  <a:cs typeface="+mn-cs"/>
                  <a:hlinkClick r:id="rId6" action="ppaction://hlinksldjump"/>
                </a:rPr>
                <a:t>1</a:t>
              </a:r>
              <a:endParaRPr lang="en-US" sz="16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endParaRPr>
            </a:p>
          </p:txBody>
        </p:sp>
      </p:grpSp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4692650" y="100013"/>
            <a:ext cx="4254500" cy="3432175"/>
            <a:chOff x="5094870" y="410668"/>
            <a:chExt cx="4559769" cy="3618041"/>
          </a:xfrm>
        </p:grpSpPr>
        <p:sp>
          <p:nvSpPr>
            <p:cNvPr id="12" name="Rectangle 11"/>
            <p:cNvSpPr/>
            <p:nvPr/>
          </p:nvSpPr>
          <p:spPr>
            <a:xfrm>
              <a:off x="5094870" y="410668"/>
              <a:ext cx="4559769" cy="361804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/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804689" y="1013945"/>
              <a:ext cx="1262609" cy="253105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5000" b="1" dirty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.VnAvant" pitchFamily="34" charset="0"/>
                  <a:cs typeface="+mn-cs"/>
                  <a:hlinkClick r:id="rId7" action="ppaction://hlinksldjump">
                    <a:snd r:embed="rId8" name="applause.wav"/>
                  </a:hlinkClick>
                </a:rPr>
                <a:t>2</a:t>
              </a:r>
              <a:endParaRPr lang="en-US" sz="15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endParaRPr>
            </a:p>
          </p:txBody>
        </p:sp>
      </p:grpSp>
      <p:grpSp>
        <p:nvGrpSpPr>
          <p:cNvPr id="14" name="Group 13"/>
          <p:cNvGrpSpPr>
            <a:grpSpLocks/>
          </p:cNvGrpSpPr>
          <p:nvPr/>
        </p:nvGrpSpPr>
        <p:grpSpPr bwMode="auto">
          <a:xfrm>
            <a:off x="237260" y="3538538"/>
            <a:ext cx="4470400" cy="3068637"/>
            <a:chOff x="3384245" y="3615516"/>
            <a:chExt cx="4648200" cy="3618041"/>
          </a:xfrm>
        </p:grpSpPr>
        <p:sp>
          <p:nvSpPr>
            <p:cNvPr id="15" name="Rectangle 14"/>
            <p:cNvSpPr/>
            <p:nvPr/>
          </p:nvSpPr>
          <p:spPr>
            <a:xfrm>
              <a:off x="3384245" y="3615516"/>
              <a:ext cx="4648200" cy="361804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/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5361782" y="3973421"/>
              <a:ext cx="1262609" cy="283103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5000" b="1" dirty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.VnAvant" pitchFamily="34" charset="0"/>
                  <a:cs typeface="+mn-cs"/>
                  <a:hlinkClick r:id="rId9" action="ppaction://hlinksldjump"/>
                </a:rPr>
                <a:t>3</a:t>
              </a:r>
              <a:endParaRPr lang="en-US" sz="15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endParaRPr>
            </a:p>
          </p:txBody>
        </p:sp>
      </p:grpSp>
      <p:grpSp>
        <p:nvGrpSpPr>
          <p:cNvPr id="17" name="Group 16"/>
          <p:cNvGrpSpPr>
            <a:grpSpLocks/>
          </p:cNvGrpSpPr>
          <p:nvPr/>
        </p:nvGrpSpPr>
        <p:grpSpPr bwMode="auto">
          <a:xfrm>
            <a:off x="4692650" y="3529013"/>
            <a:ext cx="4254500" cy="3068637"/>
            <a:chOff x="3890116" y="3672389"/>
            <a:chExt cx="4354164" cy="3618041"/>
          </a:xfrm>
        </p:grpSpPr>
        <p:sp>
          <p:nvSpPr>
            <p:cNvPr id="18" name="Rectangle 17"/>
            <p:cNvSpPr/>
            <p:nvPr/>
          </p:nvSpPr>
          <p:spPr>
            <a:xfrm>
              <a:off x="3890116" y="3672389"/>
              <a:ext cx="4354164" cy="361804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/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5370158" y="4051361"/>
              <a:ext cx="1262609" cy="283103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5000" b="1" dirty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.VnAvant" pitchFamily="34" charset="0"/>
                  <a:cs typeface="+mn-cs"/>
                  <a:hlinkClick r:id="rId10" action="ppaction://hlinksldjump"/>
                </a:rPr>
                <a:t>4</a:t>
              </a:r>
              <a:endParaRPr lang="en-US" sz="15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"/>
          <p:cNvSpPr>
            <a:spLocks noChangeArrowheads="1"/>
          </p:cNvSpPr>
          <p:nvPr/>
        </p:nvSpPr>
        <p:spPr bwMode="auto">
          <a:xfrm>
            <a:off x="2514600" y="2738437"/>
            <a:ext cx="4572000" cy="38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lnSpc>
                <a:spcPct val="115000"/>
              </a:lnSpc>
              <a:spcAft>
                <a:spcPts val="750"/>
              </a:spcAft>
            </a:pPr>
            <a:r>
              <a:rPr lang="en-US" altLang="en-US" b="1">
                <a:latin typeface="Times New Roman" pitchFamily="18" charset="0"/>
                <a:cs typeface="Times New Roman" pitchFamily="18" charset="0"/>
              </a:rPr>
              <a:t> </a:t>
            </a:r>
            <a:endParaRPr lang="vi-VN" altLang="en-US" sz="1400" b="1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" name="Left Arrow 1">
            <a:hlinkClick r:id="rId2" action="ppaction://hlinksldjump"/>
          </p:cNvPr>
          <p:cNvSpPr/>
          <p:nvPr/>
        </p:nvSpPr>
        <p:spPr>
          <a:xfrm>
            <a:off x="152400" y="6243638"/>
            <a:ext cx="762000" cy="4572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440152" y="909637"/>
            <a:ext cx="6553200" cy="1981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lnSpc>
                <a:spcPct val="115000"/>
              </a:lnSpc>
            </a:pP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́ 1: </a:t>
            </a:r>
            <a:r>
              <a:rPr lang="vi-VN" alt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alt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alt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alt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alt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alt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cầm</a:t>
            </a:r>
            <a:r>
              <a:rPr lang="en-US" alt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alt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alt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alt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alt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ao</a:t>
            </a:r>
            <a:r>
              <a:rPr lang="en-US" alt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US" alt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alt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alt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alt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alt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alt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4" name="7-Point Star 3"/>
          <p:cNvSpPr/>
          <p:nvPr/>
        </p:nvSpPr>
        <p:spPr>
          <a:xfrm>
            <a:off x="5715000" y="2971801"/>
            <a:ext cx="2590800" cy="2133600"/>
          </a:xfrm>
          <a:prstGeom prst="star7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lnSpc>
                <a:spcPct val="115000"/>
              </a:lnSpc>
            </a:pPr>
            <a:r>
              <a:rPr lang="en-US" alt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Mưa</a:t>
            </a:r>
            <a:endParaRPr lang="vi-VN" alt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971800"/>
            <a:ext cx="5259388" cy="309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eft Arrow 4">
            <a:hlinkClick r:id="rId2" action="ppaction://hlinksldjump"/>
          </p:cNvPr>
          <p:cNvSpPr/>
          <p:nvPr/>
        </p:nvSpPr>
        <p:spPr>
          <a:xfrm>
            <a:off x="152400" y="6054725"/>
            <a:ext cx="762000" cy="4572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447800" y="990600"/>
            <a:ext cx="6019800" cy="1981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/>
            <a:endParaRPr lang="en-US" altLang="en-US" sz="24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9220" name="Rectangle 3"/>
          <p:cNvSpPr>
            <a:spLocks noChangeArrowheads="1"/>
          </p:cNvSpPr>
          <p:nvPr/>
        </p:nvSpPr>
        <p:spPr bwMode="auto">
          <a:xfrm>
            <a:off x="1866900" y="1068388"/>
            <a:ext cx="4572000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lnSpc>
                <a:spcPct val="115000"/>
              </a:lnSpc>
            </a:pP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́ 2: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rét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buốt</a:t>
            </a:r>
            <a:endParaRPr lang="vi-VN" altLang="en-US" sz="2400" b="1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115000"/>
              </a:lnSpc>
            </a:pP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bấc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ào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ào</a:t>
            </a:r>
            <a:endParaRPr lang="vi-VN" altLang="en-US" sz="2400" b="1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115000"/>
              </a:lnSpc>
            </a:pP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làm</a:t>
            </a:r>
            <a:endParaRPr lang="vi-VN" altLang="en-US" sz="2400" b="1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115000"/>
              </a:lnSpc>
            </a:pP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lo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mặc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ấm</a:t>
            </a:r>
            <a:endParaRPr lang="en-US" alt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5105400" y="3242470"/>
            <a:ext cx="3886200" cy="163433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lnSpc>
                <a:spcPct val="115000"/>
              </a:lnSpc>
            </a:pPr>
            <a:r>
              <a:rPr lang="en-US" altLang="en-US" sz="4400" b="1" dirty="0" err="1">
                <a:solidFill>
                  <a:srgbClr val="F14124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altLang="en-US" sz="4400" b="1" dirty="0">
                <a:solidFill>
                  <a:srgbClr val="F1412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F14124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endParaRPr lang="vi-VN" altLang="en-US" sz="4400" b="1" dirty="0">
              <a:solidFill>
                <a:srgbClr val="F14124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200399"/>
            <a:ext cx="4495800" cy="281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eft Arrow 4">
            <a:hlinkClick r:id="rId2" action="ppaction://hlinksldjump"/>
          </p:cNvPr>
          <p:cNvSpPr/>
          <p:nvPr/>
        </p:nvSpPr>
        <p:spPr>
          <a:xfrm>
            <a:off x="3175" y="6200775"/>
            <a:ext cx="762000" cy="4572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676400" y="990600"/>
            <a:ext cx="6172200" cy="1981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1268" name="Rectangle 3"/>
          <p:cNvSpPr>
            <a:spLocks noChangeArrowheads="1"/>
          </p:cNvSpPr>
          <p:nvPr/>
        </p:nvSpPr>
        <p:spPr bwMode="auto">
          <a:xfrm>
            <a:off x="2209800" y="990600"/>
            <a:ext cx="4572000" cy="203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lnSpc>
                <a:spcPct val="115000"/>
              </a:lnSpc>
            </a:pPr>
            <a:r>
              <a:rPr lang="en-US" alt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alt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́ 3</a:t>
            </a:r>
            <a:r>
              <a:rPr lang="en-US" altLang="en-US" sz="22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2200" b="1" dirty="0" err="1"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alt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b="1" dirty="0" err="1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alt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b="1" dirty="0" err="1">
                <a:latin typeface="Times New Roman" pitchFamily="18" charset="0"/>
                <a:cs typeface="Times New Roman" pitchFamily="18" charset="0"/>
              </a:rPr>
              <a:t>hạt</a:t>
            </a:r>
            <a:endParaRPr lang="vi-VN" altLang="en-US" sz="2200" b="1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115000"/>
              </a:lnSpc>
            </a:pPr>
            <a:r>
              <a:rPr lang="en-US" altLang="en-US" sz="2200" b="1" dirty="0">
                <a:latin typeface="Times New Roman" pitchFamily="18" charset="0"/>
                <a:cs typeface="Times New Roman" pitchFamily="18" charset="0"/>
              </a:rPr>
              <a:t>                        </a:t>
            </a:r>
            <a:r>
              <a:rPr lang="en-US" altLang="en-US" sz="2200" b="1" dirty="0" err="1">
                <a:latin typeface="Times New Roman" pitchFamily="18" charset="0"/>
                <a:cs typeface="Times New Roman" pitchFamily="18" charset="0"/>
              </a:rPr>
              <a:t>Chẳng</a:t>
            </a:r>
            <a:r>
              <a:rPr lang="en-US" alt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b="1" dirty="0" err="1">
                <a:latin typeface="Times New Roman" pitchFamily="18" charset="0"/>
                <a:cs typeface="Times New Roman" pitchFamily="18" charset="0"/>
              </a:rPr>
              <a:t>mọc</a:t>
            </a:r>
            <a:r>
              <a:rPr lang="en-US" alt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b="1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alt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b="1" dirty="0" err="1">
                <a:latin typeface="Times New Roman" pitchFamily="18" charset="0"/>
                <a:cs typeface="Times New Roman" pitchFamily="18" charset="0"/>
              </a:rPr>
              <a:t>cây</a:t>
            </a:r>
            <a:endParaRPr lang="vi-VN" altLang="en-US" sz="2200" b="1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115000"/>
              </a:lnSpc>
            </a:pPr>
            <a:r>
              <a:rPr lang="en-US" altLang="en-US" sz="2200" b="1" dirty="0">
                <a:latin typeface="Times New Roman" pitchFamily="18" charset="0"/>
                <a:cs typeface="Times New Roman" pitchFamily="18" charset="0"/>
              </a:rPr>
              <a:t>                 </a:t>
            </a:r>
            <a:r>
              <a:rPr lang="en-US" altLang="en-US" sz="2200" b="1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alt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b="1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alt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b="1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alt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b="1" dirty="0" err="1">
                <a:latin typeface="Times New Roman" pitchFamily="18" charset="0"/>
                <a:cs typeface="Times New Roman" pitchFamily="18" charset="0"/>
              </a:rPr>
              <a:t>đẹp</a:t>
            </a:r>
            <a:endParaRPr lang="vi-VN" altLang="en-US" sz="2200" b="1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115000"/>
              </a:lnSpc>
            </a:pPr>
            <a:r>
              <a:rPr lang="en-US" altLang="en-US" sz="2200" b="1" dirty="0">
                <a:latin typeface="Times New Roman" pitchFamily="18" charset="0"/>
                <a:cs typeface="Times New Roman" pitchFamily="18" charset="0"/>
              </a:rPr>
              <a:t>                </a:t>
            </a:r>
            <a:r>
              <a:rPr lang="en-US" altLang="en-US" sz="2200" b="1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alt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b="1" dirty="0" err="1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alt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b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alt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b="1" dirty="0" err="1">
                <a:latin typeface="Times New Roman" pitchFamily="18" charset="0"/>
                <a:cs typeface="Times New Roman" pitchFamily="18" charset="0"/>
              </a:rPr>
              <a:t>xây</a:t>
            </a:r>
            <a:endParaRPr lang="vi-VN" altLang="en-US" sz="2200" b="1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115000"/>
              </a:lnSpc>
            </a:pPr>
            <a:r>
              <a:rPr lang="en-US" altLang="en-US" sz="2200" b="1" dirty="0">
                <a:latin typeface="Times New Roman" pitchFamily="18" charset="0"/>
                <a:cs typeface="Times New Roman" pitchFamily="18" charset="0"/>
              </a:rPr>
              <a:t>                 </a:t>
            </a:r>
            <a:r>
              <a:rPr lang="en-US" altLang="en-US" sz="22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b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altLang="en-US" sz="22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4" name="8-Point Star 3"/>
          <p:cNvSpPr/>
          <p:nvPr/>
        </p:nvSpPr>
        <p:spPr>
          <a:xfrm>
            <a:off x="4343400" y="3124200"/>
            <a:ext cx="3962400" cy="2286000"/>
          </a:xfrm>
          <a:prstGeom prst="star8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lnSpc>
                <a:spcPct val="115000"/>
              </a:lnSpc>
            </a:pPr>
            <a:r>
              <a:rPr lang="en-US" altLang="en-US" sz="6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altLang="en-US" sz="6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6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cát</a:t>
            </a:r>
            <a:endParaRPr lang="vi-VN" altLang="en-US" sz="6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38" y="3090361"/>
            <a:ext cx="3916362" cy="2929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eft Arrow 4">
            <a:hlinkClick r:id="rId2" action="ppaction://hlinksldjump"/>
          </p:cNvPr>
          <p:cNvSpPr/>
          <p:nvPr/>
        </p:nvSpPr>
        <p:spPr>
          <a:xfrm>
            <a:off x="19050" y="6019800"/>
            <a:ext cx="762000" cy="4572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2209800" y="933450"/>
            <a:ext cx="5410200" cy="1905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en-US" sz="24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0244" name="Rectangle 3"/>
          <p:cNvSpPr>
            <a:spLocks noChangeArrowheads="1"/>
          </p:cNvSpPr>
          <p:nvPr/>
        </p:nvSpPr>
        <p:spPr bwMode="auto">
          <a:xfrm>
            <a:off x="2590800" y="933450"/>
            <a:ext cx="4572000" cy="203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lnSpc>
                <a:spcPct val="115000"/>
              </a:lnSpc>
            </a:pPr>
            <a:r>
              <a:rPr lang="en-US" altLang="en-US" sz="2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đố 4: </a:t>
            </a:r>
            <a:r>
              <a:rPr lang="en-US" altLang="en-US" sz="2200" b="1">
                <a:latin typeface="Times New Roman" pitchFamily="18" charset="0"/>
                <a:cs typeface="Times New Roman" pitchFamily="18" charset="0"/>
              </a:rPr>
              <a:t>Trong như hạt ngọc</a:t>
            </a:r>
            <a:endParaRPr lang="vi-VN" altLang="en-US" sz="2200" b="1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115000"/>
              </a:lnSpc>
            </a:pPr>
            <a:r>
              <a:rPr lang="en-US" altLang="en-US" sz="2200" b="1">
                <a:latin typeface="Times New Roman" pitchFamily="18" charset="0"/>
                <a:cs typeface="Times New Roman" pitchFamily="18" charset="0"/>
              </a:rPr>
              <a:t>              Mọc trên lá xanh</a:t>
            </a:r>
            <a:endParaRPr lang="vi-VN" altLang="en-US" sz="2200" b="1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115000"/>
              </a:lnSpc>
            </a:pPr>
            <a:r>
              <a:rPr lang="en-US" altLang="en-US" sz="2200" b="1">
                <a:latin typeface="Times New Roman" pitchFamily="18" charset="0"/>
                <a:cs typeface="Times New Roman" pitchFamily="18" charset="0"/>
              </a:rPr>
              <a:t>                Nắng rọi trên cành</a:t>
            </a:r>
            <a:endParaRPr lang="vi-VN" altLang="en-US" sz="2200" b="1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115000"/>
              </a:lnSpc>
            </a:pPr>
            <a:r>
              <a:rPr lang="en-US" altLang="en-US" sz="2200" b="1">
                <a:latin typeface="Times New Roman" pitchFamily="18" charset="0"/>
                <a:cs typeface="Times New Roman" pitchFamily="18" charset="0"/>
              </a:rPr>
              <a:t>                      Biến nhanh như chớp</a:t>
            </a:r>
          </a:p>
          <a:p>
            <a:pPr algn="ctr" eaLnBrk="1" hangingPunct="1">
              <a:lnSpc>
                <a:spcPct val="115000"/>
              </a:lnSpc>
            </a:pPr>
            <a:r>
              <a:rPr lang="en-US" altLang="en-US" sz="2200" b="1">
                <a:latin typeface="Times New Roman" pitchFamily="18" charset="0"/>
                <a:cs typeface="Times New Roman" pitchFamily="18" charset="0"/>
              </a:rPr>
              <a:t>                  Là gì?</a:t>
            </a:r>
          </a:p>
        </p:txBody>
      </p:sp>
      <p:sp>
        <p:nvSpPr>
          <p:cNvPr id="4" name="Cloud Callout 3"/>
          <p:cNvSpPr/>
          <p:nvPr/>
        </p:nvSpPr>
        <p:spPr>
          <a:xfrm>
            <a:off x="4648200" y="3036455"/>
            <a:ext cx="3619500" cy="1840345"/>
          </a:xfrm>
          <a:prstGeom prst="cloudCallou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lnSpc>
                <a:spcPct val="115000"/>
              </a:lnSpc>
            </a:pPr>
            <a:r>
              <a:rPr lang="en-US" alt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Giọt</a:t>
            </a:r>
            <a:r>
              <a:rPr lang="en-US" alt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sương</a:t>
            </a:r>
            <a:endParaRPr lang="vi-VN" alt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022600"/>
            <a:ext cx="3886200" cy="284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3352800" y="-76200"/>
            <a:ext cx="2438400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hangingPunct="1"/>
            <a:r>
              <a:rPr lang="en-US" altLang="en-US" sz="33000" b="1">
                <a:solidFill>
                  <a:srgbClr val="FF0000"/>
                </a:solidFill>
                <a:latin typeface="VNI-Avo" pitchFamily="2" charset="0"/>
              </a:rPr>
              <a:t>o</a:t>
            </a:r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2252662"/>
            <a:ext cx="2438400" cy="3767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92" name="TextBox 1"/>
          <p:cNvSpPr txBox="1">
            <a:spLocks noChangeArrowheads="1"/>
          </p:cNvSpPr>
          <p:nvPr/>
        </p:nvSpPr>
        <p:spPr bwMode="auto">
          <a:xfrm>
            <a:off x="381000" y="838200"/>
            <a:ext cx="88392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3000">
                <a:latin typeface="Times New Roman" pitchFamily="18" charset="0"/>
                <a:cs typeface="Times New Roman" pitchFamily="18" charset="0"/>
              </a:rPr>
              <a:t>Đặc điểm: Chữ g có 1 nét cong tròn khép kín và 1 nét móc ngược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3200400" y="152400"/>
            <a:ext cx="2590800" cy="6053138"/>
            <a:chOff x="5562600" y="109538"/>
            <a:chExt cx="2590800" cy="6053138"/>
          </a:xfrm>
        </p:grpSpPr>
        <p:sp>
          <p:nvSpPr>
            <p:cNvPr id="13316" name="Rectangle 4"/>
            <p:cNvSpPr>
              <a:spLocks noChangeArrowheads="1"/>
            </p:cNvSpPr>
            <p:nvPr/>
          </p:nvSpPr>
          <p:spPr bwMode="auto">
            <a:xfrm>
              <a:off x="5562600" y="109538"/>
              <a:ext cx="2438400" cy="5943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eaLnBrk="1" hangingPunct="1"/>
              <a:r>
                <a:rPr lang="en-US" altLang="en-US" sz="33000" b="1">
                  <a:solidFill>
                    <a:srgbClr val="FF0000"/>
                  </a:solidFill>
                  <a:latin typeface="VNI-Avo" pitchFamily="2" charset="0"/>
                </a:rPr>
                <a:t>o</a:t>
              </a:r>
            </a:p>
          </p:txBody>
        </p:sp>
        <p:pic>
          <p:nvPicPr>
            <p:cNvPr id="13317" name="Picture 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5000" y="2395538"/>
              <a:ext cx="2438400" cy="37671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3315" name="TextBox 1"/>
          <p:cNvSpPr txBox="1">
            <a:spLocks noChangeArrowheads="1"/>
          </p:cNvSpPr>
          <p:nvPr/>
        </p:nvSpPr>
        <p:spPr bwMode="auto">
          <a:xfrm>
            <a:off x="533400" y="1219200"/>
            <a:ext cx="7924800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3500" dirty="0" err="1"/>
              <a:t>Cô</a:t>
            </a:r>
            <a:r>
              <a:rPr lang="en-US" altLang="en-US" sz="3500" dirty="0"/>
              <a:t> </a:t>
            </a:r>
            <a:r>
              <a:rPr lang="en-US" altLang="en-US" sz="3500" dirty="0" err="1"/>
              <a:t>cho</a:t>
            </a:r>
            <a:r>
              <a:rPr lang="en-US" altLang="en-US" sz="3500" dirty="0"/>
              <a:t> </a:t>
            </a:r>
            <a:r>
              <a:rPr lang="en-US" altLang="en-US" sz="3500" dirty="0" err="1"/>
              <a:t>ca</a:t>
            </a:r>
            <a:r>
              <a:rPr lang="en-US" altLang="en-US" sz="3500" dirty="0"/>
              <a:t>̉ </a:t>
            </a:r>
            <a:r>
              <a:rPr lang="en-US" altLang="en-US" sz="3500" dirty="0" err="1"/>
              <a:t>lớp</a:t>
            </a:r>
            <a:r>
              <a:rPr lang="en-US" altLang="en-US" sz="3500" dirty="0"/>
              <a:t>, </a:t>
            </a:r>
            <a:r>
              <a:rPr lang="en-US" altLang="en-US" sz="3500" dirty="0" err="1"/>
              <a:t>tô</a:t>
            </a:r>
            <a:r>
              <a:rPr lang="en-US" altLang="en-US" sz="3500" dirty="0"/>
              <a:t>̉, </a:t>
            </a:r>
            <a:r>
              <a:rPr lang="en-US" altLang="en-US" sz="3500" dirty="0" err="1"/>
              <a:t>nhóm</a:t>
            </a:r>
            <a:r>
              <a:rPr lang="en-US" altLang="en-US" sz="3500" dirty="0"/>
              <a:t>, </a:t>
            </a:r>
            <a:r>
              <a:rPr lang="en-US" altLang="en-US" sz="3500" dirty="0" err="1"/>
              <a:t>ca</a:t>
            </a:r>
            <a:r>
              <a:rPr lang="en-US" altLang="en-US" sz="3500" dirty="0"/>
              <a:t>́ </a:t>
            </a:r>
            <a:r>
              <a:rPr lang="en-US" altLang="en-US" sz="3500" dirty="0" err="1"/>
              <a:t>nhân</a:t>
            </a:r>
            <a:r>
              <a:rPr lang="en-US" altLang="en-US" sz="3500" dirty="0"/>
              <a:t> </a:t>
            </a:r>
            <a:r>
              <a:rPr lang="en-US" altLang="en-US" sz="3500" dirty="0" err="1"/>
              <a:t>phát</a:t>
            </a:r>
            <a:r>
              <a:rPr lang="en-US" altLang="en-US" sz="3500" dirty="0"/>
              <a:t> </a:t>
            </a:r>
            <a:r>
              <a:rPr lang="en-US" altLang="en-US" sz="3500" dirty="0" err="1"/>
              <a:t>âm</a:t>
            </a:r>
            <a:endParaRPr lang="en-US" altLang="en-US" sz="35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649</TotalTime>
  <Words>427</Words>
  <Application>Microsoft Office PowerPoint</Application>
  <PresentationFormat>On-screen Show (4:3)</PresentationFormat>
  <Paragraphs>71</Paragraphs>
  <Slides>21</Slides>
  <Notes>2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Slipstream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NH'Computer</cp:lastModifiedBy>
  <cp:revision>76</cp:revision>
  <dcterms:created xsi:type="dcterms:W3CDTF">2019-03-27T07:55:46Z</dcterms:created>
  <dcterms:modified xsi:type="dcterms:W3CDTF">2021-11-19T12:53:00Z</dcterms:modified>
</cp:coreProperties>
</file>