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5" r:id="rId2"/>
    <p:sldId id="290" r:id="rId3"/>
    <p:sldId id="257" r:id="rId4"/>
    <p:sldId id="260" r:id="rId5"/>
    <p:sldId id="258" r:id="rId6"/>
    <p:sldId id="261" r:id="rId7"/>
    <p:sldId id="312" r:id="rId8"/>
    <p:sldId id="265" r:id="rId9"/>
    <p:sldId id="296" r:id="rId10"/>
    <p:sldId id="266" r:id="rId11"/>
    <p:sldId id="285" r:id="rId12"/>
    <p:sldId id="267" r:id="rId13"/>
    <p:sldId id="268" r:id="rId14"/>
    <p:sldId id="313" r:id="rId15"/>
    <p:sldId id="277" r:id="rId16"/>
    <p:sldId id="300" r:id="rId17"/>
    <p:sldId id="301" r:id="rId18"/>
    <p:sldId id="302" r:id="rId19"/>
    <p:sldId id="273" r:id="rId20"/>
    <p:sldId id="280" r:id="rId21"/>
    <p:sldId id="279" r:id="rId22"/>
    <p:sldId id="282" r:id="rId23"/>
    <p:sldId id="314" r:id="rId24"/>
    <p:sldId id="284" r:id="rId25"/>
    <p:sldId id="303" r:id="rId26"/>
    <p:sldId id="304" r:id="rId27"/>
    <p:sldId id="310" r:id="rId28"/>
    <p:sldId id="322" r:id="rId29"/>
    <p:sldId id="321" r:id="rId30"/>
    <p:sldId id="326" r:id="rId31"/>
    <p:sldId id="309" r:id="rId32"/>
    <p:sldId id="324" r:id="rId33"/>
    <p:sldId id="305" r:id="rId34"/>
    <p:sldId id="27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58" autoAdjust="0"/>
    <p:restoredTop sz="94660"/>
  </p:normalViewPr>
  <p:slideViewPr>
    <p:cSldViewPr>
      <p:cViewPr varScale="1">
        <p:scale>
          <a:sx n="70" d="100"/>
          <a:sy n="70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68064-0E24-4488-8993-143B8F919B25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1E443-36FB-4DB1-8DD7-619035FF92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1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1E443-36FB-4DB1-8DD7-619035FF920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2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64C61-9DF5-44F4-94EF-5ACB09C2A598}" type="datetimeFigureOut">
              <a:rPr lang="en-US" smtClean="0"/>
              <a:pPr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66521-EA78-42BD-AAD7-410CDFC5D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hetgio.wma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922"/>
            <a:ext cx="9144000" cy="68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5922"/>
            <a:ext cx="6511092" cy="1707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467" y="4537721"/>
            <a:ext cx="3749365" cy="646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1" y="1708198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</a:rPr>
              <a:t>GIÁO ÁN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</a:rPr>
              <a:t>P</a:t>
            </a:r>
            <a:r>
              <a:rPr lang="vi-VN" sz="2800" b="1" dirty="0" smtClean="0">
                <a:solidFill>
                  <a:srgbClr val="C00000"/>
                </a:solidFill>
              </a:rPr>
              <a:t>hát triển ngôn ngữ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3041654"/>
            <a:ext cx="533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</a:rPr>
              <a:t>Đề tài: Làm quen chữ cái b,d,đ</a:t>
            </a:r>
          </a:p>
          <a:p>
            <a:r>
              <a:rPr lang="vi-VN" sz="2400" dirty="0">
                <a:solidFill>
                  <a:srgbClr val="002060"/>
                </a:solidFill>
              </a:rPr>
              <a:t>Lứa tuổi:  </a:t>
            </a:r>
            <a:r>
              <a:rPr lang="en-US" sz="2400" dirty="0" smtClean="0">
                <a:solidFill>
                  <a:srgbClr val="002060"/>
                </a:solidFill>
              </a:rPr>
              <a:t>M</a:t>
            </a:r>
            <a:r>
              <a:rPr lang="vi-VN" sz="2400" dirty="0" smtClean="0">
                <a:solidFill>
                  <a:srgbClr val="002060"/>
                </a:solidFill>
              </a:rPr>
              <a:t>ẫu </a:t>
            </a:r>
            <a:r>
              <a:rPr lang="vi-VN" sz="2400" dirty="0">
                <a:solidFill>
                  <a:srgbClr val="002060"/>
                </a:solidFill>
              </a:rPr>
              <a:t>giáo lớn</a:t>
            </a:r>
          </a:p>
          <a:p>
            <a:r>
              <a:rPr lang="vi-VN" sz="2400" dirty="0">
                <a:solidFill>
                  <a:srgbClr val="002060"/>
                </a:solidFill>
              </a:rPr>
              <a:t>Giáo viên : Phạm Thị Huệ</a:t>
            </a:r>
          </a:p>
          <a:p>
            <a:r>
              <a:rPr lang="vi-VN" sz="2400" dirty="0">
                <a:solidFill>
                  <a:srgbClr val="002060"/>
                </a:solidFill>
              </a:rPr>
              <a:t>Email:Phạmhue101074@gmail.com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5446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err="1" smtClean="0">
                <a:latin typeface=".VnAvant" pitchFamily="34" charset="0"/>
              </a:rPr>
              <a:t>quả</a:t>
            </a:r>
            <a:r>
              <a:rPr lang="en-US" sz="8000" dirty="0" smtClean="0">
                <a:latin typeface=".VnAvant" pitchFamily="34" charset="0"/>
              </a:rPr>
              <a:t> </a:t>
            </a:r>
            <a:r>
              <a:rPr lang="en-US" sz="8000" dirty="0" err="1" smtClean="0">
                <a:latin typeface=".VnAvant" pitchFamily="34" charset="0"/>
              </a:rPr>
              <a:t>dứa</a:t>
            </a:r>
            <a:endParaRPr lang="en-US" sz="8000" dirty="0">
              <a:latin typeface=".VnAvant" pitchFamily="34" charset="0"/>
            </a:endParaRPr>
          </a:p>
        </p:txBody>
      </p:sp>
      <p:pic>
        <p:nvPicPr>
          <p:cNvPr id="4" name="Content Placeholder 3" descr="dc-gheq-1426951517544-113-0-765-1279-crop-142711928132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48768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3000"/>
            <a:ext cx="1295400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0" dirty="0" smtClean="0">
                <a:solidFill>
                  <a:srgbClr val="0066FF"/>
                </a:solidFill>
              </a:rPr>
              <a:t>q</a:t>
            </a:r>
            <a:endParaRPr lang="en-US" sz="18000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838200"/>
            <a:ext cx="990600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0" dirty="0" smtClean="0">
                <a:solidFill>
                  <a:srgbClr val="0066FF"/>
                </a:solidFill>
              </a:rPr>
              <a:t>u</a:t>
            </a:r>
            <a:endParaRPr lang="en-US" sz="180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1143000"/>
            <a:ext cx="1066800" cy="28623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0" dirty="0" smtClean="0">
                <a:solidFill>
                  <a:srgbClr val="0066FF"/>
                </a:solidFill>
              </a:rPr>
              <a:t>ả</a:t>
            </a:r>
            <a:endParaRPr lang="en-US" sz="180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1066800"/>
            <a:ext cx="137160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0" dirty="0" smtClean="0">
                <a:solidFill>
                  <a:srgbClr val="0066FF"/>
                </a:solidFill>
              </a:rPr>
              <a:t>ứ</a:t>
            </a:r>
            <a:endParaRPr lang="en-US" sz="18000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762000"/>
            <a:ext cx="1143000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0" dirty="0" smtClean="0">
                <a:solidFill>
                  <a:srgbClr val="0066FF"/>
                </a:solidFill>
              </a:rPr>
              <a:t>a</a:t>
            </a:r>
            <a:endParaRPr lang="en-US" sz="18000" dirty="0">
              <a:solidFill>
                <a:srgbClr val="0066FF"/>
              </a:solidFill>
            </a:endParaRPr>
          </a:p>
        </p:txBody>
      </p:sp>
      <p:sp>
        <p:nvSpPr>
          <p:cNvPr id="12" name="Round Single Corner Rectangle 11"/>
          <p:cNvSpPr/>
          <p:nvPr/>
        </p:nvSpPr>
        <p:spPr>
          <a:xfrm>
            <a:off x="2057400" y="5181600"/>
            <a:ext cx="4876800" cy="1219200"/>
          </a:xfrm>
          <a:prstGeom prst="round1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Tất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</a:t>
            </a:r>
            <a:r>
              <a:rPr lang="en-US" sz="4400" dirty="0" smtClean="0">
                <a:solidFill>
                  <a:srgbClr val="FF0000"/>
                </a:solidFill>
              </a:rPr>
              <a:t> 6 </a:t>
            </a:r>
            <a:r>
              <a:rPr lang="en-US" sz="4400" dirty="0" err="1" smtClean="0">
                <a:solidFill>
                  <a:srgbClr val="FF0000"/>
                </a:solidFill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0" y="5257800"/>
            <a:ext cx="1600200" cy="12954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0" y="1066800"/>
            <a:ext cx="1371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 dirty="0" smtClean="0">
                <a:solidFill>
                  <a:srgbClr val="00B0F0"/>
                </a:solidFill>
                <a:latin typeface="+mj-lt"/>
              </a:rPr>
              <a:t>d</a:t>
            </a:r>
            <a:endParaRPr lang="en-US" sz="18000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0"/>
            <a:ext cx="106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ả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ứ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00B050"/>
                </a:solidFill>
                <a:latin typeface=".VnAvant" pitchFamily="34" charset="0"/>
              </a:rPr>
              <a:t>u</a:t>
            </a:r>
            <a:endParaRPr lang="en-US" sz="18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3200" y="0"/>
            <a:ext cx="106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0" dirty="0" smtClean="0">
                <a:solidFill>
                  <a:srgbClr val="00B050"/>
                </a:solidFill>
                <a:latin typeface=".VnAvant" pitchFamily="34" charset="0"/>
              </a:rPr>
              <a:t>ả</a:t>
            </a:r>
            <a:endParaRPr lang="en-US" sz="18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00B050"/>
                </a:solidFill>
                <a:latin typeface=".VnAvant" pitchFamily="34" charset="0"/>
              </a:rPr>
              <a:t>ứ</a:t>
            </a:r>
            <a:endParaRPr lang="en-US" sz="18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18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" y="5715000"/>
            <a:ext cx="2590800" cy="8382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ln w="50800"/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cái</a:t>
            </a:r>
            <a:r>
              <a:rPr lang="en-US" sz="2800" b="1" dirty="0" smtClean="0">
                <a:ln w="50800"/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đã</a:t>
            </a:r>
            <a:r>
              <a:rPr lang="en-US" sz="2800" b="1" dirty="0" smtClean="0">
                <a:ln w="50800"/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học</a:t>
            </a:r>
            <a:r>
              <a:rPr lang="en-US" sz="2800" b="1" dirty="0" smtClean="0">
                <a:ln w="50800"/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ln w="50800"/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bài</a:t>
            </a:r>
            <a:r>
              <a:rPr lang="en-US" sz="2800" b="1" dirty="0" smtClean="0">
                <a:ln w="50800"/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tx1"/>
                </a:solidFill>
              </a:rPr>
              <a:t>mơí</a:t>
            </a:r>
            <a:endParaRPr lang="en-US" sz="2800" b="1" dirty="0">
              <a:ln w="50800"/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-0.0026 -0.01343 -0.01128 -0.02685 -0.01441 -0.02685 C -0.03385 -0.02685 -0.05382 0.18426 -0.05382 0.39537 C -0.05382 0.28889 -0.06372 0.18426 -0.07326 0.18426 C -0.08316 0.18426 -0.09271 0.29051 -0.09271 0.39537 C -0.09271 0.34282 -0.09757 0.28889 -0.1026 0.28889 C -0.10764 0.28889 -0.11267 0.3412 -0.11267 0.39537 C -0.11267 0.36828 -0.1151 0.34282 -0.11753 0.34282 C -0.12014 0.34282 -0.12257 0.36967 -0.12257 0.39537 C -0.12257 0.38171 -0.12396 0.36828 -0.125 0.36828 C -0.12569 0.36828 -0.1276 0.38171 -0.1276 0.39537 C -0.1276 0.38842 -0.1283 0.38171 -0.12882 0.38171 C -0.12882 0.38356 -0.13021 0.38842 -0.13021 0.39537 C -0.13021 0.39166 -0.13021 0.38842 -0.1309 0.38842 C -0.1309 0.39028 -0.13142 0.39213 -0.13142 0.39537 C -0.13142 0.39352 -0.13142 0.39166 -0.13142 0.39028 C -0.13212 0.39028 -0.13212 0.39213 -0.13212 0.39375 C -0.13281 0.39375 -0.13281 0.39213 -0.13281 0.39028 C -0.13333 0.39028 -0.13333 0.39213 -0.13333 0.39375 " pathEditMode="relative" rAng="0" ptsTypes="fffffffffffffffffff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19200"/>
            <a:ext cx="22860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300" dirty="0" smtClean="0">
                <a:solidFill>
                  <a:srgbClr val="002060"/>
                </a:solidFill>
                <a:latin typeface=".VnAvant" pitchFamily="34" charset="0"/>
              </a:rPr>
              <a:t>d</a:t>
            </a:r>
            <a:endParaRPr lang="en-US" sz="27300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4" t="45833" r="49048" b="35417"/>
          <a:stretch>
            <a:fillRect/>
          </a:stretch>
        </p:blipFill>
        <p:spPr bwMode="auto">
          <a:xfrm>
            <a:off x="1219200" y="24384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4" t="64583" r="49048" b="16667"/>
          <a:stretch>
            <a:fillRect/>
          </a:stretch>
        </p:blipFill>
        <p:spPr bwMode="auto">
          <a:xfrm>
            <a:off x="1219200" y="38100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581400" y="1143000"/>
            <a:ext cx="381000" cy="388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hexv2v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391150"/>
            <a:ext cx="7924800" cy="146685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 flipH="1">
            <a:off x="5943600" y="1905000"/>
            <a:ext cx="3200400" cy="175260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</a:rPr>
              <a:t>Phân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tích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cấu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103" y="697958"/>
            <a:ext cx="6256361" cy="5128431"/>
          </a:xfrm>
        </p:spPr>
      </p:pic>
      <p:pic>
        <p:nvPicPr>
          <p:cNvPr id="5" name="Picture 4" descr="ehexv2v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391150"/>
            <a:ext cx="7924800" cy="146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703" y="290526"/>
            <a:ext cx="167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smtClean="0">
                <a:solidFill>
                  <a:srgbClr val="FF0000"/>
                </a:solidFill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599" y="838200"/>
            <a:ext cx="1795684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 noGrp="1"/>
          </p:cNvGrpSpPr>
          <p:nvPr/>
        </p:nvGrpSpPr>
        <p:grpSpPr bwMode="auto">
          <a:xfrm>
            <a:off x="3352800" y="3124200"/>
            <a:ext cx="2895600" cy="3352800"/>
            <a:chOff x="0" y="480"/>
            <a:chExt cx="1087" cy="1955"/>
          </a:xfrm>
        </p:grpSpPr>
        <p:pic>
          <p:nvPicPr>
            <p:cNvPr id="5" name="Picture 3" descr="Dauhoi2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0" y="480"/>
              <a:ext cx="1008" cy="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ag00317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16"/>
              <a:ext cx="1087" cy="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Explosion 1 9"/>
          <p:cNvSpPr/>
          <p:nvPr/>
        </p:nvSpPr>
        <p:spPr>
          <a:xfrm>
            <a:off x="2590800" y="0"/>
            <a:ext cx="4191000" cy="2971800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66FF"/>
                </a:solidFill>
              </a:rPr>
              <a:t>So </a:t>
            </a:r>
            <a:r>
              <a:rPr lang="en-US" sz="3200" dirty="0" err="1" smtClean="0">
                <a:solidFill>
                  <a:srgbClr val="0066FF"/>
                </a:solidFill>
              </a:rPr>
              <a:t>sánh</a:t>
            </a:r>
            <a:r>
              <a:rPr lang="en-US" sz="3200" dirty="0" smtClean="0">
                <a:solidFill>
                  <a:srgbClr val="0066FF"/>
                </a:solidFill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</a:rPr>
              <a:t>chữ</a:t>
            </a:r>
            <a:r>
              <a:rPr lang="en-US" sz="3200" dirty="0" smtClean="0">
                <a:solidFill>
                  <a:srgbClr val="0066FF"/>
                </a:solidFill>
              </a:rPr>
              <a:t> b </a:t>
            </a:r>
            <a:r>
              <a:rPr lang="en-US" sz="3200" dirty="0" err="1" smtClean="0">
                <a:solidFill>
                  <a:srgbClr val="0066FF"/>
                </a:solidFill>
              </a:rPr>
              <a:t>và</a:t>
            </a:r>
            <a:r>
              <a:rPr lang="en-US" sz="3200" dirty="0" smtClean="0">
                <a:solidFill>
                  <a:srgbClr val="0066FF"/>
                </a:solidFill>
              </a:rPr>
              <a:t> d </a:t>
            </a:r>
            <a:endParaRPr lang="en-US" sz="3200" dirty="0">
              <a:solidFill>
                <a:srgbClr val="00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1752600"/>
            <a:ext cx="2209800" cy="4648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87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1676400"/>
            <a:ext cx="2362200" cy="4876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400" y="2667000"/>
            <a:ext cx="381000" cy="3276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nut 3"/>
          <p:cNvSpPr/>
          <p:nvPr/>
        </p:nvSpPr>
        <p:spPr>
          <a:xfrm>
            <a:off x="4953000" y="3429000"/>
            <a:ext cx="2362200" cy="2286000"/>
          </a:xfrm>
          <a:prstGeom prst="donut">
            <a:avLst>
              <a:gd name="adj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7640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:</a:t>
            </a:r>
          </a:p>
          <a:p>
            <a:endParaRPr lang="en-US" dirty="0"/>
          </a:p>
        </p:txBody>
      </p:sp>
      <p:sp>
        <p:nvSpPr>
          <p:cNvPr id="6" name="Explosion 2 5"/>
          <p:cNvSpPr/>
          <p:nvPr/>
        </p:nvSpPr>
        <p:spPr>
          <a:xfrm>
            <a:off x="-381000" y="0"/>
            <a:ext cx="3962400" cy="22098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giống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2209800" y="-228600"/>
            <a:ext cx="4419600" cy="19812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Điểm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khác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685800" cy="3657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nut 5"/>
          <p:cNvSpPr/>
          <p:nvPr/>
        </p:nvSpPr>
        <p:spPr>
          <a:xfrm>
            <a:off x="1066800" y="2971800"/>
            <a:ext cx="2514600" cy="2514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5562600" y="3200400"/>
            <a:ext cx="2438400" cy="2438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0" y="1752600"/>
            <a:ext cx="533400" cy="381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umblr_mxgo71pj2U1rn8gxa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962400"/>
            <a:ext cx="4762500" cy="317182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err="1" smtClean="0">
                <a:latin typeface="+mn-lt"/>
              </a:rPr>
              <a:t>quả</a:t>
            </a:r>
            <a:r>
              <a:rPr lang="en-US" sz="8000" dirty="0" smtClean="0">
                <a:latin typeface="+mn-lt"/>
              </a:rPr>
              <a:t> </a:t>
            </a:r>
            <a:r>
              <a:rPr lang="en-US" sz="8000" dirty="0" err="1" smtClean="0">
                <a:latin typeface="+mn-lt"/>
              </a:rPr>
              <a:t>đu</a:t>
            </a:r>
            <a:r>
              <a:rPr lang="en-US" sz="8000" dirty="0" smtClean="0">
                <a:latin typeface="+mn-lt"/>
              </a:rPr>
              <a:t> </a:t>
            </a:r>
            <a:r>
              <a:rPr lang="en-US" sz="8000" dirty="0" err="1" smtClean="0">
                <a:latin typeface="+mn-lt"/>
              </a:rPr>
              <a:t>đủ</a:t>
            </a:r>
            <a:endParaRPr lang="en-US" sz="8000" dirty="0">
              <a:latin typeface="+mn-lt"/>
            </a:endParaRPr>
          </a:p>
        </p:txBody>
      </p:sp>
      <p:pic>
        <p:nvPicPr>
          <p:cNvPr id="4" name="Content Placeholder 3" descr="qua-du-du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287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-27296"/>
            <a:ext cx="8839200" cy="67328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381000"/>
            <a:ext cx="7467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PHẦN I:Mục </a:t>
            </a:r>
            <a:r>
              <a:rPr lang="en-US" sz="3600" dirty="0" err="1" smtClean="0"/>
              <a:t>đích,yêu</a:t>
            </a:r>
            <a:r>
              <a:rPr lang="en-US" sz="3600" dirty="0" smtClean="0"/>
              <a:t> </a:t>
            </a:r>
            <a:r>
              <a:rPr lang="en-US" sz="3600" dirty="0" err="1" smtClean="0"/>
              <a:t>cầu</a:t>
            </a:r>
            <a:r>
              <a:rPr lang="en-US" sz="3600" dirty="0" smtClean="0"/>
              <a:t>.</a:t>
            </a: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066800"/>
            <a:ext cx="8305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có kỹ năng nhận biết chữ cái trong từ còn thiếu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 kỹ năng so sánh điểm giống và khác nhau nhóm chữ cái b, d, 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có kỹ năng quan sát , phân tích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62200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q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362200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u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362200"/>
            <a:ext cx="99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ả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2362200"/>
            <a:ext cx="609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đ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2362200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u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2362200"/>
            <a:ext cx="99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đ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0" y="2362200"/>
            <a:ext cx="1371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3300"/>
                </a:solidFill>
              </a:rPr>
              <a:t>ủ</a:t>
            </a:r>
            <a:endParaRPr lang="en-US" sz="15000" dirty="0">
              <a:solidFill>
                <a:srgbClr val="FF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1</a:t>
            </a:r>
            <a:endParaRPr lang="en-US" sz="8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2</a:t>
            </a:r>
            <a:endParaRPr lang="en-US" sz="8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3</a:t>
            </a:r>
            <a:endParaRPr lang="en-US" sz="8800" dirty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4</a:t>
            </a:r>
            <a:endParaRPr lang="en-US" sz="8800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5</a:t>
            </a:r>
            <a:endParaRPr lang="en-US" sz="8800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6</a:t>
            </a:r>
            <a:endParaRPr lang="en-US" sz="8800" dirty="0"/>
          </a:p>
        </p:txBody>
      </p:sp>
      <p:sp>
        <p:nvSpPr>
          <p:cNvPr id="16" name="TextBox 15"/>
          <p:cNvSpPr txBox="1"/>
          <p:nvPr/>
        </p:nvSpPr>
        <p:spPr>
          <a:xfrm>
            <a:off x="7772400" y="49530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7</a:t>
            </a:r>
            <a:endParaRPr lang="en-US" sz="8800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55 L -3.33333E-6 -0.3305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255 L 0.00417 -0.3305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-0.33055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222 L 3.33333E-6 -0.3416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55 L 0 -0.3305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: </a:t>
            </a:r>
          </a:p>
          <a:p>
            <a:pPr algn="ctr"/>
            <a:r>
              <a:rPr lang="en-US" sz="3600" dirty="0" smtClean="0"/>
              <a:t>‘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đu</a:t>
            </a:r>
            <a:r>
              <a:rPr lang="en-US" sz="3600" dirty="0" smtClean="0"/>
              <a:t> </a:t>
            </a:r>
            <a:r>
              <a:rPr lang="en-US" sz="3600" dirty="0" err="1" smtClean="0"/>
              <a:t>đủ</a:t>
            </a:r>
            <a:r>
              <a:rPr lang="en-US" sz="3600" dirty="0" smtClean="0"/>
              <a:t>’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rồi</a:t>
            </a:r>
            <a:r>
              <a:rPr lang="en-US" sz="3600" dirty="0" smtClean="0"/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9600" y="3505200"/>
            <a:ext cx="2362200" cy="9906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u,a,q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876800" y="3733800"/>
            <a:ext cx="2362200" cy="9906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q,u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000" y="5562600"/>
            <a:ext cx="1371600" cy="10668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00" y="5638800"/>
            <a:ext cx="608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5</a:t>
            </a:r>
            <a:endParaRPr 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7696200" y="571500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/>
              <a:t>4</a:t>
            </a:r>
            <a:endParaRPr lang="en-US" sz="4800" dirty="0"/>
          </a:p>
        </p:txBody>
      </p:sp>
      <p:sp>
        <p:nvSpPr>
          <p:cNvPr id="18" name="Rectangle 17"/>
          <p:cNvSpPr/>
          <p:nvPr/>
        </p:nvSpPr>
        <p:spPr>
          <a:xfrm>
            <a:off x="7696200" y="571500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/>
              <a:t>3</a:t>
            </a:r>
            <a:endParaRPr lang="en-US" sz="4800" dirty="0"/>
          </a:p>
        </p:txBody>
      </p:sp>
      <p:sp>
        <p:nvSpPr>
          <p:cNvPr id="19" name="Rectangle 18"/>
          <p:cNvSpPr/>
          <p:nvPr/>
        </p:nvSpPr>
        <p:spPr>
          <a:xfrm>
            <a:off x="7696200" y="571500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6200" y="571500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1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1" name="hetgi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620000" y="6096000"/>
            <a:ext cx="304800" cy="3048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200400" y="5410200"/>
            <a:ext cx="2057400" cy="10668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 . </a:t>
            </a:r>
            <a:r>
              <a:rPr lang="en-US" sz="2800" dirty="0" smtClean="0">
                <a:solidFill>
                  <a:schemeClr val="tx1"/>
                </a:solidFill>
              </a:rPr>
              <a:t>u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276600" y="5562600"/>
            <a:ext cx="6858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nh-dong-240_11385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build="allAtOnce"/>
      <p:bldP spid="18" grpId="0" build="allAtOnce"/>
      <p:bldP spid="19" grpId="0" build="allAtOnce"/>
      <p:bldP spid="20" grpId="0" build="allAtOnce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905000"/>
            <a:ext cx="259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0" dirty="0" smtClean="0">
                <a:solidFill>
                  <a:srgbClr val="FF0000"/>
                </a:solidFill>
                <a:latin typeface=".VnAvant" pitchFamily="34" charset="0"/>
              </a:rPr>
              <a:t>đ</a:t>
            </a:r>
            <a:endParaRPr lang="en-US" sz="28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4" t="45833" r="49048" b="35417"/>
          <a:stretch>
            <a:fillRect/>
          </a:stretch>
        </p:blipFill>
        <p:spPr bwMode="auto">
          <a:xfrm>
            <a:off x="1143000" y="31242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4" t="64583" r="49048" b="16667"/>
          <a:stretch>
            <a:fillRect/>
          </a:stretch>
        </p:blipFill>
        <p:spPr bwMode="auto">
          <a:xfrm>
            <a:off x="1143000" y="44958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581400" y="1905000"/>
            <a:ext cx="381000" cy="388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2362200"/>
            <a:ext cx="17526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5486400" y="304800"/>
            <a:ext cx="3048000" cy="1905000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Phân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nét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chữ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5398848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105525"/>
            <a:ext cx="6181725" cy="7524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90600"/>
            <a:ext cx="152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rgbClr val="FF0000"/>
                </a:solidFill>
              </a:rPr>
              <a:t>Đ</a:t>
            </a:r>
            <a:endParaRPr lang="en-US" sz="20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90600"/>
            <a:ext cx="198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rgbClr val="FF0000"/>
                </a:solidFill>
              </a:rPr>
              <a:t>đ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90600"/>
            <a:ext cx="2819400" cy="3276600"/>
          </a:xfrm>
          <a:prstGeom prst="rect">
            <a:avLst/>
          </a:prstGeom>
        </p:spPr>
      </p:pic>
      <p:pic>
        <p:nvPicPr>
          <p:cNvPr id="5" name="Picture 4" descr="c6gfxf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3590"/>
            <a:ext cx="9144000" cy="207441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981200" y="381000"/>
            <a:ext cx="5638800" cy="1600200"/>
          </a:xfrm>
          <a:prstGeom prst="wave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</a:rPr>
              <a:t>Điểm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giống</a:t>
            </a:r>
            <a:r>
              <a:rPr lang="en-US" sz="4000" dirty="0" smtClean="0">
                <a:solidFill>
                  <a:srgbClr val="7030A0"/>
                </a:solidFill>
              </a:rPr>
              <a:t>  </a:t>
            </a:r>
            <a:r>
              <a:rPr lang="en-US" sz="4000" dirty="0" err="1" smtClean="0">
                <a:solidFill>
                  <a:srgbClr val="7030A0"/>
                </a:solidFill>
              </a:rPr>
              <a:t>của</a:t>
            </a:r>
            <a:r>
              <a:rPr lang="en-US" sz="4000" dirty="0" smtClean="0">
                <a:solidFill>
                  <a:srgbClr val="7030A0"/>
                </a:solidFill>
              </a:rPr>
              <a:t> d </a:t>
            </a:r>
            <a:r>
              <a:rPr lang="en-US" sz="4000" dirty="0" err="1" smtClean="0">
                <a:solidFill>
                  <a:srgbClr val="7030A0"/>
                </a:solidFill>
              </a:rPr>
              <a:t>và</a:t>
            </a:r>
            <a:r>
              <a:rPr lang="en-US" sz="4000" dirty="0" smtClean="0">
                <a:solidFill>
                  <a:srgbClr val="7030A0"/>
                </a:solidFill>
              </a:rPr>
              <a:t> đ 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Donut 2"/>
          <p:cNvSpPr/>
          <p:nvPr/>
        </p:nvSpPr>
        <p:spPr>
          <a:xfrm>
            <a:off x="2209800" y="3810000"/>
            <a:ext cx="2057400" cy="2133600"/>
          </a:xfrm>
          <a:prstGeom prst="donut">
            <a:avLst>
              <a:gd name="adj" fmla="val 1378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0" y="2590800"/>
            <a:ext cx="381000" cy="3505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5000" y="381000"/>
            <a:ext cx="5334000" cy="2971800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Trò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</a:rPr>
              <a:t>ai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nhanh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tay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008" y="2048136"/>
            <a:ext cx="4419983" cy="2761727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865293"/>
            <a:ext cx="4724400" cy="95410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38393" y="1066800"/>
            <a:ext cx="5993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/>
                <a:solidFill>
                  <a:schemeClr val="accent3"/>
                </a:solidFill>
              </a:rPr>
              <a:t>Ôn luyện củng cố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hiệu Chiếc nón kỳ diệu(2001-2011)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1" y="0"/>
            <a:ext cx="90678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039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381000" y="1447800"/>
            <a:ext cx="2743200" cy="5334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447800"/>
            <a:ext cx="5715000" cy="5334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4453" y="304800"/>
            <a:ext cx="8180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 : Ô chữ kỳ diêu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3400" y="1752600"/>
            <a:ext cx="259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</a:rPr>
              <a:t>    Cách chơi:</a:t>
            </a:r>
          </a:p>
          <a:p>
            <a:r>
              <a:rPr lang="vi-VN" sz="2400" dirty="0">
                <a:solidFill>
                  <a:srgbClr val="002060"/>
                </a:solidFill>
              </a:rPr>
              <a:t>-</a:t>
            </a:r>
            <a:r>
              <a:rPr lang="vi-VN" sz="2400" dirty="0" smtClean="0">
                <a:solidFill>
                  <a:srgbClr val="002060"/>
                </a:solidFill>
              </a:rPr>
              <a:t> Cô quay vòng quay kỳ diệu, trẻ quan sát, mắt tinh. Khi vòng quay dừng ở màu gi có ô chữ nào trẻ đọc to chữ cái ( cá nhân trẻ đọc hoặc tổ )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721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53000"/>
            <a:ext cx="8229600" cy="1371600"/>
          </a:xfrm>
        </p:spPr>
        <p:txBody>
          <a:bodyPr>
            <a:noAutofit/>
          </a:bodyPr>
          <a:lstStyle/>
          <a:p>
            <a:r>
              <a:rPr lang="en-US" sz="8000" dirty="0" smtClean="0"/>
              <a:t> </a:t>
            </a:r>
            <a:r>
              <a:rPr lang="en-US" sz="9600" dirty="0" err="1" smtClean="0"/>
              <a:t>quả</a:t>
            </a:r>
            <a:r>
              <a:rPr lang="en-US" sz="9600" dirty="0" smtClean="0"/>
              <a:t> </a:t>
            </a:r>
            <a:r>
              <a:rPr lang="en-US" sz="9600" dirty="0" err="1" smtClean="0"/>
              <a:t>bưởi</a:t>
            </a:r>
            <a:endParaRPr lang="en-US" sz="8000" dirty="0"/>
          </a:p>
        </p:txBody>
      </p:sp>
      <p:pic>
        <p:nvPicPr>
          <p:cNvPr id="4" name="Content Placeholder 3" descr="thum-loi-ich-suc-khoe-qua-buo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257" y="677391"/>
            <a:ext cx="8229600" cy="4302905"/>
          </a:xfrm>
        </p:spPr>
      </p:pic>
      <p:sp>
        <p:nvSpPr>
          <p:cNvPr id="3" name="TextBox 2"/>
          <p:cNvSpPr txBox="1"/>
          <p:nvPr/>
        </p:nvSpPr>
        <p:spPr>
          <a:xfrm>
            <a:off x="838200" y="142798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Làm quen chữ b</a:t>
            </a:r>
            <a:endParaRPr lang="en-US" sz="28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8733" y="-27295"/>
            <a:ext cx="8866667" cy="6537921"/>
          </a:xfrm>
          <a:prstGeom prst="rect">
            <a:avLst/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68000">
                <a:schemeClr val="accent4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29400" y="762000"/>
            <a:ext cx="1295400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rapezoid 47"/>
          <p:cNvSpPr/>
          <p:nvPr/>
        </p:nvSpPr>
        <p:spPr>
          <a:xfrm>
            <a:off x="3487922" y="6076267"/>
            <a:ext cx="2180814" cy="400731"/>
          </a:xfrm>
          <a:prstGeom prst="trapezoid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213708" y="5822945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20545" y="3864373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283305" y="1881580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111560" y="203210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928337" y="270414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351560" y="2061446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248989" y="4054873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342283" y="5641823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271417" y="5797185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78254" y="3838613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341014" y="1855820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399992" y="5616063"/>
            <a:ext cx="508719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2093723" y="691349"/>
            <a:ext cx="4916937" cy="4717178"/>
            <a:chOff x="439192" y="712763"/>
            <a:chExt cx="4916937" cy="4717178"/>
          </a:xfrm>
        </p:grpSpPr>
        <p:sp>
          <p:nvSpPr>
            <p:cNvPr id="73" name="Freeform 72"/>
            <p:cNvSpPr/>
            <p:nvPr/>
          </p:nvSpPr>
          <p:spPr>
            <a:xfrm rot="7985211">
              <a:off x="720850" y="1787074"/>
              <a:ext cx="1484858" cy="2010382"/>
            </a:xfrm>
            <a:custGeom>
              <a:avLst/>
              <a:gdLst>
                <a:gd name="connsiteX0" fmla="*/ 0 w 1484858"/>
                <a:gd name="connsiteY0" fmla="*/ 1996946 h 2010382"/>
                <a:gd name="connsiteX1" fmla="*/ 0 w 1484858"/>
                <a:gd name="connsiteY1" fmla="*/ 0 h 2010382"/>
                <a:gd name="connsiteX2" fmla="*/ 1484858 w 1484858"/>
                <a:gd name="connsiteY2" fmla="*/ 1587484 h 2010382"/>
                <a:gd name="connsiteX3" fmla="*/ 1473200 w 1484858"/>
                <a:gd name="connsiteY3" fmla="*/ 1597281 h 2010382"/>
                <a:gd name="connsiteX4" fmla="*/ 88872 w 1484858"/>
                <a:gd name="connsiteY4" fmla="*/ 2006491 h 2010382"/>
                <a:gd name="connsiteX5" fmla="*/ 0 w 1484858"/>
                <a:gd name="connsiteY5" fmla="*/ 1996946 h 201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4858" h="2010382">
                  <a:moveTo>
                    <a:pt x="0" y="1996946"/>
                  </a:moveTo>
                  <a:lnTo>
                    <a:pt x="0" y="0"/>
                  </a:lnTo>
                  <a:lnTo>
                    <a:pt x="1484858" y="1587484"/>
                  </a:lnTo>
                  <a:lnTo>
                    <a:pt x="1473200" y="1597281"/>
                  </a:lnTo>
                  <a:cubicBezTo>
                    <a:pt x="1069826" y="1901021"/>
                    <a:pt x="578750" y="2035660"/>
                    <a:pt x="88872" y="2006491"/>
                  </a:cubicBezTo>
                  <a:lnTo>
                    <a:pt x="0" y="1996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7985211">
              <a:off x="247452" y="2444841"/>
              <a:ext cx="2276829" cy="1634448"/>
            </a:xfrm>
            <a:custGeom>
              <a:avLst/>
              <a:gdLst>
                <a:gd name="connsiteX0" fmla="*/ 1519909 w 2276829"/>
                <a:gd name="connsiteY0" fmla="*/ 1634448 h 1634448"/>
                <a:gd name="connsiteX1" fmla="*/ 0 w 2276829"/>
                <a:gd name="connsiteY1" fmla="*/ 9490 h 1634448"/>
                <a:gd name="connsiteX2" fmla="*/ 0 w 2276829"/>
                <a:gd name="connsiteY2" fmla="*/ 0 h 1634448"/>
                <a:gd name="connsiteX3" fmla="*/ 2276829 w 2276829"/>
                <a:gd name="connsiteY3" fmla="*/ 258277 h 1634448"/>
                <a:gd name="connsiteX4" fmla="*/ 2249406 w 2276829"/>
                <a:gd name="connsiteY4" fmla="*/ 437895 h 1634448"/>
                <a:gd name="connsiteX5" fmla="*/ 1640445 w 2276829"/>
                <a:gd name="connsiteY5" fmla="*/ 1533158 h 1634448"/>
                <a:gd name="connsiteX6" fmla="*/ 1519909 w 2276829"/>
                <a:gd name="connsiteY6" fmla="*/ 1634448 h 163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29" h="1634448">
                  <a:moveTo>
                    <a:pt x="1519909" y="1634448"/>
                  </a:moveTo>
                  <a:lnTo>
                    <a:pt x="0" y="9490"/>
                  </a:lnTo>
                  <a:lnTo>
                    <a:pt x="0" y="0"/>
                  </a:lnTo>
                  <a:lnTo>
                    <a:pt x="2276829" y="258277"/>
                  </a:lnTo>
                  <a:lnTo>
                    <a:pt x="2249406" y="437895"/>
                  </a:lnTo>
                  <a:cubicBezTo>
                    <a:pt x="2166285" y="847523"/>
                    <a:pt x="1963161" y="1231305"/>
                    <a:pt x="1640445" y="1533158"/>
                  </a:cubicBezTo>
                  <a:lnTo>
                    <a:pt x="1519909" y="163444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rot="7985211">
              <a:off x="720849" y="1787075"/>
              <a:ext cx="1484858" cy="2010382"/>
            </a:xfrm>
            <a:custGeom>
              <a:avLst/>
              <a:gdLst>
                <a:gd name="connsiteX0" fmla="*/ 0 w 1484858"/>
                <a:gd name="connsiteY0" fmla="*/ 1996946 h 2010382"/>
                <a:gd name="connsiteX1" fmla="*/ 0 w 1484858"/>
                <a:gd name="connsiteY1" fmla="*/ 0 h 2010382"/>
                <a:gd name="connsiteX2" fmla="*/ 1484858 w 1484858"/>
                <a:gd name="connsiteY2" fmla="*/ 1587484 h 2010382"/>
                <a:gd name="connsiteX3" fmla="*/ 1473200 w 1484858"/>
                <a:gd name="connsiteY3" fmla="*/ 1597281 h 2010382"/>
                <a:gd name="connsiteX4" fmla="*/ 88872 w 1484858"/>
                <a:gd name="connsiteY4" fmla="*/ 2006491 h 2010382"/>
                <a:gd name="connsiteX5" fmla="*/ 0 w 1484858"/>
                <a:gd name="connsiteY5" fmla="*/ 1996946 h 201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4858" h="2010382">
                  <a:moveTo>
                    <a:pt x="0" y="1996946"/>
                  </a:moveTo>
                  <a:lnTo>
                    <a:pt x="0" y="0"/>
                  </a:lnTo>
                  <a:lnTo>
                    <a:pt x="1484858" y="1587484"/>
                  </a:lnTo>
                  <a:lnTo>
                    <a:pt x="1473200" y="1597281"/>
                  </a:lnTo>
                  <a:cubicBezTo>
                    <a:pt x="1069826" y="1901021"/>
                    <a:pt x="578750" y="2035660"/>
                    <a:pt x="88872" y="2006491"/>
                  </a:cubicBezTo>
                  <a:lnTo>
                    <a:pt x="0" y="1996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 rot="7985211">
              <a:off x="247451" y="2444842"/>
              <a:ext cx="2276829" cy="1634448"/>
            </a:xfrm>
            <a:custGeom>
              <a:avLst/>
              <a:gdLst>
                <a:gd name="connsiteX0" fmla="*/ 1519909 w 2276829"/>
                <a:gd name="connsiteY0" fmla="*/ 1634448 h 1634448"/>
                <a:gd name="connsiteX1" fmla="*/ 0 w 2276829"/>
                <a:gd name="connsiteY1" fmla="*/ 9490 h 1634448"/>
                <a:gd name="connsiteX2" fmla="*/ 0 w 2276829"/>
                <a:gd name="connsiteY2" fmla="*/ 0 h 1634448"/>
                <a:gd name="connsiteX3" fmla="*/ 2276829 w 2276829"/>
                <a:gd name="connsiteY3" fmla="*/ 258277 h 1634448"/>
                <a:gd name="connsiteX4" fmla="*/ 2249406 w 2276829"/>
                <a:gd name="connsiteY4" fmla="*/ 437895 h 1634448"/>
                <a:gd name="connsiteX5" fmla="*/ 1640445 w 2276829"/>
                <a:gd name="connsiteY5" fmla="*/ 1533158 h 1634448"/>
                <a:gd name="connsiteX6" fmla="*/ 1519909 w 2276829"/>
                <a:gd name="connsiteY6" fmla="*/ 1634448 h 163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29" h="1634448">
                  <a:moveTo>
                    <a:pt x="1519909" y="1634448"/>
                  </a:moveTo>
                  <a:lnTo>
                    <a:pt x="0" y="9490"/>
                  </a:lnTo>
                  <a:lnTo>
                    <a:pt x="0" y="0"/>
                  </a:lnTo>
                  <a:lnTo>
                    <a:pt x="2276829" y="258277"/>
                  </a:lnTo>
                  <a:lnTo>
                    <a:pt x="2249406" y="437895"/>
                  </a:lnTo>
                  <a:cubicBezTo>
                    <a:pt x="2166285" y="847523"/>
                    <a:pt x="1963161" y="1231305"/>
                    <a:pt x="1640445" y="1533158"/>
                  </a:cubicBezTo>
                  <a:lnTo>
                    <a:pt x="1519909" y="163444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 rot="7985211">
              <a:off x="720851" y="1787073"/>
              <a:ext cx="1484858" cy="2010382"/>
            </a:xfrm>
            <a:custGeom>
              <a:avLst/>
              <a:gdLst>
                <a:gd name="connsiteX0" fmla="*/ 0 w 1484858"/>
                <a:gd name="connsiteY0" fmla="*/ 1996946 h 2010382"/>
                <a:gd name="connsiteX1" fmla="*/ 0 w 1484858"/>
                <a:gd name="connsiteY1" fmla="*/ 0 h 2010382"/>
                <a:gd name="connsiteX2" fmla="*/ 1484858 w 1484858"/>
                <a:gd name="connsiteY2" fmla="*/ 1587484 h 2010382"/>
                <a:gd name="connsiteX3" fmla="*/ 1473200 w 1484858"/>
                <a:gd name="connsiteY3" fmla="*/ 1597281 h 2010382"/>
                <a:gd name="connsiteX4" fmla="*/ 88872 w 1484858"/>
                <a:gd name="connsiteY4" fmla="*/ 2006491 h 2010382"/>
                <a:gd name="connsiteX5" fmla="*/ 0 w 1484858"/>
                <a:gd name="connsiteY5" fmla="*/ 1996946 h 201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4858" h="2010382">
                  <a:moveTo>
                    <a:pt x="0" y="1996946"/>
                  </a:moveTo>
                  <a:lnTo>
                    <a:pt x="0" y="0"/>
                  </a:lnTo>
                  <a:lnTo>
                    <a:pt x="1484858" y="1587484"/>
                  </a:lnTo>
                  <a:lnTo>
                    <a:pt x="1473200" y="1597281"/>
                  </a:lnTo>
                  <a:cubicBezTo>
                    <a:pt x="1069826" y="1901021"/>
                    <a:pt x="578750" y="2035660"/>
                    <a:pt x="88872" y="2006491"/>
                  </a:cubicBezTo>
                  <a:lnTo>
                    <a:pt x="0" y="1996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rot="7985211">
              <a:off x="247453" y="2444840"/>
              <a:ext cx="2276829" cy="1634448"/>
            </a:xfrm>
            <a:custGeom>
              <a:avLst/>
              <a:gdLst>
                <a:gd name="connsiteX0" fmla="*/ 1519909 w 2276829"/>
                <a:gd name="connsiteY0" fmla="*/ 1634448 h 1634448"/>
                <a:gd name="connsiteX1" fmla="*/ 0 w 2276829"/>
                <a:gd name="connsiteY1" fmla="*/ 9490 h 1634448"/>
                <a:gd name="connsiteX2" fmla="*/ 0 w 2276829"/>
                <a:gd name="connsiteY2" fmla="*/ 0 h 1634448"/>
                <a:gd name="connsiteX3" fmla="*/ 2276829 w 2276829"/>
                <a:gd name="connsiteY3" fmla="*/ 258277 h 1634448"/>
                <a:gd name="connsiteX4" fmla="*/ 2249406 w 2276829"/>
                <a:gd name="connsiteY4" fmla="*/ 437895 h 1634448"/>
                <a:gd name="connsiteX5" fmla="*/ 1640445 w 2276829"/>
                <a:gd name="connsiteY5" fmla="*/ 1533158 h 1634448"/>
                <a:gd name="connsiteX6" fmla="*/ 1519909 w 2276829"/>
                <a:gd name="connsiteY6" fmla="*/ 1634448 h 163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29" h="1634448">
                  <a:moveTo>
                    <a:pt x="1519909" y="1634448"/>
                  </a:moveTo>
                  <a:lnTo>
                    <a:pt x="0" y="9490"/>
                  </a:lnTo>
                  <a:lnTo>
                    <a:pt x="0" y="0"/>
                  </a:lnTo>
                  <a:lnTo>
                    <a:pt x="2276829" y="258277"/>
                  </a:lnTo>
                  <a:lnTo>
                    <a:pt x="2249406" y="437895"/>
                  </a:lnTo>
                  <a:cubicBezTo>
                    <a:pt x="2166285" y="847523"/>
                    <a:pt x="1963161" y="1231305"/>
                    <a:pt x="1640445" y="1533158"/>
                  </a:cubicBezTo>
                  <a:lnTo>
                    <a:pt x="1519909" y="163444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39192" y="712763"/>
              <a:ext cx="4916937" cy="4717178"/>
              <a:chOff x="439192" y="712763"/>
              <a:chExt cx="4916937" cy="4717178"/>
            </a:xfrm>
          </p:grpSpPr>
          <p:sp>
            <p:nvSpPr>
              <p:cNvPr id="80" name="Freeform 79"/>
              <p:cNvSpPr/>
              <p:nvPr/>
            </p:nvSpPr>
            <p:spPr>
              <a:xfrm rot="7985211">
                <a:off x="1801433" y="705933"/>
                <a:ext cx="1407599" cy="2036107"/>
              </a:xfrm>
              <a:custGeom>
                <a:avLst/>
                <a:gdLst>
                  <a:gd name="connsiteX0" fmla="*/ 0 w 1407599"/>
                  <a:gd name="connsiteY0" fmla="*/ 1316602 h 2036107"/>
                  <a:gd name="connsiteX1" fmla="*/ 1407599 w 1407599"/>
                  <a:gd name="connsiteY1" fmla="*/ 0 h 2036107"/>
                  <a:gd name="connsiteX2" fmla="*/ 1407599 w 1407599"/>
                  <a:gd name="connsiteY2" fmla="*/ 2036107 h 2036107"/>
                  <a:gd name="connsiteX3" fmla="*/ 1332574 w 1407599"/>
                  <a:gd name="connsiteY3" fmla="*/ 2028049 h 2036107"/>
                  <a:gd name="connsiteX4" fmla="*/ 0 w 1407599"/>
                  <a:gd name="connsiteY4" fmla="*/ 1316602 h 203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599" h="2036107">
                    <a:moveTo>
                      <a:pt x="0" y="1316602"/>
                    </a:moveTo>
                    <a:lnTo>
                      <a:pt x="1407599" y="0"/>
                    </a:lnTo>
                    <a:lnTo>
                      <a:pt x="1407599" y="2036107"/>
                    </a:lnTo>
                    <a:lnTo>
                      <a:pt x="1332574" y="2028049"/>
                    </a:lnTo>
                    <a:cubicBezTo>
                      <a:pt x="844853" y="1952187"/>
                      <a:pt x="371028" y="1713273"/>
                      <a:pt x="0" y="1316602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rot="7985211">
                <a:off x="1330537" y="3411199"/>
                <a:ext cx="2258632" cy="1778852"/>
              </a:xfrm>
              <a:custGeom>
                <a:avLst/>
                <a:gdLst>
                  <a:gd name="connsiteX0" fmla="*/ 0 w 2258632"/>
                  <a:gd name="connsiteY0" fmla="*/ 1523840 h 1778852"/>
                  <a:gd name="connsiteX1" fmla="*/ 1629161 w 2258632"/>
                  <a:gd name="connsiteY1" fmla="*/ 0 h 1778852"/>
                  <a:gd name="connsiteX2" fmla="*/ 2258573 w 2258632"/>
                  <a:gd name="connsiteY2" fmla="*/ 1587730 h 1778852"/>
                  <a:gd name="connsiteX3" fmla="*/ 2248037 w 2258632"/>
                  <a:gd name="connsiteY3" fmla="*/ 1778852 h 1778852"/>
                  <a:gd name="connsiteX4" fmla="*/ 0 w 2258632"/>
                  <a:gd name="connsiteY4" fmla="*/ 1523840 h 177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8632" h="1778852">
                    <a:moveTo>
                      <a:pt x="0" y="1523840"/>
                    </a:moveTo>
                    <a:lnTo>
                      <a:pt x="1629161" y="0"/>
                    </a:lnTo>
                    <a:cubicBezTo>
                      <a:pt x="2053193" y="453339"/>
                      <a:pt x="2262673" y="1026893"/>
                      <a:pt x="2258573" y="1587730"/>
                    </a:cubicBezTo>
                    <a:lnTo>
                      <a:pt x="2248037" y="1778852"/>
                    </a:lnTo>
                    <a:lnTo>
                      <a:pt x="0" y="152384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 rot="7985211">
                <a:off x="3483490" y="2072824"/>
                <a:ext cx="1494053" cy="2251222"/>
              </a:xfrm>
              <a:custGeom>
                <a:avLst/>
                <a:gdLst>
                  <a:gd name="connsiteX0" fmla="*/ 1481696 w 1494053"/>
                  <a:gd name="connsiteY0" fmla="*/ 2249820 h 2251222"/>
                  <a:gd name="connsiteX1" fmla="*/ 0 w 1494053"/>
                  <a:gd name="connsiteY1" fmla="*/ 665717 h 2251222"/>
                  <a:gd name="connsiteX2" fmla="*/ 109109 w 1494053"/>
                  <a:gd name="connsiteY2" fmla="*/ 552209 h 2251222"/>
                  <a:gd name="connsiteX3" fmla="*/ 1450920 w 1494053"/>
                  <a:gd name="connsiteY3" fmla="*/ 0 h 2251222"/>
                  <a:gd name="connsiteX4" fmla="*/ 1494053 w 1494053"/>
                  <a:gd name="connsiteY4" fmla="*/ 505 h 2251222"/>
                  <a:gd name="connsiteX5" fmla="*/ 1494053 w 1494053"/>
                  <a:gd name="connsiteY5" fmla="*/ 2251222 h 2251222"/>
                  <a:gd name="connsiteX6" fmla="*/ 1481696 w 1494053"/>
                  <a:gd name="connsiteY6" fmla="*/ 2249820 h 225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4053" h="2251222">
                    <a:moveTo>
                      <a:pt x="1481696" y="2249820"/>
                    </a:moveTo>
                    <a:lnTo>
                      <a:pt x="0" y="665717"/>
                    </a:lnTo>
                    <a:lnTo>
                      <a:pt x="109109" y="552209"/>
                    </a:lnTo>
                    <a:cubicBezTo>
                      <a:pt x="485610" y="200047"/>
                      <a:pt x="962514" y="17742"/>
                      <a:pt x="1450920" y="0"/>
                    </a:cubicBezTo>
                    <a:lnTo>
                      <a:pt x="1494053" y="505"/>
                    </a:lnTo>
                    <a:lnTo>
                      <a:pt x="1494053" y="2251222"/>
                    </a:lnTo>
                    <a:lnTo>
                      <a:pt x="1481696" y="22498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7985211">
                <a:off x="2324620" y="3265618"/>
                <a:ext cx="1630268" cy="2228359"/>
              </a:xfrm>
              <a:custGeom>
                <a:avLst/>
                <a:gdLst>
                  <a:gd name="connsiteX0" fmla="*/ 0 w 1630268"/>
                  <a:gd name="connsiteY0" fmla="*/ 2228359 h 2228359"/>
                  <a:gd name="connsiteX1" fmla="*/ 0 w 1630268"/>
                  <a:gd name="connsiteY1" fmla="*/ 0 h 2228359"/>
                  <a:gd name="connsiteX2" fmla="*/ 120910 w 1630268"/>
                  <a:gd name="connsiteY2" fmla="*/ 1416 h 2228359"/>
                  <a:gd name="connsiteX3" fmla="*/ 1498053 w 1630268"/>
                  <a:gd name="connsiteY3" fmla="*/ 575049 h 2228359"/>
                  <a:gd name="connsiteX4" fmla="*/ 1630268 w 1630268"/>
                  <a:gd name="connsiteY4" fmla="*/ 703484 h 2228359"/>
                  <a:gd name="connsiteX5" fmla="*/ 0 w 1630268"/>
                  <a:gd name="connsiteY5" fmla="*/ 2228359 h 2228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0268" h="2228359">
                    <a:moveTo>
                      <a:pt x="0" y="2228359"/>
                    </a:moveTo>
                    <a:lnTo>
                      <a:pt x="0" y="0"/>
                    </a:lnTo>
                    <a:lnTo>
                      <a:pt x="120910" y="1416"/>
                    </a:lnTo>
                    <a:cubicBezTo>
                      <a:pt x="610789" y="30584"/>
                      <a:pt x="1099469" y="223559"/>
                      <a:pt x="1498053" y="575049"/>
                    </a:cubicBezTo>
                    <a:lnTo>
                      <a:pt x="1630268" y="703484"/>
                    </a:lnTo>
                    <a:lnTo>
                      <a:pt x="0" y="2228359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rot="7985211">
                <a:off x="2254270" y="1256091"/>
                <a:ext cx="2008076" cy="1550308"/>
              </a:xfrm>
              <a:custGeom>
                <a:avLst/>
                <a:gdLst>
                  <a:gd name="connsiteX0" fmla="*/ 599679 w 2008076"/>
                  <a:gd name="connsiteY0" fmla="*/ 1550308 h 1550308"/>
                  <a:gd name="connsiteX1" fmla="*/ 480354 w 2008076"/>
                  <a:gd name="connsiteY1" fmla="*/ 1409818 h 1550308"/>
                  <a:gd name="connsiteX2" fmla="*/ 8374 w 2008076"/>
                  <a:gd name="connsiteY2" fmla="*/ 208116 h 1550308"/>
                  <a:gd name="connsiteX3" fmla="*/ 0 w 2008076"/>
                  <a:gd name="connsiteY3" fmla="*/ 0 h 1550308"/>
                  <a:gd name="connsiteX4" fmla="*/ 2002666 w 2008076"/>
                  <a:gd name="connsiteY4" fmla="*/ 227177 h 1550308"/>
                  <a:gd name="connsiteX5" fmla="*/ 2008076 w 2008076"/>
                  <a:gd name="connsiteY5" fmla="*/ 232960 h 1550308"/>
                  <a:gd name="connsiteX6" fmla="*/ 599679 w 2008076"/>
                  <a:gd name="connsiteY6" fmla="*/ 1550308 h 15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076" h="1550308">
                    <a:moveTo>
                      <a:pt x="599679" y="1550308"/>
                    </a:moveTo>
                    <a:lnTo>
                      <a:pt x="480354" y="1409818"/>
                    </a:lnTo>
                    <a:cubicBezTo>
                      <a:pt x="202547" y="1048832"/>
                      <a:pt x="45357" y="629570"/>
                      <a:pt x="8374" y="208116"/>
                    </a:cubicBezTo>
                    <a:lnTo>
                      <a:pt x="0" y="0"/>
                    </a:lnTo>
                    <a:lnTo>
                      <a:pt x="2002666" y="227177"/>
                    </a:lnTo>
                    <a:lnTo>
                      <a:pt x="2008076" y="232960"/>
                    </a:lnTo>
                    <a:lnTo>
                      <a:pt x="599679" y="15503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 rot="7985211">
                <a:off x="3215433" y="1963925"/>
                <a:ext cx="1952239" cy="1543152"/>
              </a:xfrm>
              <a:custGeom>
                <a:avLst/>
                <a:gdLst>
                  <a:gd name="connsiteX0" fmla="*/ 0 w 1952239"/>
                  <a:gd name="connsiteY0" fmla="*/ 1321695 h 1543152"/>
                  <a:gd name="connsiteX1" fmla="*/ 9164 w 1952239"/>
                  <a:gd name="connsiteY1" fmla="*/ 1155456 h 1543152"/>
                  <a:gd name="connsiteX2" fmla="*/ 498294 w 1952239"/>
                  <a:gd name="connsiteY2" fmla="*/ 10979 h 1543152"/>
                  <a:gd name="connsiteX3" fmla="*/ 508847 w 1952239"/>
                  <a:gd name="connsiteY3" fmla="*/ 0 h 1543152"/>
                  <a:gd name="connsiteX4" fmla="*/ 1952239 w 1952239"/>
                  <a:gd name="connsiteY4" fmla="*/ 1543152 h 1543152"/>
                  <a:gd name="connsiteX5" fmla="*/ 0 w 1952239"/>
                  <a:gd name="connsiteY5" fmla="*/ 1321695 h 1543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2239" h="1543152">
                    <a:moveTo>
                      <a:pt x="0" y="1321695"/>
                    </a:moveTo>
                    <a:lnTo>
                      <a:pt x="9164" y="1155456"/>
                    </a:lnTo>
                    <a:cubicBezTo>
                      <a:pt x="52274" y="738770"/>
                      <a:pt x="215453" y="338584"/>
                      <a:pt x="498294" y="10979"/>
                    </a:cubicBezTo>
                    <a:lnTo>
                      <a:pt x="508847" y="0"/>
                    </a:lnTo>
                    <a:lnTo>
                      <a:pt x="1952239" y="1543152"/>
                    </a:lnTo>
                    <a:lnTo>
                      <a:pt x="0" y="132169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 rot="7985211">
                <a:off x="1801432" y="705934"/>
                <a:ext cx="1407599" cy="2036107"/>
              </a:xfrm>
              <a:custGeom>
                <a:avLst/>
                <a:gdLst>
                  <a:gd name="connsiteX0" fmla="*/ 0 w 1407599"/>
                  <a:gd name="connsiteY0" fmla="*/ 1316602 h 2036107"/>
                  <a:gd name="connsiteX1" fmla="*/ 1407599 w 1407599"/>
                  <a:gd name="connsiteY1" fmla="*/ 0 h 2036107"/>
                  <a:gd name="connsiteX2" fmla="*/ 1407599 w 1407599"/>
                  <a:gd name="connsiteY2" fmla="*/ 2036107 h 2036107"/>
                  <a:gd name="connsiteX3" fmla="*/ 1332574 w 1407599"/>
                  <a:gd name="connsiteY3" fmla="*/ 2028049 h 2036107"/>
                  <a:gd name="connsiteX4" fmla="*/ 0 w 1407599"/>
                  <a:gd name="connsiteY4" fmla="*/ 1316602 h 203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599" h="2036107">
                    <a:moveTo>
                      <a:pt x="0" y="1316602"/>
                    </a:moveTo>
                    <a:lnTo>
                      <a:pt x="1407599" y="0"/>
                    </a:lnTo>
                    <a:lnTo>
                      <a:pt x="1407599" y="2036107"/>
                    </a:lnTo>
                    <a:lnTo>
                      <a:pt x="1332574" y="2028049"/>
                    </a:lnTo>
                    <a:cubicBezTo>
                      <a:pt x="844853" y="1952187"/>
                      <a:pt x="371028" y="1713273"/>
                      <a:pt x="0" y="1316602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 rot="7985211">
                <a:off x="3483489" y="2072825"/>
                <a:ext cx="1494053" cy="2251222"/>
              </a:xfrm>
              <a:custGeom>
                <a:avLst/>
                <a:gdLst>
                  <a:gd name="connsiteX0" fmla="*/ 1481696 w 1494053"/>
                  <a:gd name="connsiteY0" fmla="*/ 2249820 h 2251222"/>
                  <a:gd name="connsiteX1" fmla="*/ 0 w 1494053"/>
                  <a:gd name="connsiteY1" fmla="*/ 665717 h 2251222"/>
                  <a:gd name="connsiteX2" fmla="*/ 109109 w 1494053"/>
                  <a:gd name="connsiteY2" fmla="*/ 552209 h 2251222"/>
                  <a:gd name="connsiteX3" fmla="*/ 1450920 w 1494053"/>
                  <a:gd name="connsiteY3" fmla="*/ 0 h 2251222"/>
                  <a:gd name="connsiteX4" fmla="*/ 1494053 w 1494053"/>
                  <a:gd name="connsiteY4" fmla="*/ 505 h 2251222"/>
                  <a:gd name="connsiteX5" fmla="*/ 1494053 w 1494053"/>
                  <a:gd name="connsiteY5" fmla="*/ 2251222 h 2251222"/>
                  <a:gd name="connsiteX6" fmla="*/ 1481696 w 1494053"/>
                  <a:gd name="connsiteY6" fmla="*/ 2249820 h 225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4053" h="2251222">
                    <a:moveTo>
                      <a:pt x="1481696" y="2249820"/>
                    </a:moveTo>
                    <a:lnTo>
                      <a:pt x="0" y="665717"/>
                    </a:lnTo>
                    <a:lnTo>
                      <a:pt x="109109" y="552209"/>
                    </a:lnTo>
                    <a:cubicBezTo>
                      <a:pt x="485610" y="200047"/>
                      <a:pt x="962514" y="17742"/>
                      <a:pt x="1450920" y="0"/>
                    </a:cubicBezTo>
                    <a:lnTo>
                      <a:pt x="1494053" y="505"/>
                    </a:lnTo>
                    <a:lnTo>
                      <a:pt x="1494053" y="2251222"/>
                    </a:lnTo>
                    <a:lnTo>
                      <a:pt x="1481696" y="22498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 rot="7985211">
                <a:off x="2168714" y="1042512"/>
                <a:ext cx="2008076" cy="1550308"/>
              </a:xfrm>
              <a:custGeom>
                <a:avLst/>
                <a:gdLst>
                  <a:gd name="connsiteX0" fmla="*/ 599679 w 2008076"/>
                  <a:gd name="connsiteY0" fmla="*/ 1550308 h 1550308"/>
                  <a:gd name="connsiteX1" fmla="*/ 480354 w 2008076"/>
                  <a:gd name="connsiteY1" fmla="*/ 1409818 h 1550308"/>
                  <a:gd name="connsiteX2" fmla="*/ 8374 w 2008076"/>
                  <a:gd name="connsiteY2" fmla="*/ 208116 h 1550308"/>
                  <a:gd name="connsiteX3" fmla="*/ 0 w 2008076"/>
                  <a:gd name="connsiteY3" fmla="*/ 0 h 1550308"/>
                  <a:gd name="connsiteX4" fmla="*/ 2002666 w 2008076"/>
                  <a:gd name="connsiteY4" fmla="*/ 227177 h 1550308"/>
                  <a:gd name="connsiteX5" fmla="*/ 2008076 w 2008076"/>
                  <a:gd name="connsiteY5" fmla="*/ 232960 h 1550308"/>
                  <a:gd name="connsiteX6" fmla="*/ 599679 w 2008076"/>
                  <a:gd name="connsiteY6" fmla="*/ 1550308 h 15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076" h="1550308">
                    <a:moveTo>
                      <a:pt x="599679" y="1550308"/>
                    </a:moveTo>
                    <a:lnTo>
                      <a:pt x="480354" y="1409818"/>
                    </a:lnTo>
                    <a:cubicBezTo>
                      <a:pt x="202547" y="1048832"/>
                      <a:pt x="45357" y="629570"/>
                      <a:pt x="8374" y="208116"/>
                    </a:cubicBezTo>
                    <a:lnTo>
                      <a:pt x="0" y="0"/>
                    </a:lnTo>
                    <a:lnTo>
                      <a:pt x="2002666" y="227177"/>
                    </a:lnTo>
                    <a:lnTo>
                      <a:pt x="2008076" y="232960"/>
                    </a:lnTo>
                    <a:lnTo>
                      <a:pt x="599679" y="15503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88"/>
              <p:cNvSpPr/>
              <p:nvPr/>
            </p:nvSpPr>
            <p:spPr>
              <a:xfrm rot="7985211">
                <a:off x="3215432" y="1963926"/>
                <a:ext cx="1952239" cy="1543152"/>
              </a:xfrm>
              <a:custGeom>
                <a:avLst/>
                <a:gdLst>
                  <a:gd name="connsiteX0" fmla="*/ 0 w 1952239"/>
                  <a:gd name="connsiteY0" fmla="*/ 1321695 h 1543152"/>
                  <a:gd name="connsiteX1" fmla="*/ 9164 w 1952239"/>
                  <a:gd name="connsiteY1" fmla="*/ 1155456 h 1543152"/>
                  <a:gd name="connsiteX2" fmla="*/ 498294 w 1952239"/>
                  <a:gd name="connsiteY2" fmla="*/ 10979 h 1543152"/>
                  <a:gd name="connsiteX3" fmla="*/ 508847 w 1952239"/>
                  <a:gd name="connsiteY3" fmla="*/ 0 h 1543152"/>
                  <a:gd name="connsiteX4" fmla="*/ 1952239 w 1952239"/>
                  <a:gd name="connsiteY4" fmla="*/ 1543152 h 1543152"/>
                  <a:gd name="connsiteX5" fmla="*/ 0 w 1952239"/>
                  <a:gd name="connsiteY5" fmla="*/ 1321695 h 1543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2239" h="1543152">
                    <a:moveTo>
                      <a:pt x="0" y="1321695"/>
                    </a:moveTo>
                    <a:lnTo>
                      <a:pt x="9164" y="1155456"/>
                    </a:lnTo>
                    <a:cubicBezTo>
                      <a:pt x="52274" y="738770"/>
                      <a:pt x="215453" y="338584"/>
                      <a:pt x="498294" y="10979"/>
                    </a:cubicBezTo>
                    <a:lnTo>
                      <a:pt x="508847" y="0"/>
                    </a:lnTo>
                    <a:lnTo>
                      <a:pt x="1952239" y="1543152"/>
                    </a:lnTo>
                    <a:lnTo>
                      <a:pt x="0" y="132169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 rot="7985211">
                <a:off x="1801434" y="705932"/>
                <a:ext cx="1407599" cy="2036107"/>
              </a:xfrm>
              <a:custGeom>
                <a:avLst/>
                <a:gdLst>
                  <a:gd name="connsiteX0" fmla="*/ 0 w 1407599"/>
                  <a:gd name="connsiteY0" fmla="*/ 1316602 h 2036107"/>
                  <a:gd name="connsiteX1" fmla="*/ 1407599 w 1407599"/>
                  <a:gd name="connsiteY1" fmla="*/ 0 h 2036107"/>
                  <a:gd name="connsiteX2" fmla="*/ 1407599 w 1407599"/>
                  <a:gd name="connsiteY2" fmla="*/ 2036107 h 2036107"/>
                  <a:gd name="connsiteX3" fmla="*/ 1332574 w 1407599"/>
                  <a:gd name="connsiteY3" fmla="*/ 2028049 h 2036107"/>
                  <a:gd name="connsiteX4" fmla="*/ 0 w 1407599"/>
                  <a:gd name="connsiteY4" fmla="*/ 1316602 h 203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599" h="2036107">
                    <a:moveTo>
                      <a:pt x="0" y="1316602"/>
                    </a:moveTo>
                    <a:lnTo>
                      <a:pt x="1407599" y="0"/>
                    </a:lnTo>
                    <a:lnTo>
                      <a:pt x="1407599" y="2036107"/>
                    </a:lnTo>
                    <a:lnTo>
                      <a:pt x="1332574" y="2028049"/>
                    </a:lnTo>
                    <a:cubicBezTo>
                      <a:pt x="844853" y="1952187"/>
                      <a:pt x="371028" y="1713273"/>
                      <a:pt x="0" y="1316602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 rot="7985211">
                <a:off x="3483491" y="2072823"/>
                <a:ext cx="1494053" cy="2251222"/>
              </a:xfrm>
              <a:custGeom>
                <a:avLst/>
                <a:gdLst>
                  <a:gd name="connsiteX0" fmla="*/ 1481696 w 1494053"/>
                  <a:gd name="connsiteY0" fmla="*/ 2249820 h 2251222"/>
                  <a:gd name="connsiteX1" fmla="*/ 0 w 1494053"/>
                  <a:gd name="connsiteY1" fmla="*/ 665717 h 2251222"/>
                  <a:gd name="connsiteX2" fmla="*/ 109109 w 1494053"/>
                  <a:gd name="connsiteY2" fmla="*/ 552209 h 2251222"/>
                  <a:gd name="connsiteX3" fmla="*/ 1450920 w 1494053"/>
                  <a:gd name="connsiteY3" fmla="*/ 0 h 2251222"/>
                  <a:gd name="connsiteX4" fmla="*/ 1494053 w 1494053"/>
                  <a:gd name="connsiteY4" fmla="*/ 505 h 2251222"/>
                  <a:gd name="connsiteX5" fmla="*/ 1494053 w 1494053"/>
                  <a:gd name="connsiteY5" fmla="*/ 2251222 h 2251222"/>
                  <a:gd name="connsiteX6" fmla="*/ 1481696 w 1494053"/>
                  <a:gd name="connsiteY6" fmla="*/ 2249820 h 225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4053" h="2251222">
                    <a:moveTo>
                      <a:pt x="1481696" y="2249820"/>
                    </a:moveTo>
                    <a:lnTo>
                      <a:pt x="0" y="665717"/>
                    </a:lnTo>
                    <a:lnTo>
                      <a:pt x="109109" y="552209"/>
                    </a:lnTo>
                    <a:cubicBezTo>
                      <a:pt x="485610" y="200047"/>
                      <a:pt x="962514" y="17742"/>
                      <a:pt x="1450920" y="0"/>
                    </a:cubicBezTo>
                    <a:lnTo>
                      <a:pt x="1494053" y="505"/>
                    </a:lnTo>
                    <a:lnTo>
                      <a:pt x="1494053" y="2251222"/>
                    </a:lnTo>
                    <a:lnTo>
                      <a:pt x="1481696" y="22498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 rot="7985211">
                <a:off x="2168716" y="1042510"/>
                <a:ext cx="2008076" cy="1550308"/>
              </a:xfrm>
              <a:custGeom>
                <a:avLst/>
                <a:gdLst>
                  <a:gd name="connsiteX0" fmla="*/ 599679 w 2008076"/>
                  <a:gd name="connsiteY0" fmla="*/ 1550308 h 1550308"/>
                  <a:gd name="connsiteX1" fmla="*/ 480354 w 2008076"/>
                  <a:gd name="connsiteY1" fmla="*/ 1409818 h 1550308"/>
                  <a:gd name="connsiteX2" fmla="*/ 8374 w 2008076"/>
                  <a:gd name="connsiteY2" fmla="*/ 208116 h 1550308"/>
                  <a:gd name="connsiteX3" fmla="*/ 0 w 2008076"/>
                  <a:gd name="connsiteY3" fmla="*/ 0 h 1550308"/>
                  <a:gd name="connsiteX4" fmla="*/ 2002666 w 2008076"/>
                  <a:gd name="connsiteY4" fmla="*/ 227177 h 1550308"/>
                  <a:gd name="connsiteX5" fmla="*/ 2008076 w 2008076"/>
                  <a:gd name="connsiteY5" fmla="*/ 232960 h 1550308"/>
                  <a:gd name="connsiteX6" fmla="*/ 599679 w 2008076"/>
                  <a:gd name="connsiteY6" fmla="*/ 1550308 h 15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076" h="1550308">
                    <a:moveTo>
                      <a:pt x="599679" y="1550308"/>
                    </a:moveTo>
                    <a:lnTo>
                      <a:pt x="480354" y="1409818"/>
                    </a:lnTo>
                    <a:cubicBezTo>
                      <a:pt x="202547" y="1048832"/>
                      <a:pt x="45357" y="629570"/>
                      <a:pt x="8374" y="208116"/>
                    </a:cubicBezTo>
                    <a:lnTo>
                      <a:pt x="0" y="0"/>
                    </a:lnTo>
                    <a:lnTo>
                      <a:pt x="2002666" y="227177"/>
                    </a:lnTo>
                    <a:lnTo>
                      <a:pt x="2008076" y="232960"/>
                    </a:lnTo>
                    <a:lnTo>
                      <a:pt x="599679" y="15503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 rot="7985211">
                <a:off x="3215434" y="1963924"/>
                <a:ext cx="1952239" cy="1543152"/>
              </a:xfrm>
              <a:custGeom>
                <a:avLst/>
                <a:gdLst>
                  <a:gd name="connsiteX0" fmla="*/ 0 w 1952239"/>
                  <a:gd name="connsiteY0" fmla="*/ 1321695 h 1543152"/>
                  <a:gd name="connsiteX1" fmla="*/ 9164 w 1952239"/>
                  <a:gd name="connsiteY1" fmla="*/ 1155456 h 1543152"/>
                  <a:gd name="connsiteX2" fmla="*/ 498294 w 1952239"/>
                  <a:gd name="connsiteY2" fmla="*/ 10979 h 1543152"/>
                  <a:gd name="connsiteX3" fmla="*/ 508847 w 1952239"/>
                  <a:gd name="connsiteY3" fmla="*/ 0 h 1543152"/>
                  <a:gd name="connsiteX4" fmla="*/ 1952239 w 1952239"/>
                  <a:gd name="connsiteY4" fmla="*/ 1543152 h 1543152"/>
                  <a:gd name="connsiteX5" fmla="*/ 0 w 1952239"/>
                  <a:gd name="connsiteY5" fmla="*/ 1321695 h 1543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2239" h="1543152">
                    <a:moveTo>
                      <a:pt x="0" y="1321695"/>
                    </a:moveTo>
                    <a:lnTo>
                      <a:pt x="9164" y="1155456"/>
                    </a:lnTo>
                    <a:cubicBezTo>
                      <a:pt x="52274" y="738770"/>
                      <a:pt x="215453" y="338584"/>
                      <a:pt x="498294" y="10979"/>
                    </a:cubicBezTo>
                    <a:lnTo>
                      <a:pt x="508847" y="0"/>
                    </a:lnTo>
                    <a:lnTo>
                      <a:pt x="1952239" y="1543152"/>
                    </a:lnTo>
                    <a:lnTo>
                      <a:pt x="0" y="132169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 rot="7985211">
                <a:off x="1801433" y="705933"/>
                <a:ext cx="1407599" cy="2036107"/>
              </a:xfrm>
              <a:custGeom>
                <a:avLst/>
                <a:gdLst>
                  <a:gd name="connsiteX0" fmla="*/ 0 w 1407599"/>
                  <a:gd name="connsiteY0" fmla="*/ 1316602 h 2036107"/>
                  <a:gd name="connsiteX1" fmla="*/ 1407599 w 1407599"/>
                  <a:gd name="connsiteY1" fmla="*/ 0 h 2036107"/>
                  <a:gd name="connsiteX2" fmla="*/ 1407599 w 1407599"/>
                  <a:gd name="connsiteY2" fmla="*/ 2036107 h 2036107"/>
                  <a:gd name="connsiteX3" fmla="*/ 1332574 w 1407599"/>
                  <a:gd name="connsiteY3" fmla="*/ 2028049 h 2036107"/>
                  <a:gd name="connsiteX4" fmla="*/ 0 w 1407599"/>
                  <a:gd name="connsiteY4" fmla="*/ 1316602 h 203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599" h="2036107">
                    <a:moveTo>
                      <a:pt x="0" y="1316602"/>
                    </a:moveTo>
                    <a:lnTo>
                      <a:pt x="1407599" y="0"/>
                    </a:lnTo>
                    <a:lnTo>
                      <a:pt x="1407599" y="2036107"/>
                    </a:lnTo>
                    <a:lnTo>
                      <a:pt x="1332574" y="2028049"/>
                    </a:lnTo>
                    <a:cubicBezTo>
                      <a:pt x="844853" y="1952187"/>
                      <a:pt x="371028" y="1713273"/>
                      <a:pt x="0" y="1316602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 rot="7985211">
                <a:off x="2168715" y="1042511"/>
                <a:ext cx="2008076" cy="1550308"/>
              </a:xfrm>
              <a:custGeom>
                <a:avLst/>
                <a:gdLst>
                  <a:gd name="connsiteX0" fmla="*/ 599679 w 2008076"/>
                  <a:gd name="connsiteY0" fmla="*/ 1550308 h 1550308"/>
                  <a:gd name="connsiteX1" fmla="*/ 480354 w 2008076"/>
                  <a:gd name="connsiteY1" fmla="*/ 1409818 h 1550308"/>
                  <a:gd name="connsiteX2" fmla="*/ 8374 w 2008076"/>
                  <a:gd name="connsiteY2" fmla="*/ 208116 h 1550308"/>
                  <a:gd name="connsiteX3" fmla="*/ 0 w 2008076"/>
                  <a:gd name="connsiteY3" fmla="*/ 0 h 1550308"/>
                  <a:gd name="connsiteX4" fmla="*/ 2002666 w 2008076"/>
                  <a:gd name="connsiteY4" fmla="*/ 227177 h 1550308"/>
                  <a:gd name="connsiteX5" fmla="*/ 2008076 w 2008076"/>
                  <a:gd name="connsiteY5" fmla="*/ 232960 h 1550308"/>
                  <a:gd name="connsiteX6" fmla="*/ 599679 w 2008076"/>
                  <a:gd name="connsiteY6" fmla="*/ 1550308 h 15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076" h="1550308">
                    <a:moveTo>
                      <a:pt x="599679" y="1550308"/>
                    </a:moveTo>
                    <a:lnTo>
                      <a:pt x="480354" y="1409818"/>
                    </a:lnTo>
                    <a:cubicBezTo>
                      <a:pt x="202547" y="1048832"/>
                      <a:pt x="45357" y="629570"/>
                      <a:pt x="8374" y="208116"/>
                    </a:cubicBezTo>
                    <a:lnTo>
                      <a:pt x="0" y="0"/>
                    </a:lnTo>
                    <a:lnTo>
                      <a:pt x="2002666" y="227177"/>
                    </a:lnTo>
                    <a:lnTo>
                      <a:pt x="2008076" y="232960"/>
                    </a:lnTo>
                    <a:lnTo>
                      <a:pt x="599679" y="15503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 rot="7985211">
                <a:off x="3214002" y="1965501"/>
                <a:ext cx="1952239" cy="1543152"/>
              </a:xfrm>
              <a:custGeom>
                <a:avLst/>
                <a:gdLst>
                  <a:gd name="connsiteX0" fmla="*/ 0 w 1952239"/>
                  <a:gd name="connsiteY0" fmla="*/ 1321695 h 1543152"/>
                  <a:gd name="connsiteX1" fmla="*/ 9164 w 1952239"/>
                  <a:gd name="connsiteY1" fmla="*/ 1155456 h 1543152"/>
                  <a:gd name="connsiteX2" fmla="*/ 498294 w 1952239"/>
                  <a:gd name="connsiteY2" fmla="*/ 10979 h 1543152"/>
                  <a:gd name="connsiteX3" fmla="*/ 508847 w 1952239"/>
                  <a:gd name="connsiteY3" fmla="*/ 0 h 1543152"/>
                  <a:gd name="connsiteX4" fmla="*/ 1952239 w 1952239"/>
                  <a:gd name="connsiteY4" fmla="*/ 1543152 h 1543152"/>
                  <a:gd name="connsiteX5" fmla="*/ 0 w 1952239"/>
                  <a:gd name="connsiteY5" fmla="*/ 1321695 h 1543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2239" h="1543152">
                    <a:moveTo>
                      <a:pt x="0" y="1321695"/>
                    </a:moveTo>
                    <a:lnTo>
                      <a:pt x="9164" y="1155456"/>
                    </a:lnTo>
                    <a:cubicBezTo>
                      <a:pt x="52274" y="738770"/>
                      <a:pt x="215453" y="338584"/>
                      <a:pt x="498294" y="10979"/>
                    </a:cubicBezTo>
                    <a:lnTo>
                      <a:pt x="508847" y="0"/>
                    </a:lnTo>
                    <a:lnTo>
                      <a:pt x="1952239" y="1543152"/>
                    </a:lnTo>
                    <a:lnTo>
                      <a:pt x="0" y="132169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 rot="15528835">
                <a:off x="2381438" y="1768105"/>
                <a:ext cx="268582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 smtClean="0"/>
                  <a:t>ê</a:t>
                </a:r>
                <a:endParaRPr lang="en-US" sz="66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 rot="721334">
                <a:off x="2100620" y="3420399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/>
                  <a:t>d</a:t>
                </a:r>
                <a:endParaRPr lang="en-US" sz="6600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19408661">
                <a:off x="2735174" y="2868300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 smtClean="0"/>
                  <a:t>a</a:t>
                </a:r>
                <a:endParaRPr lang="en-US" sz="6600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 rot="15505759">
                <a:off x="2553480" y="1263665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/>
                  <a:t>b</a:t>
                </a:r>
                <a:endParaRPr lang="en-US" sz="6600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 rot="10323993">
                <a:off x="439192" y="1642750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/>
                  <a:t>c</a:t>
                </a:r>
                <a:endParaRPr lang="en-US" sz="6600" dirty="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 rot="12391587">
                <a:off x="1456389" y="1050006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 smtClean="0"/>
                  <a:t>đ</a:t>
                </a:r>
                <a:endParaRPr lang="en-US" sz="66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 rot="3054062">
                <a:off x="1310290" y="3429106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/>
                  <a:t>e</a:t>
                </a:r>
                <a:endParaRPr lang="en-US" sz="66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5938165">
                <a:off x="469422" y="2778613"/>
                <a:ext cx="2209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dirty="0"/>
                  <a:t>b</a:t>
                </a:r>
                <a:endParaRPr lang="en-US" sz="6600" dirty="0"/>
              </a:p>
            </p:txBody>
          </p:sp>
        </p:grpSp>
      </p:grpSp>
      <p:sp>
        <p:nvSpPr>
          <p:cNvPr id="47" name="Right Arrow 46"/>
          <p:cNvSpPr/>
          <p:nvPr/>
        </p:nvSpPr>
        <p:spPr>
          <a:xfrm rot="16200000">
            <a:off x="3907870" y="4707263"/>
            <a:ext cx="1249178" cy="81847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nip Same Side Corner Rectangle 48"/>
          <p:cNvSpPr/>
          <p:nvPr/>
        </p:nvSpPr>
        <p:spPr>
          <a:xfrm>
            <a:off x="4005035" y="5488551"/>
            <a:ext cx="982180" cy="687545"/>
          </a:xfrm>
          <a:prstGeom prst="snip2Same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029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572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</a:rPr>
              <a:t>Trò chơi: Ai nhanh ai giỏi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1905000"/>
            <a:ext cx="6934200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Cách chơi: Trên màn hình xuất hiện hình ảnh dưới hình ảnh có từ chữ cái còn thiếu, Bé hãy điền chữ cái còn thiếu cho từ hoàn chỉnh</a:t>
            </a:r>
            <a:endParaRPr lang="en-US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9200" y="4821865"/>
            <a:ext cx="1371600" cy="160020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7600" y="3110778"/>
            <a:ext cx="1524000" cy="121920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.VnAvant" pitchFamily="34" charset="0"/>
              </a:rPr>
              <a:t>d</a:t>
            </a:r>
            <a:endParaRPr lang="en-US" sz="13800" dirty="0"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4788883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>
                <a:latin typeface="+mj-lt"/>
              </a:rPr>
              <a:t>a</a:t>
            </a:r>
            <a:endParaRPr lang="en-US" sz="125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9413" y="4785471"/>
            <a:ext cx="1230005" cy="1692771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vi-VN" sz="10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</a:t>
            </a:r>
            <a:endParaRPr lang="en-US" sz="10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81000" y="3196302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solidFill>
                  <a:srgbClr val="002060"/>
                </a:solidFill>
              </a:rPr>
              <a:t>Quả dừa</a:t>
            </a:r>
            <a:endParaRPr lang="en-US" sz="88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4785471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 smtClean="0">
                <a:latin typeface="+mj-lt"/>
              </a:rPr>
              <a:t>u</a:t>
            </a:r>
            <a:endParaRPr lang="en-US" sz="125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770686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 smtClean="0">
                <a:latin typeface="+mj-lt"/>
              </a:rPr>
              <a:t>Q</a:t>
            </a:r>
            <a:endParaRPr lang="en-US" sz="125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3260" y="1591101"/>
            <a:ext cx="1371600" cy="112525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 smtClean="0">
                <a:latin typeface=".VnAvant" pitchFamily="34" charset="0"/>
              </a:rPr>
              <a:t>b</a:t>
            </a:r>
            <a:r>
              <a:rPr lang="vi-VN" sz="12500" dirty="0">
                <a:latin typeface=".VnAvant" pitchFamily="34" charset="0"/>
              </a:rPr>
              <a:t>b</a:t>
            </a:r>
            <a:endParaRPr lang="en-US" sz="12500" dirty="0">
              <a:latin typeface=".VnAvant" pitchFamily="34" charset="0"/>
            </a:endParaRPr>
          </a:p>
          <a:p>
            <a:pPr algn="ctr"/>
            <a:endParaRPr lang="en-US" sz="12500" dirty="0">
              <a:latin typeface=".VnAvant" pitchFamily="34" charset="0"/>
            </a:endParaRPr>
          </a:p>
        </p:txBody>
      </p:sp>
      <p:pic>
        <p:nvPicPr>
          <p:cNvPr id="1026" name="Picture 2" descr="Nằm mơ thấy quả dừa đánh con gì, số mấy, là điềm báo gì? - Diembaoaz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52400"/>
            <a:ext cx="5715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39418" y="-177421"/>
            <a:ext cx="1371600" cy="1692771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vi-VN" sz="10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10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9627" y="4836305"/>
            <a:ext cx="1371600" cy="1692771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vi-VN" sz="10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0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472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07 -0.00926 L -0.25 0.2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15000" y="4770685"/>
            <a:ext cx="1600200" cy="160020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16672" y="0"/>
            <a:ext cx="1524000" cy="1676399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latin typeface=".VnAvant" pitchFamily="34" charset="0"/>
              </a:rPr>
              <a:t>b</a:t>
            </a:r>
            <a:endParaRPr lang="en-US" sz="13800" dirty="0"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4724399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>
                <a:latin typeface="+mj-lt"/>
              </a:rPr>
              <a:t>a</a:t>
            </a:r>
            <a:endParaRPr lang="en-US" sz="125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4724400"/>
            <a:ext cx="1371600" cy="1692771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sz="10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10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-685800"/>
            <a:ext cx="4991100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29718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solidFill>
                  <a:srgbClr val="002060"/>
                </a:solidFill>
              </a:rPr>
              <a:t>Quả bơ</a:t>
            </a:r>
            <a:endParaRPr lang="en-US" sz="88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4724398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 smtClean="0">
                <a:latin typeface="+mj-lt"/>
              </a:rPr>
              <a:t>u</a:t>
            </a:r>
            <a:endParaRPr lang="en-US" sz="125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5801" y="4725536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 smtClean="0">
                <a:latin typeface="+mj-lt"/>
              </a:rPr>
              <a:t>Q</a:t>
            </a:r>
            <a:endParaRPr lang="en-US" sz="125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1998945"/>
            <a:ext cx="1371600" cy="164648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500" dirty="0" smtClean="0">
                <a:latin typeface=".VnAvant" pitchFamily="34" charset="0"/>
              </a:rPr>
              <a:t>d</a:t>
            </a:r>
            <a:endParaRPr lang="en-US" sz="12500" dirty="0">
              <a:latin typeface=".VnAvant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21893 0.67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3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743200"/>
            <a:ext cx="4426080" cy="2761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44780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002060"/>
                </a:solidFill>
              </a:rPr>
              <a:t>Kết thúc giờ học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106680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12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0"/>
            <a:ext cx="914400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0"/>
            <a:ext cx="1066800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.VnAvant" pitchFamily="34" charset="0"/>
              </a:rPr>
              <a:t>ả</a:t>
            </a:r>
            <a:endParaRPr lang="en-US" sz="12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457200"/>
            <a:ext cx="990600" cy="1938992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304800"/>
            <a:ext cx="1066800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en-US" sz="12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0"/>
            <a:ext cx="1066800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.VnAvant" pitchFamily="34" charset="0"/>
              </a:rPr>
              <a:t>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7200" y="0"/>
            <a:ext cx="10668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cxnSp>
        <p:nvCxnSpPr>
          <p:cNvPr id="12" name="Straight Arrow Connector 11"/>
          <p:cNvCxnSpPr>
            <a:stCxn id="2" idx="2"/>
          </p:cNvCxnSpPr>
          <p:nvPr/>
        </p:nvCxnSpPr>
        <p:spPr>
          <a:xfrm rot="5400000">
            <a:off x="-783898" y="3484096"/>
            <a:ext cx="263380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991394" y="2666206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</p:cNvCxnSpPr>
          <p:nvPr/>
        </p:nvCxnSpPr>
        <p:spPr>
          <a:xfrm rot="5400000">
            <a:off x="1900892" y="2857500"/>
            <a:ext cx="18370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2"/>
          </p:cNvCxnSpPr>
          <p:nvPr/>
        </p:nvCxnSpPr>
        <p:spPr>
          <a:xfrm rot="5400000">
            <a:off x="3503543" y="3693249"/>
            <a:ext cx="2708414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220494" y="3085306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</p:cNvCxnSpPr>
          <p:nvPr/>
        </p:nvCxnSpPr>
        <p:spPr>
          <a:xfrm rot="5400000">
            <a:off x="6759902" y="2569696"/>
            <a:ext cx="126220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180590" y="3258810"/>
            <a:ext cx="27092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67200" y="51054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43600" y="3962400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01000" y="45720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95400" y="34290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14600" y="37338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5800" y="47244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1</a:t>
            </a:r>
            <a:endParaRPr lang="en-US" sz="6000" dirty="0"/>
          </a:p>
        </p:txBody>
      </p:sp>
      <p:sp>
        <p:nvSpPr>
          <p:cNvPr id="38" name="TextBox 37"/>
          <p:cNvSpPr txBox="1"/>
          <p:nvPr/>
        </p:nvSpPr>
        <p:spPr>
          <a:xfrm>
            <a:off x="7010400" y="3276600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762000" y="5334000"/>
            <a:ext cx="1905000" cy="12954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chữ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70684" y="6172199"/>
            <a:ext cx="124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err="1" smtClean="0">
                <a:solidFill>
                  <a:prstClr val="white"/>
                </a:solidFill>
              </a:rPr>
              <a:t>Số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cữ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cái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34" grpId="0"/>
      <p:bldP spid="3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4800" y="1600200"/>
            <a:ext cx="60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latin typeface=".VnAvant" pitchFamily="34" charset="0"/>
              </a:rPr>
              <a:t>q</a:t>
            </a:r>
            <a:endParaRPr lang="en-US" sz="18000" dirty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6764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latin typeface=".VnAvant" pitchFamily="34" charset="0"/>
              </a:rPr>
              <a:t>u</a:t>
            </a:r>
            <a:endParaRPr lang="en-US" sz="18000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6764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latin typeface=".VnAvant" pitchFamily="34" charset="0"/>
              </a:rPr>
              <a:t>ả</a:t>
            </a:r>
            <a:endParaRPr lang="en-US" sz="18000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600200"/>
            <a:ext cx="106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latin typeface=".VnAvant" pitchFamily="34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16002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latin typeface=".VnAvant" pitchFamily="34" charset="0"/>
              </a:rPr>
              <a:t>ư</a:t>
            </a:r>
            <a:endParaRPr lang="en-US" sz="18000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16002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latin typeface=".VnAvant" pitchFamily="34" charset="0"/>
              </a:rPr>
              <a:t>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16002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latin typeface=".VnAvant" pitchFamily="34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676400"/>
            <a:ext cx="99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6764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ả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16002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en-US" sz="1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16002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.VnAvant" pitchFamily="34" charset="0"/>
              </a:rPr>
              <a:t>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8200" y="1600200"/>
            <a:ext cx="121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0" y="0"/>
            <a:ext cx="2590800" cy="8382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mới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5" name="Picture 14" descr="5398848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6105525"/>
            <a:ext cx="6181725" cy="7524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153 C -0.00034 -0.03171 -0.00156 -0.0419 -0.00191 -0.0419 C -0.00434 -0.0419 -0.00677 0.11922 -0.00677 0.28033 C -0.00677 0.19908 -0.00798 0.11922 -0.0092 0.11922 C -0.01041 0.11922 -0.01163 0.20023 -0.01163 0.28033 C -0.01163 0.24005 -0.01232 0.19908 -0.01284 0.19908 C -0.01354 0.19908 -0.01423 0.23912 -0.01423 0.28033 C -0.01423 0.25972 -0.01441 0.24005 -0.01475 0.24005 C -0.0151 0.24005 -0.01545 0.26065 -0.01545 0.28033 C -0.01545 0.26991 -0.01562 0.25972 -0.01562 0.25996 C -0.0158 0.25972 -0.01597 0.26991 -0.01597 0.28033 C -0.01597 0.275 -0.01614 0.26991 -0.01614 0.27014 C -0.01614 0.2713 -0.01632 0.275 -0.01632 0.28033 C -0.01632 0.27755 -0.01632 0.275 -0.01649 0.275 C -0.01649 0.27639 -0.01649 0.27778 -0.01649 0.28033 C -0.01649 0.27894 -0.01649 0.27755 -0.01649 0.27639 C -0.01666 0.27639 -0.01666 0.27778 -0.01666 0.27917 C -0.01666 0.2794 -0.01666 0.27778 -0.01666 0.27639 C -0.01666 0.27662 -0.01666 0.27778 -0.01666 0.27917 " pathEditMode="relative" rAng="0" ptsTypes="fffffffffffffffffff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7" grpId="0"/>
      <p:bldP spid="8" grpId="0"/>
      <p:bldP spid="9" grpId="0"/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057400"/>
            <a:ext cx="243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0" dirty="0" smtClean="0">
                <a:solidFill>
                  <a:srgbClr val="FF0000"/>
                </a:solidFill>
                <a:latin typeface=".VnAvant" pitchFamily="34" charset="0"/>
                <a:cs typeface="Vrinda" pitchFamily="34" charset="0"/>
              </a:rPr>
              <a:t>b</a:t>
            </a:r>
            <a:endParaRPr lang="en-US" sz="28800" dirty="0">
              <a:solidFill>
                <a:srgbClr val="FF0000"/>
              </a:solidFill>
              <a:latin typeface=".VnAvant" pitchFamily="34" charset="0"/>
              <a:cs typeface="Vrinda" pitchFamily="34" charset="0"/>
            </a:endParaRPr>
          </a:p>
        </p:txBody>
      </p:sp>
      <p:pic>
        <p:nvPicPr>
          <p:cNvPr id="4" name="Picture 3" descr="pngtree-cartoon-butterfly-png-clipart_295036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48400" y="-304800"/>
            <a:ext cx="4343400" cy="42672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2048 -0.02523 0.04757 -0.04931 0.10191 -0.04931 C 0.16371 -0.04931 0.18472 -0.02523 0.20468 3.33333E-6 C 0.23194 0.02801 0.25208 0.05602 0.32083 0.05602 C 0.38211 0.05602 0.40277 0.02801 0.42968 3.33333E-6 C 0.4427 -0.02523 0.46996 -0.04931 0.53107 -0.04931 C 0.58559 -0.04931 0.61284 -0.02523 0.63385 3.33333E-6 C 0.65399 0.02801 0.68125 0.05602 0.74288 0.05602 C 0.80573 0.05602 0.85208 3.33333E-6 0.85208 0.00023 C 0.87309 -0.02523 0.89323 -0.04931 0.95347 -0.04931 C 1.0151 -0.04931 1.03767 -0.02523 1.05642 3.33333E-6 C 1.08368 0.02801 1.10364 0.05602 1.17257 0.05602 C 1.23385 0.05602 1.25416 0.02801 1.2743 3.33333E-6 C 1.30156 -0.02523 1.3217 -0.04931 1.38316 -0.04931 C 1.43767 -0.04931 1.46493 -0.02523 1.48593 3.33333E-6 C 1.50607 0.02801 1.53333 0.05602 1.59496 0.05602 C 1.65659 0.05602 1.67673 0.02801 1.70416 3.33333E-6 " pathEditMode="relative" rAng="0" ptsTypes="fffffffffffffffff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4" t="45833" r="49048" b="35417"/>
          <a:stretch>
            <a:fillRect/>
          </a:stretch>
        </p:blipFill>
        <p:spPr bwMode="auto">
          <a:xfrm>
            <a:off x="1143000" y="34290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4" t="64583" r="49048" b="16667"/>
          <a:stretch>
            <a:fillRect/>
          </a:stretch>
        </p:blipFill>
        <p:spPr bwMode="auto">
          <a:xfrm>
            <a:off x="1143000" y="48006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90600" y="2133600"/>
            <a:ext cx="381000" cy="388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66800" y="533400"/>
            <a:ext cx="22860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tích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nét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276600"/>
            <a:ext cx="1185863" cy="1143000"/>
          </a:xfrm>
          <a:prstGeom prst="rect">
            <a:avLst/>
          </a:prstGeom>
        </p:spPr>
      </p:pic>
      <p:pic>
        <p:nvPicPr>
          <p:cNvPr id="8" name="Picture 7" descr="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114800"/>
            <a:ext cx="1185863" cy="1143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_b.pn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638800" y="0"/>
            <a:ext cx="3505200" cy="3949700"/>
          </a:xfrm>
        </p:spPr>
      </p:pic>
      <p:sp>
        <p:nvSpPr>
          <p:cNvPr id="17" name="TextBox 16"/>
          <p:cNvSpPr txBox="1"/>
          <p:nvPr/>
        </p:nvSpPr>
        <p:spPr>
          <a:xfrm>
            <a:off x="3048000" y="0"/>
            <a:ext cx="2057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smtClean="0">
                <a:solidFill>
                  <a:srgbClr val="FF0000"/>
                </a:solidFill>
              </a:rPr>
              <a:t>B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514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87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7772400" cy="1676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5992" y="1093057"/>
            <a:ext cx="588821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FF"/>
                </a:solidFill>
              </a:rPr>
              <a:t>“ </a:t>
            </a:r>
            <a:r>
              <a:rPr lang="en-US" sz="2800" dirty="0" err="1" smtClean="0">
                <a:solidFill>
                  <a:srgbClr val="0066FF"/>
                </a:solidFill>
              </a:rPr>
              <a:t>Trăm</a:t>
            </a:r>
            <a:r>
              <a:rPr lang="en-US" sz="2800" dirty="0" smtClean="0">
                <a:solidFill>
                  <a:srgbClr val="0066FF"/>
                </a:solidFill>
              </a:rPr>
              <a:t> con </a:t>
            </a:r>
            <a:r>
              <a:rPr lang="en-US" sz="2800" dirty="0" err="1" smtClean="0">
                <a:solidFill>
                  <a:srgbClr val="0066FF"/>
                </a:solidFill>
              </a:rPr>
              <a:t>mắt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nhỏ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quanh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mình</a:t>
            </a:r>
            <a:endParaRPr lang="en-US" sz="2800" dirty="0" smtClean="0">
              <a:solidFill>
                <a:srgbClr val="0066FF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0066FF"/>
                </a:solidFill>
              </a:rPr>
              <a:t>Tóc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xanh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tua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tủa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dáng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hình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lưỡi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gươm</a:t>
            </a:r>
            <a:r>
              <a:rPr lang="en-US" sz="2800" dirty="0" smtClean="0">
                <a:solidFill>
                  <a:srgbClr val="0066FF"/>
                </a:solidFill>
              </a:rPr>
              <a:t>”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438400"/>
            <a:ext cx="3581400" cy="2057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3000" y="2438400"/>
            <a:ext cx="3657600" cy="20574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4800600"/>
            <a:ext cx="3733800" cy="20574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3000" y="2438400"/>
            <a:ext cx="3657600" cy="20574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2299" y="475419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</a:rPr>
              <a:t>Làm quen chữ d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1120</TotalTime>
  <Words>427</Words>
  <Application>Microsoft Office PowerPoint</Application>
  <PresentationFormat>On-screen Show (4:3)</PresentationFormat>
  <Paragraphs>148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.VnAvant</vt:lpstr>
      <vt:lpstr>Arial</vt:lpstr>
      <vt:lpstr>Calibri</vt:lpstr>
      <vt:lpstr>Times New Roman</vt:lpstr>
      <vt:lpstr>Vrinda</vt:lpstr>
      <vt:lpstr>Office Theme</vt:lpstr>
      <vt:lpstr>PowerPoint Presentation</vt:lpstr>
      <vt:lpstr>PowerPoint Presentation</vt:lpstr>
      <vt:lpstr> quả bưởi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quả dứa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quả đu đủ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Microsoft account</cp:lastModifiedBy>
  <cp:revision>121</cp:revision>
  <dcterms:created xsi:type="dcterms:W3CDTF">2018-10-29T14:24:38Z</dcterms:created>
  <dcterms:modified xsi:type="dcterms:W3CDTF">2021-11-26T14:35:13Z</dcterms:modified>
</cp:coreProperties>
</file>