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44" autoAdjust="0"/>
    <p:restoredTop sz="94660"/>
  </p:normalViewPr>
  <p:slideViewPr>
    <p:cSldViewPr snapToGrid="0">
      <p:cViewPr varScale="1">
        <p:scale>
          <a:sx n="74" d="100"/>
          <a:sy n="74" d="100"/>
        </p:scale>
        <p:origin x="-576"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251AC87-DE87-43C6-942A-B04117E31711}" type="datetimeFigureOut">
              <a:rPr lang="en-US" smtClean="0"/>
              <a:pPr/>
              <a:t>5/8/2020</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90220FC-6F3F-46FF-A75D-9184144B60FE}" type="slidenum">
              <a:rPr lang="en-US" smtClean="0"/>
              <a:pPr/>
              <a:t>‹#›</a:t>
            </a:fld>
            <a:endParaRPr lang="en-US"/>
          </a:p>
        </p:txBody>
      </p:sp>
    </p:spTree>
    <p:extLst>
      <p:ext uri="{BB962C8B-B14F-4D97-AF65-F5344CB8AC3E}">
        <p14:creationId xmlns="" xmlns:p14="http://schemas.microsoft.com/office/powerpoint/2010/main" val="2549432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251AC87-DE87-43C6-942A-B04117E31711}" type="datetimeFigureOut">
              <a:rPr lang="en-US" smtClean="0"/>
              <a:pPr/>
              <a:t>5/8/2020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90220FC-6F3F-46FF-A75D-9184144B60FE}" type="slidenum">
              <a:rPr lang="en-US" smtClean="0"/>
              <a:pPr/>
              <a:t>‹#›</a:t>
            </a:fld>
            <a:endParaRPr lang="en-US"/>
          </a:p>
        </p:txBody>
      </p:sp>
    </p:spTree>
    <p:extLst>
      <p:ext uri="{BB962C8B-B14F-4D97-AF65-F5344CB8AC3E}">
        <p14:creationId xmlns="" xmlns:p14="http://schemas.microsoft.com/office/powerpoint/2010/main" val="3797678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251AC87-DE87-43C6-942A-B04117E31711}" type="datetimeFigureOut">
              <a:rPr lang="en-US" smtClean="0"/>
              <a:pPr/>
              <a:t>5/8/2020</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90220FC-6F3F-46FF-A75D-9184144B60FE}"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31176783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6251AC87-DE87-43C6-942A-B04117E31711}" type="datetimeFigureOut">
              <a:rPr lang="en-US" smtClean="0"/>
              <a:pPr/>
              <a:t>5/8/2020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0220FC-6F3F-46FF-A75D-9184144B60FE}" type="slidenum">
              <a:rPr lang="en-US" smtClean="0"/>
              <a:pPr/>
              <a:t>‹#›</a:t>
            </a:fld>
            <a:endParaRPr lang="en-US"/>
          </a:p>
        </p:txBody>
      </p:sp>
    </p:spTree>
    <p:extLst>
      <p:ext uri="{BB962C8B-B14F-4D97-AF65-F5344CB8AC3E}">
        <p14:creationId xmlns="" xmlns:p14="http://schemas.microsoft.com/office/powerpoint/2010/main" val="24709015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6251AC87-DE87-43C6-942A-B04117E31711}" type="datetimeFigureOut">
              <a:rPr lang="en-US" smtClean="0"/>
              <a:pPr/>
              <a:t>5/8/2020</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0220FC-6F3F-46FF-A75D-9184144B60FE}"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20826814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6251AC87-DE87-43C6-942A-B04117E31711}" type="datetimeFigureOut">
              <a:rPr lang="en-US" smtClean="0"/>
              <a:pPr/>
              <a:t>5/8/2020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0220FC-6F3F-46FF-A75D-9184144B60FE}" type="slidenum">
              <a:rPr lang="en-US" smtClean="0"/>
              <a:pPr/>
              <a:t>‹#›</a:t>
            </a:fld>
            <a:endParaRPr lang="en-US"/>
          </a:p>
        </p:txBody>
      </p:sp>
    </p:spTree>
    <p:extLst>
      <p:ext uri="{BB962C8B-B14F-4D97-AF65-F5344CB8AC3E}">
        <p14:creationId xmlns="" xmlns:p14="http://schemas.microsoft.com/office/powerpoint/2010/main" val="31374443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251AC87-DE87-43C6-942A-B04117E31711}" type="datetimeFigureOut">
              <a:rPr lang="en-US" smtClean="0"/>
              <a:pPr/>
              <a:t>5/8/2020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0220FC-6F3F-46FF-A75D-9184144B60FE}" type="slidenum">
              <a:rPr lang="en-US" smtClean="0"/>
              <a:pPr/>
              <a:t>‹#›</a:t>
            </a:fld>
            <a:endParaRPr lang="en-US"/>
          </a:p>
        </p:txBody>
      </p:sp>
    </p:spTree>
    <p:extLst>
      <p:ext uri="{BB962C8B-B14F-4D97-AF65-F5344CB8AC3E}">
        <p14:creationId xmlns="" xmlns:p14="http://schemas.microsoft.com/office/powerpoint/2010/main" val="27516500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251AC87-DE87-43C6-942A-B04117E31711}" type="datetimeFigureOut">
              <a:rPr lang="en-US" smtClean="0"/>
              <a:pPr/>
              <a:t>5/8/2020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0220FC-6F3F-46FF-A75D-9184144B60FE}" type="slidenum">
              <a:rPr lang="en-US" smtClean="0"/>
              <a:pPr/>
              <a:t>‹#›</a:t>
            </a:fld>
            <a:endParaRPr lang="en-US"/>
          </a:p>
        </p:txBody>
      </p:sp>
    </p:spTree>
    <p:extLst>
      <p:ext uri="{BB962C8B-B14F-4D97-AF65-F5344CB8AC3E}">
        <p14:creationId xmlns="" xmlns:p14="http://schemas.microsoft.com/office/powerpoint/2010/main" val="4219581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251AC87-DE87-43C6-942A-B04117E31711}" type="datetimeFigureOut">
              <a:rPr lang="en-US" smtClean="0"/>
              <a:pPr/>
              <a:t>5/8/2020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0220FC-6F3F-46FF-A75D-9184144B60FE}" type="slidenum">
              <a:rPr lang="en-US" smtClean="0"/>
              <a:pPr/>
              <a:t>‹#›</a:t>
            </a:fld>
            <a:endParaRPr lang="en-US"/>
          </a:p>
        </p:txBody>
      </p:sp>
    </p:spTree>
    <p:extLst>
      <p:ext uri="{BB962C8B-B14F-4D97-AF65-F5344CB8AC3E}">
        <p14:creationId xmlns="" xmlns:p14="http://schemas.microsoft.com/office/powerpoint/2010/main" val="1690516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251AC87-DE87-43C6-942A-B04117E31711}" type="datetimeFigureOut">
              <a:rPr lang="en-US" smtClean="0"/>
              <a:pPr/>
              <a:t>5/8/2020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90220FC-6F3F-46FF-A75D-9184144B60FE}" type="slidenum">
              <a:rPr lang="en-US" smtClean="0"/>
              <a:pPr/>
              <a:t>‹#›</a:t>
            </a:fld>
            <a:endParaRPr lang="en-US"/>
          </a:p>
        </p:txBody>
      </p:sp>
    </p:spTree>
    <p:extLst>
      <p:ext uri="{BB962C8B-B14F-4D97-AF65-F5344CB8AC3E}">
        <p14:creationId xmlns="" xmlns:p14="http://schemas.microsoft.com/office/powerpoint/2010/main" val="1800856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251AC87-DE87-43C6-942A-B04117E31711}" type="datetimeFigureOut">
              <a:rPr lang="en-US" smtClean="0"/>
              <a:pPr/>
              <a:t>5/8/2020</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90220FC-6F3F-46FF-A75D-9184144B60FE}" type="slidenum">
              <a:rPr lang="en-US" smtClean="0"/>
              <a:pPr/>
              <a:t>‹#›</a:t>
            </a:fld>
            <a:endParaRPr lang="en-US"/>
          </a:p>
        </p:txBody>
      </p:sp>
    </p:spTree>
    <p:extLst>
      <p:ext uri="{BB962C8B-B14F-4D97-AF65-F5344CB8AC3E}">
        <p14:creationId xmlns="" xmlns:p14="http://schemas.microsoft.com/office/powerpoint/2010/main" val="3437662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251AC87-DE87-43C6-942A-B04117E31711}" type="datetimeFigureOut">
              <a:rPr lang="en-US" smtClean="0"/>
              <a:pPr/>
              <a:t>5/8/2020</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90220FC-6F3F-46FF-A75D-9184144B60FE}" type="slidenum">
              <a:rPr lang="en-US" smtClean="0"/>
              <a:pPr/>
              <a:t>‹#›</a:t>
            </a:fld>
            <a:endParaRPr lang="en-US"/>
          </a:p>
        </p:txBody>
      </p:sp>
    </p:spTree>
    <p:extLst>
      <p:ext uri="{BB962C8B-B14F-4D97-AF65-F5344CB8AC3E}">
        <p14:creationId xmlns="" xmlns:p14="http://schemas.microsoft.com/office/powerpoint/2010/main" val="639543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251AC87-DE87-43C6-942A-B04117E31711}" type="datetimeFigureOut">
              <a:rPr lang="en-US" smtClean="0"/>
              <a:pPr/>
              <a:t>5/8/2020</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90220FC-6F3F-46FF-A75D-9184144B60FE}" type="slidenum">
              <a:rPr lang="en-US" smtClean="0"/>
              <a:pPr/>
              <a:t>‹#›</a:t>
            </a:fld>
            <a:endParaRPr lang="en-US"/>
          </a:p>
        </p:txBody>
      </p:sp>
    </p:spTree>
    <p:extLst>
      <p:ext uri="{BB962C8B-B14F-4D97-AF65-F5344CB8AC3E}">
        <p14:creationId xmlns="" xmlns:p14="http://schemas.microsoft.com/office/powerpoint/2010/main" val="1289593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51AC87-DE87-43C6-942A-B04117E31711}" type="datetimeFigureOut">
              <a:rPr lang="en-US" smtClean="0"/>
              <a:pPr/>
              <a:t>5/8/2020</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90220FC-6F3F-46FF-A75D-9184144B60FE}" type="slidenum">
              <a:rPr lang="en-US" smtClean="0"/>
              <a:pPr/>
              <a:t>‹#›</a:t>
            </a:fld>
            <a:endParaRPr lang="en-US"/>
          </a:p>
        </p:txBody>
      </p:sp>
    </p:spTree>
    <p:extLst>
      <p:ext uri="{BB962C8B-B14F-4D97-AF65-F5344CB8AC3E}">
        <p14:creationId xmlns="" xmlns:p14="http://schemas.microsoft.com/office/powerpoint/2010/main" val="1467592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251AC87-DE87-43C6-942A-B04117E31711}" type="datetimeFigureOut">
              <a:rPr lang="en-US" smtClean="0"/>
              <a:pPr/>
              <a:t>5/8/2020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90220FC-6F3F-46FF-A75D-9184144B60FE}" type="slidenum">
              <a:rPr lang="en-US" smtClean="0"/>
              <a:pPr/>
              <a:t>‹#›</a:t>
            </a:fld>
            <a:endParaRPr lang="en-US"/>
          </a:p>
        </p:txBody>
      </p:sp>
    </p:spTree>
    <p:extLst>
      <p:ext uri="{BB962C8B-B14F-4D97-AF65-F5344CB8AC3E}">
        <p14:creationId xmlns="" xmlns:p14="http://schemas.microsoft.com/office/powerpoint/2010/main" val="1572961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251AC87-DE87-43C6-942A-B04117E31711}" type="datetimeFigureOut">
              <a:rPr lang="en-US" smtClean="0"/>
              <a:pPr/>
              <a:t>5/8/2020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0220FC-6F3F-46FF-A75D-9184144B60FE}" type="slidenum">
              <a:rPr lang="en-US" smtClean="0"/>
              <a:pPr/>
              <a:t>‹#›</a:t>
            </a:fld>
            <a:endParaRPr lang="en-US"/>
          </a:p>
        </p:txBody>
      </p:sp>
    </p:spTree>
    <p:extLst>
      <p:ext uri="{BB962C8B-B14F-4D97-AF65-F5344CB8AC3E}">
        <p14:creationId xmlns="" xmlns:p14="http://schemas.microsoft.com/office/powerpoint/2010/main" val="3541333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251AC87-DE87-43C6-942A-B04117E31711}" type="datetimeFigureOut">
              <a:rPr lang="en-US" smtClean="0"/>
              <a:pPr/>
              <a:t>5/8/2020</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90220FC-6F3F-46FF-A75D-9184144B60FE}" type="slidenum">
              <a:rPr lang="en-US" smtClean="0"/>
              <a:pPr/>
              <a:t>‹#›</a:t>
            </a:fld>
            <a:endParaRPr lang="en-US"/>
          </a:p>
        </p:txBody>
      </p:sp>
    </p:spTree>
    <p:extLst>
      <p:ext uri="{BB962C8B-B14F-4D97-AF65-F5344CB8AC3E}">
        <p14:creationId xmlns="" xmlns:p14="http://schemas.microsoft.com/office/powerpoint/2010/main" val="12517253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00573" y="956258"/>
            <a:ext cx="8915399" cy="2262781"/>
          </a:xfrm>
        </p:spPr>
        <p:txBody>
          <a:bodyPr>
            <a:normAutofit fontScale="90000"/>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r>
            <a:b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b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r>
            <a:b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b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Họp</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tổng</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kết</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học</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kì</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i</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r>
            <a:b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b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phương</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hướng</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học</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kì</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ii</a:t>
            </a:r>
            <a:b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b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lớp</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mẫu</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giáo</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lớn</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A2</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r>
            <a:b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br>
            <a:endParaRPr lang="en-US" dirty="0"/>
          </a:p>
        </p:txBody>
      </p:sp>
      <p:sp>
        <p:nvSpPr>
          <p:cNvPr id="3" name="Subtitle 2"/>
          <p:cNvSpPr>
            <a:spLocks noGrp="1"/>
          </p:cNvSpPr>
          <p:nvPr>
            <p:ph type="subTitle" idx="1"/>
          </p:nvPr>
        </p:nvSpPr>
        <p:spPr>
          <a:xfrm>
            <a:off x="3516492" y="2484939"/>
            <a:ext cx="8915399" cy="1126283"/>
          </a:xfrm>
        </p:spPr>
        <p:txBody>
          <a:bodyPr>
            <a:normAutofit/>
          </a:bodyPr>
          <a:lstStyle/>
          <a:p>
            <a:r>
              <a:rPr lang="en-US" sz="36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năm</a:t>
            </a:r>
            <a: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en-US" sz="36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học</a:t>
            </a:r>
            <a: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2019-2020</a:t>
            </a:r>
            <a:endParaRPr lang="en-US" sz="3600" dirty="0"/>
          </a:p>
        </p:txBody>
      </p:sp>
    </p:spTree>
    <p:extLst>
      <p:ext uri="{BB962C8B-B14F-4D97-AF65-F5344CB8AC3E}">
        <p14:creationId xmlns="" xmlns:p14="http://schemas.microsoft.com/office/powerpoint/2010/main" val="3365766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12681" y="1322231"/>
            <a:ext cx="11255577" cy="5181600"/>
          </a:xfrm>
        </p:spPr>
        <p:txBody>
          <a:bodyPr>
            <a:normAutofit fontScale="92500" lnSpcReduction="10000"/>
          </a:bodyPr>
          <a:lstStyle/>
          <a:p>
            <a:r>
              <a:rPr lang="en-US" sz="2000" dirty="0" smtClean="0">
                <a:solidFill>
                  <a:srgbClr val="FF0000"/>
                </a:solidFill>
                <a:latin typeface="Times New Roman" pitchFamily="18" charset="0"/>
                <a:cs typeface="Times New Roman" pitchFamily="18" charset="0"/>
              </a:rPr>
              <a:t>4- </a:t>
            </a:r>
            <a:r>
              <a:rPr lang="en-US" sz="2000" dirty="0" err="1" smtClean="0">
                <a:solidFill>
                  <a:srgbClr val="FF0000"/>
                </a:solidFill>
                <a:latin typeface="Times New Roman" pitchFamily="18" charset="0"/>
                <a:cs typeface="Times New Roman" pitchFamily="18" charset="0"/>
              </a:rPr>
              <a:t>Phát</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triển</a:t>
            </a:r>
            <a:r>
              <a:rPr lang="en-US" sz="2000" dirty="0" smtClean="0">
                <a:solidFill>
                  <a:srgbClr val="FF0000"/>
                </a:solidFill>
                <a:latin typeface="Times New Roman" pitchFamily="18" charset="0"/>
                <a:cs typeface="Times New Roman" pitchFamily="18" charset="0"/>
              </a:rPr>
              <a:t> TC_XH</a:t>
            </a:r>
            <a:r>
              <a:rPr lang="en-US" dirty="0" smtClean="0">
                <a:solidFill>
                  <a:srgbClr val="FF0000"/>
                </a:solidFill>
                <a:latin typeface="Times New Roman" pitchFamily="18" charset="0"/>
                <a:cs typeface="Times New Roman" pitchFamily="18" charset="0"/>
              </a:rPr>
              <a:t>:</a:t>
            </a:r>
          </a:p>
          <a:p>
            <a:r>
              <a:rPr lang="en-US" dirty="0" smtClean="0">
                <a:solidFill>
                  <a:schemeClr val="tx1"/>
                </a:solidFill>
                <a:latin typeface="Times New Roman" pitchFamily="18" charset="0"/>
                <a:cs typeface="Times New Roman" pitchFamily="18" charset="0"/>
              </a:rPr>
              <a:t>KNS: </a:t>
            </a:r>
            <a:r>
              <a:rPr lang="en-US" dirty="0" err="1" smtClean="0">
                <a:solidFill>
                  <a:schemeClr val="tx1"/>
                </a:solidFill>
                <a:latin typeface="Times New Roman" pitchFamily="18" charset="0"/>
                <a:cs typeface="Times New Roman" pitchFamily="18" charset="0"/>
              </a:rPr>
              <a:t>kĩ</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năng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thoát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hiểm</a:t>
            </a:r>
            <a:r>
              <a:rPr lang="en-US" dirty="0" smtClean="0">
                <a:solidFill>
                  <a:schemeClr val="tx1"/>
                </a:solidFill>
                <a:latin typeface="Times New Roman" pitchFamily="18" charset="0"/>
                <a:cs typeface="Times New Roman" pitchFamily="18" charset="0"/>
              </a:rPr>
              <a:t> , </a:t>
            </a:r>
            <a:r>
              <a:rPr lang="en-US" dirty="0" err="1" smtClean="0">
                <a:solidFill>
                  <a:schemeClr val="tx1"/>
                </a:solidFill>
                <a:latin typeface="Times New Roman" pitchFamily="18" charset="0"/>
                <a:cs typeface="Times New Roman" pitchFamily="18" charset="0"/>
              </a:rPr>
              <a:t>kĩ</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năng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tự</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vệ</a:t>
            </a:r>
            <a:endParaRPr lang="en-US" dirty="0" smtClean="0">
              <a:solidFill>
                <a:schemeClr val="tx1"/>
              </a:solidFill>
              <a:latin typeface="Times New Roman" pitchFamily="18" charset="0"/>
              <a:cs typeface="Times New Roman" pitchFamily="18" charset="0"/>
            </a:endParaRPr>
          </a:p>
          <a:p>
            <a:r>
              <a:rPr lang="en-US" dirty="0" err="1" smtClean="0">
                <a:solidFill>
                  <a:schemeClr val="tx1"/>
                </a:solidFill>
                <a:latin typeface="Times New Roman" pitchFamily="18" charset="0"/>
                <a:cs typeface="Times New Roman" pitchFamily="18" charset="0"/>
              </a:rPr>
              <a:t>Bé</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tự</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giác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trong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học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tập</a:t>
            </a:r>
            <a:endParaRPr lang="en-US" dirty="0" smtClean="0">
              <a:solidFill>
                <a:schemeClr val="tx1"/>
              </a:solidFill>
              <a:latin typeface="Times New Roman" pitchFamily="18" charset="0"/>
              <a:cs typeface="Times New Roman" pitchFamily="18" charset="0"/>
            </a:endParaRPr>
          </a:p>
          <a:p>
            <a:r>
              <a:rPr lang="en-US" dirty="0" err="1" smtClean="0">
                <a:solidFill>
                  <a:schemeClr val="tx1"/>
                </a:solidFill>
                <a:latin typeface="Times New Roman" pitchFamily="18" charset="0"/>
                <a:cs typeface="Times New Roman" pitchFamily="18" charset="0"/>
              </a:rPr>
              <a:t>Tư</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thế</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ngồi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học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chuẩn</a:t>
            </a:r>
            <a:endParaRPr lang="en-US" dirty="0" smtClean="0">
              <a:solidFill>
                <a:schemeClr val="tx1"/>
              </a:solidFill>
              <a:latin typeface="Times New Roman" pitchFamily="18" charset="0"/>
              <a:cs typeface="Times New Roman" pitchFamily="18" charset="0"/>
            </a:endParaRPr>
          </a:p>
          <a:p>
            <a:r>
              <a:rPr lang="en-US" dirty="0" err="1" smtClean="0">
                <a:solidFill>
                  <a:schemeClr val="tx1"/>
                </a:solidFill>
                <a:latin typeface="Times New Roman" pitchFamily="18" charset="0"/>
                <a:cs typeface="Times New Roman" pitchFamily="18" charset="0"/>
              </a:rPr>
              <a:t>Kỷ</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luật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lớp</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học</a:t>
            </a:r>
            <a:endParaRPr lang="en-US" dirty="0" smtClean="0">
              <a:solidFill>
                <a:schemeClr val="tx1"/>
              </a:solidFill>
              <a:latin typeface="Times New Roman" pitchFamily="18" charset="0"/>
              <a:cs typeface="Times New Roman" pitchFamily="18" charset="0"/>
            </a:endParaRPr>
          </a:p>
          <a:p>
            <a:r>
              <a:rPr lang="en-US" dirty="0" smtClean="0">
                <a:solidFill>
                  <a:schemeClr val="tx1"/>
                </a:solidFill>
                <a:latin typeface="Times New Roman" pitchFamily="18" charset="0"/>
                <a:cs typeface="Times New Roman" pitchFamily="18" charset="0"/>
              </a:rPr>
              <a:t>GD </a:t>
            </a:r>
            <a:r>
              <a:rPr lang="en-US" dirty="0" err="1" smtClean="0">
                <a:solidFill>
                  <a:schemeClr val="tx1"/>
                </a:solidFill>
                <a:latin typeface="Times New Roman" pitchFamily="18" charset="0"/>
                <a:cs typeface="Times New Roman" pitchFamily="18" charset="0"/>
              </a:rPr>
              <a:t>lễ</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giáo</a:t>
            </a:r>
            <a:endParaRPr lang="en-US" dirty="0" smtClean="0">
              <a:solidFill>
                <a:schemeClr val="tx1"/>
              </a:solidFill>
              <a:latin typeface="Times New Roman" pitchFamily="18" charset="0"/>
              <a:cs typeface="Times New Roman" pitchFamily="18" charset="0"/>
            </a:endParaRPr>
          </a:p>
          <a:p>
            <a:r>
              <a:rPr lang="en-US" sz="2000" dirty="0" smtClean="0">
                <a:solidFill>
                  <a:srgbClr val="FF0000"/>
                </a:solidFill>
                <a:latin typeface="Times New Roman" pitchFamily="18" charset="0"/>
                <a:cs typeface="Times New Roman" pitchFamily="18" charset="0"/>
              </a:rPr>
              <a:t>5- </a:t>
            </a:r>
            <a:r>
              <a:rPr lang="en-US" sz="2000" dirty="0" err="1" smtClean="0">
                <a:solidFill>
                  <a:srgbClr val="FF0000"/>
                </a:solidFill>
                <a:latin typeface="Times New Roman" pitchFamily="18" charset="0"/>
                <a:cs typeface="Times New Roman" pitchFamily="18" charset="0"/>
              </a:rPr>
              <a:t>Phát</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triển</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thẩm</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mĩ</a:t>
            </a:r>
            <a:r>
              <a:rPr lang="en-US" sz="2000" dirty="0" smtClean="0">
                <a:solidFill>
                  <a:srgbClr val="FF0000"/>
                </a:solidFill>
                <a:latin typeface="Times New Roman" pitchFamily="18" charset="0"/>
                <a:cs typeface="Times New Roman" pitchFamily="18" charset="0"/>
              </a:rPr>
              <a:t>:</a:t>
            </a:r>
          </a:p>
          <a:p>
            <a:r>
              <a:rPr lang="en-US" dirty="0" err="1" smtClean="0">
                <a:solidFill>
                  <a:schemeClr val="tx1"/>
                </a:solidFill>
                <a:latin typeface="Times New Roman" pitchFamily="18" charset="0"/>
                <a:cs typeface="Times New Roman" pitchFamily="18" charset="0"/>
              </a:rPr>
              <a:t>Dự</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án</a:t>
            </a:r>
            <a:r>
              <a:rPr lang="en-US" dirty="0" smtClean="0">
                <a:solidFill>
                  <a:schemeClr val="tx1"/>
                </a:solidFill>
                <a:latin typeface="Times New Roman" pitchFamily="18" charset="0"/>
                <a:cs typeface="Times New Roman" pitchFamily="18" charset="0"/>
              </a:rPr>
              <a:t> : </a:t>
            </a:r>
            <a:r>
              <a:rPr lang="en-US" dirty="0" err="1" smtClean="0">
                <a:solidFill>
                  <a:schemeClr val="tx1"/>
                </a:solidFill>
                <a:latin typeface="Times New Roman" pitchFamily="18" charset="0"/>
                <a:cs typeface="Times New Roman" pitchFamily="18" charset="0"/>
              </a:rPr>
              <a:t>lịch</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sử</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hội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họa</a:t>
            </a:r>
            <a:endParaRPr lang="en-US" dirty="0" smtClean="0">
              <a:solidFill>
                <a:schemeClr val="tx1"/>
              </a:solidFill>
              <a:latin typeface="Times New Roman" pitchFamily="18" charset="0"/>
              <a:cs typeface="Times New Roman" pitchFamily="18" charset="0"/>
            </a:endParaRPr>
          </a:p>
          <a:p>
            <a:r>
              <a:rPr lang="en-US" dirty="0" err="1" smtClean="0">
                <a:solidFill>
                  <a:schemeClr val="tx1"/>
                </a:solidFill>
                <a:latin typeface="Times New Roman" pitchFamily="18" charset="0"/>
                <a:cs typeface="Times New Roman" pitchFamily="18" charset="0"/>
              </a:rPr>
              <a:t>Vẽ</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làm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quen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với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các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đường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nét</a:t>
            </a:r>
            <a:r>
              <a:rPr lang="en-US" dirty="0" smtClean="0">
                <a:solidFill>
                  <a:schemeClr val="tx1"/>
                </a:solidFill>
                <a:latin typeface="Times New Roman" pitchFamily="18" charset="0"/>
                <a:cs typeface="Times New Roman" pitchFamily="18" charset="0"/>
              </a:rPr>
              <a:t> , </a:t>
            </a:r>
            <a:r>
              <a:rPr lang="en-US" dirty="0" err="1" smtClean="0">
                <a:solidFill>
                  <a:schemeClr val="tx1"/>
                </a:solidFill>
                <a:latin typeface="Times New Roman" pitchFamily="18" charset="0"/>
                <a:cs typeface="Times New Roman" pitchFamily="18" charset="0"/>
              </a:rPr>
              <a:t>hình</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khối</a:t>
            </a:r>
            <a:endParaRPr lang="en-US" dirty="0" smtClean="0">
              <a:solidFill>
                <a:schemeClr val="tx1"/>
              </a:solidFill>
              <a:latin typeface="Times New Roman" pitchFamily="18" charset="0"/>
              <a:cs typeface="Times New Roman" pitchFamily="18" charset="0"/>
            </a:endParaRPr>
          </a:p>
          <a:p>
            <a:r>
              <a:rPr lang="en-US" dirty="0" err="1" smtClean="0">
                <a:solidFill>
                  <a:schemeClr val="tx1"/>
                </a:solidFill>
                <a:latin typeface="Times New Roman" pitchFamily="18" charset="0"/>
                <a:cs typeface="Times New Roman" pitchFamily="18" charset="0"/>
              </a:rPr>
              <a:t>Làm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quen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với</a:t>
            </a:r>
            <a:r>
              <a:rPr lang="en-US" dirty="0" smtClean="0">
                <a:solidFill>
                  <a:schemeClr val="tx1"/>
                </a:solidFill>
                <a:latin typeface="Times New Roman" pitchFamily="18" charset="0"/>
                <a:cs typeface="Times New Roman" pitchFamily="18" charset="0"/>
              </a:rPr>
              <a:t> 1 </a:t>
            </a:r>
            <a:r>
              <a:rPr lang="en-US" dirty="0" err="1" smtClean="0">
                <a:solidFill>
                  <a:schemeClr val="tx1"/>
                </a:solidFill>
                <a:latin typeface="Times New Roman" pitchFamily="18" charset="0"/>
                <a:cs typeface="Times New Roman" pitchFamily="18" charset="0"/>
              </a:rPr>
              <a:t>số</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bài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tập</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vẽ</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lớp</a:t>
            </a:r>
            <a:r>
              <a:rPr lang="en-US" dirty="0" smtClean="0">
                <a:solidFill>
                  <a:schemeClr val="tx1"/>
                </a:solidFill>
                <a:latin typeface="Times New Roman" pitchFamily="18" charset="0"/>
                <a:cs typeface="Times New Roman" pitchFamily="18" charset="0"/>
              </a:rPr>
              <a:t> 1</a:t>
            </a:r>
          </a:p>
          <a:p>
            <a:r>
              <a:rPr lang="en-US" sz="2000" dirty="0" smtClean="0">
                <a:solidFill>
                  <a:srgbClr val="FF0000"/>
                </a:solidFill>
                <a:latin typeface="Times New Roman" pitchFamily="18" charset="0"/>
                <a:cs typeface="Times New Roman" pitchFamily="18" charset="0"/>
              </a:rPr>
              <a:t>6- </a:t>
            </a:r>
            <a:r>
              <a:rPr lang="en-US" sz="2000" dirty="0" err="1" smtClean="0">
                <a:solidFill>
                  <a:srgbClr val="FF0000"/>
                </a:solidFill>
                <a:latin typeface="Times New Roman" pitchFamily="18" charset="0"/>
                <a:cs typeface="Times New Roman" pitchFamily="18" charset="0"/>
              </a:rPr>
              <a:t>Hoạt</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động</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nghệ</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thuật</a:t>
            </a:r>
            <a:r>
              <a:rPr lang="en-US" sz="2000" dirty="0" smtClean="0">
                <a:solidFill>
                  <a:srgbClr val="FF0000"/>
                </a:solidFill>
                <a:latin typeface="Times New Roman" pitchFamily="18" charset="0"/>
                <a:cs typeface="Times New Roman" pitchFamily="18" charset="0"/>
              </a:rPr>
              <a:t>:</a:t>
            </a:r>
          </a:p>
          <a:p>
            <a:r>
              <a:rPr lang="en-US" dirty="0" err="1" smtClean="0">
                <a:solidFill>
                  <a:schemeClr val="tx1"/>
                </a:solidFill>
                <a:latin typeface="Times New Roman" pitchFamily="18" charset="0"/>
                <a:cs typeface="Times New Roman" pitchFamily="18" charset="0"/>
              </a:rPr>
              <a:t>Múa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nhảy</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dân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vũ</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nhảy</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hiện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đại</a:t>
            </a:r>
            <a:endParaRPr lang="en-US" dirty="0" smtClean="0">
              <a:solidFill>
                <a:schemeClr val="tx1"/>
              </a:solidFill>
              <a:latin typeface="Times New Roman" pitchFamily="18" charset="0"/>
              <a:cs typeface="Times New Roman" pitchFamily="18" charset="0"/>
            </a:endParaRPr>
          </a:p>
          <a:p>
            <a:r>
              <a:rPr lang="en-US" dirty="0" err="1" smtClean="0">
                <a:solidFill>
                  <a:schemeClr val="tx1"/>
                </a:solidFill>
                <a:latin typeface="Times New Roman" pitchFamily="18" charset="0"/>
                <a:cs typeface="Times New Roman" pitchFamily="18" charset="0"/>
              </a:rPr>
              <a:t>Hát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các</a:t>
            </a:r>
            <a:r>
              <a:rPr lang="en-US" dirty="0" smtClean="0">
                <a:solidFill>
                  <a:schemeClr val="tx1"/>
                </a:solidFill>
                <a:latin typeface="Times New Roman" pitchFamily="18" charset="0"/>
                <a:cs typeface="Times New Roman" pitchFamily="18" charset="0"/>
              </a:rPr>
              <a:t> ca </a:t>
            </a:r>
            <a:r>
              <a:rPr lang="en-US" dirty="0" err="1" smtClean="0">
                <a:solidFill>
                  <a:schemeClr val="tx1"/>
                </a:solidFill>
                <a:latin typeface="Times New Roman" pitchFamily="18" charset="0"/>
                <a:cs typeface="Times New Roman" pitchFamily="18" charset="0"/>
              </a:rPr>
              <a:t>khúc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măng</a:t>
            </a:r>
            <a:r>
              <a:rPr lang="en-US" dirty="0" smtClean="0">
                <a:solidFill>
                  <a:schemeClr val="tx1"/>
                </a:solidFill>
                <a:latin typeface="Times New Roman" pitchFamily="18" charset="0"/>
                <a:cs typeface="Times New Roman" pitchFamily="18" charset="0"/>
              </a:rPr>
              <a:t> non</a:t>
            </a:r>
          </a:p>
          <a:p>
            <a:r>
              <a:rPr lang="en-US" dirty="0" err="1" smtClean="0">
                <a:solidFill>
                  <a:schemeClr val="tx1"/>
                </a:solidFill>
                <a:latin typeface="Times New Roman" pitchFamily="18" charset="0"/>
                <a:cs typeface="Times New Roman" pitchFamily="18" charset="0"/>
              </a:rPr>
              <a:t>Khiêu</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vũ</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latinh</a:t>
            </a:r>
            <a:r>
              <a:rPr lang="en-US" dirty="0" smtClean="0">
                <a:solidFill>
                  <a:schemeClr val="tx1"/>
                </a:solidFill>
                <a:latin typeface="Times New Roman" pitchFamily="18" charset="0"/>
                <a:cs typeface="Times New Roman" pitchFamily="18" charset="0"/>
              </a:rPr>
              <a:t>( dance sports) : </a:t>
            </a:r>
            <a:r>
              <a:rPr lang="en-US" dirty="0" err="1" smtClean="0">
                <a:solidFill>
                  <a:schemeClr val="tx1"/>
                </a:solidFill>
                <a:latin typeface="Times New Roman" pitchFamily="18" charset="0"/>
                <a:cs typeface="Times New Roman" pitchFamily="18" charset="0"/>
              </a:rPr>
              <a:t>chachacha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zumba,sumba</a:t>
            </a:r>
            <a:endParaRPr lang="en-US" dirty="0" smtClean="0">
              <a:solidFill>
                <a:schemeClr val="tx1"/>
              </a:solidFill>
              <a:latin typeface="Times New Roman" pitchFamily="18" charset="0"/>
              <a:cs typeface="Times New Roman" pitchFamily="18" charset="0"/>
            </a:endParaRPr>
          </a:p>
          <a:p>
            <a:endParaRPr lang="en-US"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7161" y="688504"/>
            <a:ext cx="8911687" cy="715293"/>
          </a:xfrm>
        </p:spPr>
        <p:txBody>
          <a:bodyPr/>
          <a:lstStyle/>
          <a:p>
            <a:r>
              <a:rPr lang="en-US" dirty="0" smtClean="0">
                <a:latin typeface="Times New Roman" pitchFamily="18" charset="0"/>
                <a:cs typeface="Times New Roman" pitchFamily="18" charset="0"/>
              </a:rPr>
              <a:t>6. Ý </a:t>
            </a:r>
            <a:r>
              <a:rPr lang="en-US" dirty="0" err="1" smtClean="0">
                <a:latin typeface="Times New Roman" pitchFamily="18" charset="0"/>
                <a:cs typeface="Times New Roman" pitchFamily="18" charset="0"/>
              </a:rPr>
              <a:t>kiến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đóng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góp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của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phụ</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huynh</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6980" y="724962"/>
            <a:ext cx="11642502" cy="1325563"/>
          </a:xfrm>
        </p:spPr>
        <p:txBody>
          <a:bodyPr>
            <a:normAutofit/>
          </a:bodyPr>
          <a:lstStyle/>
          <a:p>
            <a:r>
              <a:rPr lang="en-US" sz="3200" dirty="0" smtClean="0">
                <a:latin typeface="Times New Roman" pitchFamily="18" charset="0"/>
                <a:cs typeface="Times New Roman" pitchFamily="18" charset="0"/>
              </a:rPr>
              <a:t>2.</a:t>
            </a:r>
            <a:r>
              <a:rPr lang="vi-VN" sz="3200" dirty="0" smtClean="0">
                <a:latin typeface="Times New Roman" pitchFamily="18" charset="0"/>
                <a:cs typeface="Times New Roman" pitchFamily="18" charset="0"/>
              </a:rPr>
              <a:t>Phương án đón và giao học sinh tại cổng trường</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00317" y="1387744"/>
            <a:ext cx="11293699" cy="5283512"/>
          </a:xfrm>
        </p:spPr>
        <p:txBody>
          <a:bodyPr>
            <a:normAutofit/>
          </a:bodyPr>
          <a:lstStyle/>
          <a:p>
            <a:pPr marL="0" indent="0">
              <a:buNone/>
            </a:pPr>
            <a:r>
              <a:rPr lang="vi-VN" sz="2400" dirty="0" smtClean="0">
                <a:solidFill>
                  <a:schemeClr val="tx1"/>
                </a:solidFill>
              </a:rPr>
              <a:t>Khu vực cổng trường:</a:t>
            </a:r>
          </a:p>
          <a:p>
            <a:r>
              <a:rPr lang="vi-VN" sz="2400" dirty="0" smtClean="0">
                <a:solidFill>
                  <a:schemeClr val="tx1"/>
                </a:solidFill>
              </a:rPr>
              <a:t> Nhà trường có tổng số học sinh: 220 trẻ, trẻ đi học rải rác khoảng 3 trẻ/ 5 phút, tại cổng trường gồm có 10 giáo viên đón trẻ của 10 lớp và 1 nhân viên y tế. </a:t>
            </a:r>
          </a:p>
          <a:p>
            <a:r>
              <a:rPr lang="vi-VN" sz="2400" dirty="0" smtClean="0">
                <a:solidFill>
                  <a:schemeClr val="tx1"/>
                </a:solidFill>
              </a:rPr>
              <a:t> Giáo viên đón trẻ đeo khẩu trang, rửa tay bằng cồn sát khuẩn, sau đó rửa tay bằng nước sạch và lau khô.</a:t>
            </a:r>
          </a:p>
          <a:p>
            <a:r>
              <a:rPr lang="vi-VN" sz="2400" dirty="0" smtClean="0">
                <a:solidFill>
                  <a:schemeClr val="tx1"/>
                </a:solidFill>
              </a:rPr>
              <a:t> Học sinh và phụ huynh đưa con  tới trường phải đeo khẩu trang.</a:t>
            </a:r>
          </a:p>
          <a:p>
            <a:r>
              <a:rPr lang="vi-VN" sz="2400" dirty="0" smtClean="0">
                <a:solidFill>
                  <a:schemeClr val="tx1"/>
                </a:solidFill>
              </a:rPr>
              <a:t> Giáo viên xịt tay cho trẻ và phụ huynh bằng cồn sát khuẩn, sau đó sẽ rửa tay lại bằng nước ấm sạch, lau khô tay trước khi vào trường.</a:t>
            </a:r>
          </a:p>
          <a:p>
            <a:r>
              <a:rPr lang="vi-VN" sz="2400" dirty="0" smtClean="0">
                <a:solidFill>
                  <a:schemeClr val="tx1"/>
                </a:solidFill>
              </a:rPr>
              <a:t> Nhân viên y tế đeo khẩu trang kiểm tra thân nhiệt trẻ, những trẻ sốt và có những biểu hiện bất thường sẽ không nhận vào lớp học.</a:t>
            </a:r>
          </a:p>
          <a:p>
            <a:endParaRPr lang="en-US" dirty="0"/>
          </a:p>
        </p:txBody>
      </p:sp>
    </p:spTree>
    <p:extLst>
      <p:ext uri="{BB962C8B-B14F-4D97-AF65-F5344CB8AC3E}">
        <p14:creationId xmlns="" xmlns:p14="http://schemas.microsoft.com/office/powerpoint/2010/main" val="3191572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3949" y="635583"/>
            <a:ext cx="10225825" cy="1293028"/>
          </a:xfrm>
        </p:spPr>
        <p:txBody>
          <a:bodyPr>
            <a:normAutofit/>
          </a:bodyPr>
          <a:lstStyle/>
          <a:p>
            <a:r>
              <a:rPr lang="vi-VN" sz="3200" dirty="0" smtClean="0"/>
              <a:t>3.Trong thời gian học sinh ở trường:</a:t>
            </a:r>
            <a:br>
              <a:rPr lang="vi-VN" sz="3200" dirty="0" smtClean="0"/>
            </a:br>
            <a:endParaRPr lang="en-US" sz="3200" dirty="0"/>
          </a:p>
        </p:txBody>
      </p:sp>
      <p:sp>
        <p:nvSpPr>
          <p:cNvPr id="3" name="Content Placeholder 2"/>
          <p:cNvSpPr>
            <a:spLocks noGrp="1"/>
          </p:cNvSpPr>
          <p:nvPr>
            <p:ph idx="1"/>
          </p:nvPr>
        </p:nvSpPr>
        <p:spPr>
          <a:xfrm>
            <a:off x="426076" y="1282097"/>
            <a:ext cx="11293698" cy="5311886"/>
          </a:xfrm>
        </p:spPr>
        <p:txBody>
          <a:bodyPr>
            <a:normAutofit/>
          </a:bodyPr>
          <a:lstStyle/>
          <a:p>
            <a:pPr marL="0" indent="0">
              <a:buNone/>
            </a:pPr>
            <a:r>
              <a:rPr lang="vi-VN" sz="2400" dirty="0" smtClean="0">
                <a:solidFill>
                  <a:schemeClr val="tx1"/>
                </a:solidFill>
              </a:rPr>
              <a:t>3.1. Chuẩn bị lớp học: </a:t>
            </a:r>
          </a:p>
          <a:p>
            <a:r>
              <a:rPr lang="vi-VN" sz="2400" dirty="0" smtClean="0">
                <a:solidFill>
                  <a:schemeClr val="tx1"/>
                </a:solidFill>
              </a:rPr>
              <a:t>- 7h15’ giáo viên thông thoáng các cửa sổ, cửa ra vào lớp học ( Trừ trường hợp trời mưa, nồm ẩm ướt sẽ bật điều hòa, máy hút ẩm)</a:t>
            </a:r>
          </a:p>
          <a:p>
            <a:r>
              <a:rPr lang="vi-VN" sz="2400" dirty="0" smtClean="0">
                <a:solidFill>
                  <a:schemeClr val="tx1"/>
                </a:solidFill>
              </a:rPr>
              <a:t>- Giáo viên lau bàn ghế học sinh, cửa ra vào, tay vịn, nhà vệ sinh bằng các chất tẩy rửa thông thường và nước sạch lần 1(7h15’)</a:t>
            </a:r>
          </a:p>
          <a:p>
            <a:r>
              <a:rPr lang="vi-VN" sz="2400" dirty="0" smtClean="0">
                <a:solidFill>
                  <a:schemeClr val="tx1"/>
                </a:solidFill>
              </a:rPr>
              <a:t>- Giáo viên chuẩn bị đầy đủ xà phòng rửa tay, dung dịch sát khuẩn ( cồn 700) nước muối xúc miệng, khăn lau tay, máy xì tay khô cho trẻ.</a:t>
            </a:r>
          </a:p>
          <a:p>
            <a:r>
              <a:rPr lang="vi-VN" sz="2400" dirty="0" smtClean="0">
                <a:solidFill>
                  <a:schemeClr val="tx1"/>
                </a:solidFill>
              </a:rPr>
              <a:t>- Trong giờ đón trẻ giáo viên trao đổi với phụ huynh về tình hình sức khỏe của trẻ, tổng hợp danh sách trẻ đến và đi từ các vùng đang có dịch.</a:t>
            </a:r>
          </a:p>
          <a:p>
            <a:endParaRPr lang="en-US" dirty="0"/>
          </a:p>
        </p:txBody>
      </p:sp>
    </p:spTree>
    <p:extLst>
      <p:ext uri="{BB962C8B-B14F-4D97-AF65-F5344CB8AC3E}">
        <p14:creationId xmlns="" xmlns:p14="http://schemas.microsoft.com/office/powerpoint/2010/main" val="610218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91991" y="1043189"/>
            <a:ext cx="10533844" cy="5009881"/>
          </a:xfrm>
        </p:spPr>
        <p:txBody>
          <a:bodyPr>
            <a:noAutofit/>
          </a:bodyPr>
          <a:lstStyle/>
          <a:p>
            <a:pPr marL="0" indent="0">
              <a:buNone/>
            </a:pPr>
            <a:r>
              <a:rPr lang="vi-VN" sz="2400" dirty="0">
                <a:solidFill>
                  <a:schemeClr val="tx1"/>
                </a:solidFill>
              </a:rPr>
              <a:t>3.2 Trẻ hoạt động tại lớp </a:t>
            </a:r>
            <a:r>
              <a:rPr lang="vi-VN" sz="2400" dirty="0" smtClean="0">
                <a:solidFill>
                  <a:schemeClr val="tx1"/>
                </a:solidFill>
              </a:rPr>
              <a:t>học</a:t>
            </a:r>
            <a:r>
              <a:rPr lang="en-US" sz="2400" dirty="0" smtClean="0">
                <a:solidFill>
                  <a:schemeClr val="tx1"/>
                </a:solidFill>
              </a:rPr>
              <a:t>:</a:t>
            </a:r>
          </a:p>
          <a:p>
            <a:r>
              <a:rPr lang="vi-VN" sz="2400" dirty="0" smtClean="0">
                <a:solidFill>
                  <a:schemeClr val="tx1"/>
                </a:solidFill>
              </a:rPr>
              <a:t> Trong ngày các giáo viên của lớp phối hợp cùng nhân viên y tế theo dõi sát sao tình trạng sức khỏe trẻ trong ngày, theo dõi số lượng học sinh nghỉ ốm hang ngày.</a:t>
            </a:r>
          </a:p>
          <a:p>
            <a:r>
              <a:rPr lang="vi-VN" sz="2400" dirty="0" smtClean="0">
                <a:solidFill>
                  <a:schemeClr val="tx1"/>
                </a:solidFill>
              </a:rPr>
              <a:t>  Tổ chức hoạt động của các lớp chia thành nhóm nhỏ, giãn cách trẻ. Không tổ chức các hoạt động tập chung nhiều lớp.</a:t>
            </a:r>
          </a:p>
          <a:p>
            <a:r>
              <a:rPr lang="vi-VN" sz="2400" dirty="0" smtClean="0">
                <a:solidFill>
                  <a:schemeClr val="tx1"/>
                </a:solidFill>
              </a:rPr>
              <a:t> Theo dõi nhiệt độ cho trẻ 3 lần/ngày:</a:t>
            </a:r>
          </a:p>
          <a:p>
            <a:pPr marL="0" indent="0">
              <a:buNone/>
            </a:pPr>
            <a:r>
              <a:rPr lang="en-US" sz="2400" dirty="0">
                <a:solidFill>
                  <a:schemeClr val="tx1"/>
                </a:solidFill>
              </a:rPr>
              <a:t> </a:t>
            </a:r>
            <a:r>
              <a:rPr lang="en-US" sz="2400" dirty="0" smtClean="0">
                <a:solidFill>
                  <a:schemeClr val="tx1"/>
                </a:solidFill>
              </a:rPr>
              <a:t>     </a:t>
            </a:r>
            <a:r>
              <a:rPr lang="vi-VN" sz="2400" dirty="0" smtClean="0">
                <a:solidFill>
                  <a:schemeClr val="tx1"/>
                </a:solidFill>
              </a:rPr>
              <a:t>Thời điểm đo thân nhiệt	</a:t>
            </a:r>
            <a:r>
              <a:rPr lang="en-US" sz="2400" dirty="0" smtClean="0">
                <a:solidFill>
                  <a:schemeClr val="tx1"/>
                </a:solidFill>
              </a:rPr>
              <a:t>            </a:t>
            </a:r>
            <a:r>
              <a:rPr lang="vi-VN" sz="2400" dirty="0" smtClean="0">
                <a:solidFill>
                  <a:schemeClr val="tx1"/>
                </a:solidFill>
              </a:rPr>
              <a:t>Vị trí	</a:t>
            </a:r>
            <a:r>
              <a:rPr lang="en-US" sz="2400" dirty="0" smtClean="0">
                <a:solidFill>
                  <a:schemeClr val="tx1"/>
                </a:solidFill>
              </a:rPr>
              <a:t>               </a:t>
            </a:r>
            <a:r>
              <a:rPr lang="vi-VN" sz="2400" dirty="0" smtClean="0">
                <a:solidFill>
                  <a:schemeClr val="tx1"/>
                </a:solidFill>
              </a:rPr>
              <a:t>Người thực hiện</a:t>
            </a:r>
          </a:p>
          <a:p>
            <a:pPr marL="0" indent="0">
              <a:buNone/>
            </a:pPr>
            <a:r>
              <a:rPr lang="vi-VN" sz="2400" dirty="0" smtClean="0">
                <a:solidFill>
                  <a:schemeClr val="tx1"/>
                </a:solidFill>
              </a:rPr>
              <a:t>	</a:t>
            </a:r>
            <a:r>
              <a:rPr lang="en-US" sz="2400" dirty="0" smtClean="0">
                <a:solidFill>
                  <a:schemeClr val="tx1"/>
                </a:solidFill>
              </a:rPr>
              <a:t>          </a:t>
            </a:r>
            <a:r>
              <a:rPr lang="vi-VN" sz="2400" dirty="0" smtClean="0">
                <a:solidFill>
                  <a:schemeClr val="tx1"/>
                </a:solidFill>
              </a:rPr>
              <a:t>Giờ đón	</a:t>
            </a:r>
            <a:r>
              <a:rPr lang="en-US" sz="2400" dirty="0" smtClean="0">
                <a:solidFill>
                  <a:schemeClr val="tx1"/>
                </a:solidFill>
              </a:rPr>
              <a:t>                      </a:t>
            </a:r>
            <a:r>
              <a:rPr lang="vi-VN" sz="2400" dirty="0" smtClean="0">
                <a:solidFill>
                  <a:schemeClr val="tx1"/>
                </a:solidFill>
              </a:rPr>
              <a:t>Tại cổng trường	</a:t>
            </a:r>
            <a:r>
              <a:rPr lang="en-US" sz="2400" dirty="0" smtClean="0">
                <a:solidFill>
                  <a:schemeClr val="tx1"/>
                </a:solidFill>
              </a:rPr>
              <a:t>      </a:t>
            </a:r>
            <a:r>
              <a:rPr lang="vi-VN" sz="2400" dirty="0" smtClean="0">
                <a:solidFill>
                  <a:schemeClr val="tx1"/>
                </a:solidFill>
              </a:rPr>
              <a:t>Nhân viên y tế</a:t>
            </a:r>
          </a:p>
          <a:p>
            <a:pPr marL="0" indent="0">
              <a:buNone/>
            </a:pPr>
            <a:r>
              <a:rPr lang="vi-VN" sz="2400" dirty="0" smtClean="0">
                <a:solidFill>
                  <a:schemeClr val="tx1"/>
                </a:solidFill>
              </a:rPr>
              <a:t>	</a:t>
            </a:r>
            <a:r>
              <a:rPr lang="en-US" sz="2400" dirty="0" smtClean="0">
                <a:solidFill>
                  <a:schemeClr val="tx1"/>
                </a:solidFill>
              </a:rPr>
              <a:t>  </a:t>
            </a:r>
            <a:r>
              <a:rPr lang="vi-VN" sz="2400" dirty="0" smtClean="0">
                <a:solidFill>
                  <a:schemeClr val="tx1"/>
                </a:solidFill>
              </a:rPr>
              <a:t>Trước khi ngủ trưa	</a:t>
            </a:r>
            <a:r>
              <a:rPr lang="en-US" sz="2400" dirty="0" smtClean="0">
                <a:solidFill>
                  <a:schemeClr val="tx1"/>
                </a:solidFill>
              </a:rPr>
              <a:t>                 </a:t>
            </a:r>
            <a:r>
              <a:rPr lang="vi-VN" sz="2400" dirty="0" smtClean="0">
                <a:solidFill>
                  <a:schemeClr val="tx1"/>
                </a:solidFill>
              </a:rPr>
              <a:t>Tại lớp học	</a:t>
            </a:r>
            <a:r>
              <a:rPr lang="en-US" sz="2400" dirty="0" smtClean="0">
                <a:solidFill>
                  <a:schemeClr val="tx1"/>
                </a:solidFill>
              </a:rPr>
              <a:t>             </a:t>
            </a:r>
            <a:r>
              <a:rPr lang="vi-VN" sz="2400" dirty="0" smtClean="0">
                <a:solidFill>
                  <a:schemeClr val="tx1"/>
                </a:solidFill>
              </a:rPr>
              <a:t>Giáo viên lớp</a:t>
            </a:r>
          </a:p>
          <a:p>
            <a:pPr marL="0" indent="0">
              <a:buNone/>
            </a:pPr>
            <a:r>
              <a:rPr lang="vi-VN" sz="2400" dirty="0" smtClean="0">
                <a:solidFill>
                  <a:schemeClr val="tx1"/>
                </a:solidFill>
              </a:rPr>
              <a:t>	</a:t>
            </a:r>
            <a:r>
              <a:rPr lang="en-US" sz="2400" dirty="0" smtClean="0">
                <a:solidFill>
                  <a:schemeClr val="tx1"/>
                </a:solidFill>
              </a:rPr>
              <a:t>        </a:t>
            </a:r>
            <a:r>
              <a:rPr lang="vi-VN" sz="2400" dirty="0" smtClean="0">
                <a:solidFill>
                  <a:schemeClr val="tx1"/>
                </a:solidFill>
              </a:rPr>
              <a:t>Giờ trả trẻ	</a:t>
            </a:r>
            <a:r>
              <a:rPr lang="en-US" sz="2400" dirty="0" smtClean="0">
                <a:solidFill>
                  <a:schemeClr val="tx1"/>
                </a:solidFill>
              </a:rPr>
              <a:t>                      </a:t>
            </a:r>
            <a:r>
              <a:rPr lang="vi-VN" sz="2400" dirty="0" smtClean="0">
                <a:solidFill>
                  <a:schemeClr val="tx1"/>
                </a:solidFill>
              </a:rPr>
              <a:t>Tại cổng trường	</a:t>
            </a:r>
            <a:r>
              <a:rPr lang="en-US" sz="2400" dirty="0" smtClean="0">
                <a:solidFill>
                  <a:schemeClr val="tx1"/>
                </a:solidFill>
              </a:rPr>
              <a:t>      </a:t>
            </a:r>
            <a:r>
              <a:rPr lang="vi-VN" sz="2400" dirty="0" smtClean="0">
                <a:solidFill>
                  <a:schemeClr val="tx1"/>
                </a:solidFill>
              </a:rPr>
              <a:t>Nhân viên y tế</a:t>
            </a:r>
          </a:p>
          <a:p>
            <a:pPr marL="0" indent="0">
              <a:buNone/>
            </a:pPr>
            <a:r>
              <a:rPr lang="vi-VN" sz="2400" dirty="0" smtClean="0">
                <a:solidFill>
                  <a:schemeClr val="tx1"/>
                </a:solidFill>
              </a:rPr>
              <a:t>Số lượng máy đo thân nhiệt đã trang bị tại trường: 10 máy bấm trán, 18 nhiệt kế thủy ngân.</a:t>
            </a:r>
          </a:p>
          <a:p>
            <a:endParaRPr lang="en-US" sz="2400" dirty="0"/>
          </a:p>
        </p:txBody>
      </p:sp>
    </p:spTree>
    <p:extLst>
      <p:ext uri="{BB962C8B-B14F-4D97-AF65-F5344CB8AC3E}">
        <p14:creationId xmlns="" xmlns:p14="http://schemas.microsoft.com/office/powerpoint/2010/main" val="621183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0774" y="1313645"/>
            <a:ext cx="11061880" cy="5267460"/>
          </a:xfrm>
        </p:spPr>
        <p:txBody>
          <a:bodyPr>
            <a:normAutofit/>
          </a:bodyPr>
          <a:lstStyle/>
          <a:p>
            <a:r>
              <a:rPr lang="vi-VN" dirty="0" smtClean="0"/>
              <a:t> </a:t>
            </a:r>
            <a:r>
              <a:rPr lang="vi-VN" sz="2400" dirty="0" smtClean="0">
                <a:solidFill>
                  <a:schemeClr val="tx1"/>
                </a:solidFill>
              </a:rPr>
              <a:t>Hướng dẫn và cho trẻ tăng cường thực hiên rửa tay theo các bước ( Thời</a:t>
            </a:r>
            <a:r>
              <a:rPr lang="en-US" sz="2400" dirty="0" smtClean="0">
                <a:solidFill>
                  <a:schemeClr val="tx1"/>
                </a:solidFill>
              </a:rPr>
              <a:t> </a:t>
            </a:r>
            <a:r>
              <a:rPr lang="vi-VN" sz="2400" dirty="0" smtClean="0">
                <a:solidFill>
                  <a:schemeClr val="tx1"/>
                </a:solidFill>
              </a:rPr>
              <a:t>điểm:trước khi vào lớp, trước và sau khi ăn, sau khi hoạ</a:t>
            </a:r>
            <a:r>
              <a:rPr lang="en-US" sz="2400" dirty="0" smtClean="0">
                <a:solidFill>
                  <a:schemeClr val="tx1"/>
                </a:solidFill>
              </a:rPr>
              <a:t>t </a:t>
            </a:r>
            <a:r>
              <a:rPr lang="vi-VN" sz="2400" dirty="0" smtClean="0">
                <a:solidFill>
                  <a:schemeClr val="tx1"/>
                </a:solidFill>
              </a:rPr>
              <a:t>động)</a:t>
            </a:r>
          </a:p>
          <a:p>
            <a:r>
              <a:rPr lang="vi-VN" sz="2400" dirty="0" smtClean="0">
                <a:solidFill>
                  <a:schemeClr val="tx1"/>
                </a:solidFill>
              </a:rPr>
              <a:t> Hướng dẫn trẻ che miệng khi hắt hơi, ho, vứt bỏ khăn vào thùng rác sau đó rửa sạch tay bằng xà phòng.Tránh đưa tay lên mắt, mũi, miệng, không khạc nhổ bừa bãi.</a:t>
            </a:r>
          </a:p>
          <a:p>
            <a:r>
              <a:rPr lang="vi-VN" sz="2400" dirty="0" smtClean="0">
                <a:solidFill>
                  <a:schemeClr val="tx1"/>
                </a:solidFill>
              </a:rPr>
              <a:t> Thường xuyên cho trẻ uống nước ấm trong ngày, xúc miệng nước muối</a:t>
            </a:r>
          </a:p>
          <a:p>
            <a:r>
              <a:rPr lang="en-US" sz="2400" dirty="0">
                <a:solidFill>
                  <a:schemeClr val="tx1"/>
                </a:solidFill>
              </a:rPr>
              <a:t>S</a:t>
            </a:r>
            <a:r>
              <a:rPr lang="vi-VN" sz="2400" dirty="0" smtClean="0">
                <a:solidFill>
                  <a:schemeClr val="tx1"/>
                </a:solidFill>
              </a:rPr>
              <a:t>au khi ăn. Giáo viên khuyến khích mỗi trẻ mang theo 1 bình nước riêng.</a:t>
            </a:r>
          </a:p>
          <a:p>
            <a:r>
              <a:rPr lang="vi-VN" sz="2400" dirty="0" smtClean="0">
                <a:solidFill>
                  <a:schemeClr val="tx1"/>
                </a:solidFill>
              </a:rPr>
              <a:t> Giáo viên lớp tổng vệ sinh lớp học, bàn ghế, nhà vệ sinh, đồ dùng cá nhân cho trẻ lần 2 (11h00’)</a:t>
            </a:r>
          </a:p>
          <a:p>
            <a:r>
              <a:rPr lang="vi-VN" sz="2400" dirty="0" smtClean="0">
                <a:solidFill>
                  <a:schemeClr val="tx1"/>
                </a:solidFill>
              </a:rPr>
              <a:t> Không tổ chức các hoạt động tập thể, chào cờ, tập thể dục sáng tại lớp học.</a:t>
            </a:r>
          </a:p>
          <a:p>
            <a:endParaRPr lang="en-US" sz="2400" dirty="0"/>
          </a:p>
        </p:txBody>
      </p:sp>
    </p:spTree>
    <p:extLst>
      <p:ext uri="{BB962C8B-B14F-4D97-AF65-F5344CB8AC3E}">
        <p14:creationId xmlns="" xmlns:p14="http://schemas.microsoft.com/office/powerpoint/2010/main" val="3163913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7439" y="1300766"/>
            <a:ext cx="11396729" cy="5236805"/>
          </a:xfrm>
        </p:spPr>
        <p:txBody>
          <a:bodyPr>
            <a:normAutofit fontScale="55000" lnSpcReduction="20000"/>
          </a:bodyPr>
          <a:lstStyle/>
          <a:p>
            <a:pPr marL="0" indent="0">
              <a:buNone/>
            </a:pPr>
            <a:r>
              <a:rPr lang="vi-VN" dirty="0" smtClean="0">
                <a:solidFill>
                  <a:schemeClr val="tx1"/>
                </a:solidFill>
              </a:rPr>
              <a:t> </a:t>
            </a:r>
            <a:r>
              <a:rPr lang="vi-VN" sz="3800" dirty="0">
                <a:solidFill>
                  <a:schemeClr val="tx1"/>
                </a:solidFill>
              </a:rPr>
              <a:t>3.3. Tổ chức hoạt động giờ ăn, giờ ngủ, giờ trả trẻ</a:t>
            </a:r>
            <a:br>
              <a:rPr lang="vi-VN" sz="3800" dirty="0">
                <a:solidFill>
                  <a:schemeClr val="tx1"/>
                </a:solidFill>
              </a:rPr>
            </a:br>
            <a:endParaRPr lang="en-US" sz="3800" dirty="0" smtClean="0">
              <a:solidFill>
                <a:schemeClr val="tx1"/>
              </a:solidFill>
            </a:endParaRPr>
          </a:p>
          <a:p>
            <a:pPr marL="0" indent="0">
              <a:buNone/>
            </a:pPr>
            <a:r>
              <a:rPr lang="en-US" sz="3800" dirty="0" smtClean="0">
                <a:solidFill>
                  <a:schemeClr val="tx1"/>
                </a:solidFill>
              </a:rPr>
              <a:t>*</a:t>
            </a:r>
            <a:r>
              <a:rPr lang="vi-VN" sz="3800" dirty="0" smtClean="0">
                <a:solidFill>
                  <a:schemeClr val="tx1"/>
                </a:solidFill>
              </a:rPr>
              <a:t>Giờ ăn - Địa điểm: Tại lớp học</a:t>
            </a:r>
          </a:p>
          <a:p>
            <a:r>
              <a:rPr lang="vi-VN" sz="3800" dirty="0" smtClean="0">
                <a:solidFill>
                  <a:schemeClr val="tx1"/>
                </a:solidFill>
              </a:rPr>
              <a:t> Tổ chức cho trẻ ăn tại lớp của mình. 2 trẻ/ 1 bàn (mỗi trẻ 1 đầu).Các bàn ăn cách xa nhau 2m.</a:t>
            </a:r>
          </a:p>
          <a:p>
            <a:r>
              <a:rPr lang="vi-VN" sz="3800" dirty="0" smtClean="0">
                <a:solidFill>
                  <a:schemeClr val="tx1"/>
                </a:solidFill>
              </a:rPr>
              <a:t> Tiếp tục duy trì tốt kỹ năng rửa tay của trẻ trước và sau khi ăn.</a:t>
            </a:r>
          </a:p>
          <a:p>
            <a:r>
              <a:rPr lang="vi-VN" sz="3800" dirty="0" smtClean="0">
                <a:solidFill>
                  <a:schemeClr val="tx1"/>
                </a:solidFill>
              </a:rPr>
              <a:t> 100% các lớp nghiêm túc thực hiện đúng quy chế chăm sóc giáo dục trẻ theo quy định.</a:t>
            </a:r>
          </a:p>
          <a:p>
            <a:pPr marL="0" indent="0">
              <a:buNone/>
            </a:pPr>
            <a:r>
              <a:rPr lang="vi-VN" sz="3800" dirty="0" smtClean="0">
                <a:solidFill>
                  <a:schemeClr val="tx1"/>
                </a:solidFill>
              </a:rPr>
              <a:t>* Giờ ngủ - Địa điểm: Tại lớp học</a:t>
            </a:r>
          </a:p>
          <a:p>
            <a:r>
              <a:rPr lang="vi-VN" sz="3800" dirty="0" smtClean="0">
                <a:solidFill>
                  <a:schemeClr val="tx1"/>
                </a:solidFill>
              </a:rPr>
              <a:t> Tổ chức đúng quy trình giờ ngủ.Thực hiện mỗi trẻ ngủ 1 giường thực hiện dãn cách 2m/1 giường</a:t>
            </a:r>
          </a:p>
          <a:p>
            <a:pPr marL="0" indent="0">
              <a:buNone/>
            </a:pPr>
            <a:r>
              <a:rPr lang="en-US" sz="3800" dirty="0">
                <a:solidFill>
                  <a:schemeClr val="tx1"/>
                </a:solidFill>
              </a:rPr>
              <a:t>*</a:t>
            </a:r>
            <a:r>
              <a:rPr lang="vi-VN" sz="3800" dirty="0" smtClean="0">
                <a:solidFill>
                  <a:schemeClr val="tx1"/>
                </a:solidFill>
              </a:rPr>
              <a:t> Giờ trả trẻ:</a:t>
            </a:r>
          </a:p>
          <a:p>
            <a:r>
              <a:rPr lang="vi-VN" sz="3800" dirty="0" smtClean="0">
                <a:solidFill>
                  <a:schemeClr val="tx1"/>
                </a:solidFill>
              </a:rPr>
              <a:t> Giáo viên lớp tổng vệ sinh lớp học, bàn ghế, nhà vệ sinh, đồ dùng cá nhân cho trẻ lần 2 (15h30’) </a:t>
            </a:r>
          </a:p>
          <a:p>
            <a:r>
              <a:rPr lang="vi-VN" sz="3800" dirty="0" smtClean="0">
                <a:solidFill>
                  <a:schemeClr val="tx1"/>
                </a:solidFill>
              </a:rPr>
              <a:t> Giáo viên xịt sát khuẩn, kiểm tra nhiệt độ cho trẻ trước khi gia đình đón về.</a:t>
            </a:r>
          </a:p>
          <a:p>
            <a:r>
              <a:rPr lang="vi-VN" sz="3800" dirty="0" smtClean="0">
                <a:solidFill>
                  <a:schemeClr val="tx1"/>
                </a:solidFill>
              </a:rPr>
              <a:t> Trao đổi với phụ huynh về tình hình sức khỏe trong ngày của trẻ.</a:t>
            </a:r>
          </a:p>
          <a:p>
            <a:endParaRPr lang="en-US" sz="2800" dirty="0"/>
          </a:p>
        </p:txBody>
      </p:sp>
    </p:spTree>
    <p:extLst>
      <p:ext uri="{BB962C8B-B14F-4D97-AF65-F5344CB8AC3E}">
        <p14:creationId xmlns="" xmlns:p14="http://schemas.microsoft.com/office/powerpoint/2010/main" val="65525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5769" y="624110"/>
            <a:ext cx="10264462" cy="1280890"/>
          </a:xfrm>
        </p:spPr>
        <p:txBody>
          <a:bodyPr>
            <a:normAutofit fontScale="90000"/>
          </a:bodyPr>
          <a:lstStyle/>
          <a:p>
            <a:r>
              <a:rPr lang="en-US" dirty="0" smtClean="0"/>
              <a:t>4.</a:t>
            </a:r>
            <a:r>
              <a:rPr lang="vi-VN" dirty="0" smtClean="0"/>
              <a:t>MỘT SỐ ĐỒ DÙNG CẦN THIẾT CHUẨN BỊ CHO TRẺ TỚI TRƯỜNG</a:t>
            </a:r>
            <a:br>
              <a:rPr lang="vi-VN" dirty="0" smtClean="0"/>
            </a:br>
            <a:endParaRPr lang="en-US" dirty="0"/>
          </a:p>
        </p:txBody>
      </p:sp>
      <p:sp>
        <p:nvSpPr>
          <p:cNvPr id="3" name="Content Placeholder 2"/>
          <p:cNvSpPr>
            <a:spLocks noGrp="1"/>
          </p:cNvSpPr>
          <p:nvPr>
            <p:ph idx="1"/>
          </p:nvPr>
        </p:nvSpPr>
        <p:spPr>
          <a:xfrm>
            <a:off x="786168" y="1669960"/>
            <a:ext cx="10779059" cy="4820991"/>
          </a:xfrm>
        </p:spPr>
        <p:txBody>
          <a:bodyPr/>
          <a:lstStyle/>
          <a:p>
            <a:pPr marL="0" indent="0">
              <a:buNone/>
            </a:pPr>
            <a:r>
              <a:rPr lang="vi-VN" sz="2400" dirty="0" smtClean="0"/>
              <a:t>* Trang phục:</a:t>
            </a:r>
          </a:p>
          <a:p>
            <a:r>
              <a:rPr lang="vi-VN" sz="2400" dirty="0" smtClean="0"/>
              <a:t>- Phụ huynh mang cho con 2 bộ quần áo ( để trong balo). Nếu trẻ có nhiều mồ hôi phụ huynh có thể mang một khăn mềm thấm mồ hôi để giáo viên kịp thời lau cho trẻ.</a:t>
            </a:r>
          </a:p>
          <a:p>
            <a:pPr marL="0" indent="0">
              <a:buNone/>
            </a:pPr>
            <a:r>
              <a:rPr lang="vi-VN" sz="2400" dirty="0" smtClean="0"/>
              <a:t>* Đồ dùng:</a:t>
            </a:r>
          </a:p>
          <a:p>
            <a:r>
              <a:rPr lang="vi-VN" sz="2400" dirty="0" smtClean="0"/>
              <a:t>- Phụ huynh có thể chuẩn bị thêm cho con mình khẩu trang có kí hiệu riêng, có thể mang thêm 1 bình nước để bé dùng</a:t>
            </a:r>
          </a:p>
          <a:p>
            <a:endParaRPr lang="vi-VN" dirty="0" smtClean="0"/>
          </a:p>
          <a:p>
            <a:endParaRPr lang="en-US" dirty="0"/>
          </a:p>
        </p:txBody>
      </p:sp>
    </p:spTree>
    <p:extLst>
      <p:ext uri="{BB962C8B-B14F-4D97-AF65-F5344CB8AC3E}">
        <p14:creationId xmlns="" xmlns:p14="http://schemas.microsoft.com/office/powerpoint/2010/main" val="3969275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295836" y="103031"/>
            <a:ext cx="11514092" cy="6516710"/>
          </a:xfrm>
          <a:prstGeom prst="rect">
            <a:avLst/>
          </a:prstGeom>
        </p:spPr>
      </p:pic>
    </p:spTree>
    <p:extLst>
      <p:ext uri="{BB962C8B-B14F-4D97-AF65-F5344CB8AC3E}">
        <p14:creationId xmlns="" xmlns:p14="http://schemas.microsoft.com/office/powerpoint/2010/main" val="3250429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8497" y="624110"/>
            <a:ext cx="9856116" cy="715293"/>
          </a:xfrm>
        </p:spPr>
        <p:txBody>
          <a:bodyPr>
            <a:normAutofit/>
          </a:bodyPr>
          <a:lstStyle/>
          <a:p>
            <a:r>
              <a:rPr lang="en-US" sz="3200" dirty="0" smtClean="0"/>
              <a:t>5.</a:t>
            </a:r>
            <a:r>
              <a:rPr lang="en-US" sz="3200" dirty="0" smtClean="0">
                <a:latin typeface="Times New Roman" panose="02020603050405020304" pitchFamily="18" charset="0"/>
                <a:cs typeface="Times New Roman" panose="02020603050405020304" pitchFamily="18" charset="0"/>
              </a:rPr>
              <a:t>CHƯƠNG TRÌNH HỌC KÌ II</a:t>
            </a:r>
            <a:endParaRPr lang="en-US" sz="3200" dirty="0"/>
          </a:p>
        </p:txBody>
      </p:sp>
      <p:sp>
        <p:nvSpPr>
          <p:cNvPr id="3" name="Content Placeholder 2"/>
          <p:cNvSpPr>
            <a:spLocks noGrp="1"/>
          </p:cNvSpPr>
          <p:nvPr>
            <p:ph idx="1"/>
          </p:nvPr>
        </p:nvSpPr>
        <p:spPr>
          <a:xfrm>
            <a:off x="374044" y="1339402"/>
            <a:ext cx="11358609" cy="5203065"/>
          </a:xfrm>
        </p:spPr>
        <p:txBody>
          <a:bodyPr>
            <a:normAutofit fontScale="92500" lnSpcReduction="20000"/>
          </a:bodyPr>
          <a:lstStyle/>
          <a:p>
            <a:r>
              <a:rPr lang="en-US" sz="2000" dirty="0" smtClean="0">
                <a:solidFill>
                  <a:srgbClr val="FF0000"/>
                </a:solidFill>
                <a:latin typeface="Times New Roman" pitchFamily="18" charset="0"/>
                <a:cs typeface="Times New Roman" pitchFamily="18" charset="0"/>
              </a:rPr>
              <a:t>1-Phát </a:t>
            </a:r>
            <a:r>
              <a:rPr lang="en-US" sz="2000" dirty="0" err="1" smtClean="0">
                <a:solidFill>
                  <a:srgbClr val="FF0000"/>
                </a:solidFill>
                <a:latin typeface="Times New Roman" pitchFamily="18" charset="0"/>
                <a:cs typeface="Times New Roman" pitchFamily="18" charset="0"/>
              </a:rPr>
              <a:t>triển</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thể</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chất</a:t>
            </a:r>
            <a:r>
              <a:rPr lang="en-US" sz="2000" dirty="0" smtClean="0">
                <a:solidFill>
                  <a:srgbClr val="FF0000"/>
                </a:solidFill>
                <a:latin typeface="Times New Roman" pitchFamily="18" charset="0"/>
                <a:cs typeface="Times New Roman" pitchFamily="18" charset="0"/>
              </a:rPr>
              <a:t>:</a:t>
            </a:r>
          </a:p>
          <a:p>
            <a:r>
              <a:rPr lang="en-US" dirty="0" err="1" smtClean="0">
                <a:solidFill>
                  <a:schemeClr val="tx1"/>
                </a:solidFill>
                <a:latin typeface="Times New Roman" pitchFamily="18" charset="0"/>
                <a:cs typeface="Times New Roman" pitchFamily="18" charset="0"/>
              </a:rPr>
              <a:t>Giúp</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trẻ</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hoàn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thiện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các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kí</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năng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lao</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động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tự</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phục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vụ</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kĩ</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năng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nền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tiền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đề</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cho</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trẻ</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vào</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lớp</a:t>
            </a:r>
            <a:r>
              <a:rPr lang="en-US" dirty="0" smtClean="0">
                <a:solidFill>
                  <a:schemeClr val="tx1"/>
                </a:solidFill>
                <a:latin typeface="Times New Roman" pitchFamily="18" charset="0"/>
                <a:cs typeface="Times New Roman" pitchFamily="18" charset="0"/>
              </a:rPr>
              <a:t> 1</a:t>
            </a:r>
          </a:p>
          <a:p>
            <a:r>
              <a:rPr lang="en-US" dirty="0" err="1" smtClean="0">
                <a:solidFill>
                  <a:schemeClr val="tx1"/>
                </a:solidFill>
                <a:latin typeface="Times New Roman" pitchFamily="18" charset="0"/>
                <a:cs typeface="Times New Roman" pitchFamily="18" charset="0"/>
              </a:rPr>
              <a:t>Làm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quen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các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động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tác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bài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tập</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phát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triển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thể</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chất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tiểu</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học</a:t>
            </a:r>
            <a:endParaRPr lang="en-US" dirty="0" smtClean="0">
              <a:solidFill>
                <a:schemeClr val="tx1"/>
              </a:solidFill>
              <a:latin typeface="Times New Roman" pitchFamily="18" charset="0"/>
              <a:cs typeface="Times New Roman" pitchFamily="18" charset="0"/>
            </a:endParaRPr>
          </a:p>
          <a:p>
            <a:r>
              <a:rPr lang="en-US" dirty="0" smtClean="0">
                <a:solidFill>
                  <a:schemeClr val="tx1"/>
                </a:solidFill>
                <a:latin typeface="Times New Roman" pitchFamily="18" charset="0"/>
                <a:cs typeface="Times New Roman" pitchFamily="18" charset="0"/>
              </a:rPr>
              <a:t>HĐ </a:t>
            </a:r>
            <a:r>
              <a:rPr lang="en-US" dirty="0" err="1" smtClean="0">
                <a:solidFill>
                  <a:schemeClr val="tx1"/>
                </a:solidFill>
                <a:latin typeface="Times New Roman" pitchFamily="18" charset="0"/>
                <a:cs typeface="Times New Roman" pitchFamily="18" charset="0"/>
              </a:rPr>
              <a:t>nội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trợ</a:t>
            </a:r>
            <a:endParaRPr lang="en-US" dirty="0" smtClean="0">
              <a:solidFill>
                <a:schemeClr val="tx1"/>
              </a:solidFill>
              <a:latin typeface="Times New Roman" pitchFamily="18" charset="0"/>
              <a:cs typeface="Times New Roman" pitchFamily="18" charset="0"/>
            </a:endParaRPr>
          </a:p>
          <a:p>
            <a:r>
              <a:rPr lang="en-US" sz="2000" dirty="0" smtClean="0">
                <a:solidFill>
                  <a:srgbClr val="FF0000"/>
                </a:solidFill>
                <a:latin typeface="Times New Roman" pitchFamily="18" charset="0"/>
                <a:cs typeface="Times New Roman" pitchFamily="18" charset="0"/>
              </a:rPr>
              <a:t>2-Phát </a:t>
            </a:r>
            <a:r>
              <a:rPr lang="en-US" sz="2000" dirty="0" err="1" smtClean="0">
                <a:solidFill>
                  <a:srgbClr val="FF0000"/>
                </a:solidFill>
                <a:latin typeface="Times New Roman" pitchFamily="18" charset="0"/>
                <a:cs typeface="Times New Roman" pitchFamily="18" charset="0"/>
              </a:rPr>
              <a:t>triển</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nhận</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thức</a:t>
            </a:r>
            <a:r>
              <a:rPr lang="en-US" sz="2000" dirty="0" smtClean="0">
                <a:solidFill>
                  <a:srgbClr val="FF0000"/>
                </a:solidFill>
                <a:latin typeface="Times New Roman" pitchFamily="18" charset="0"/>
                <a:cs typeface="Times New Roman" pitchFamily="18" charset="0"/>
              </a:rPr>
              <a:t>:</a:t>
            </a:r>
          </a:p>
          <a:p>
            <a:r>
              <a:rPr lang="en-US" dirty="0" err="1" smtClean="0">
                <a:solidFill>
                  <a:schemeClr val="tx1"/>
                </a:solidFill>
                <a:latin typeface="Times New Roman" pitchFamily="18" charset="0"/>
                <a:cs typeface="Times New Roman" pitchFamily="18" charset="0"/>
              </a:rPr>
              <a:t>Khám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phá</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khoa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học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thí</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nghiệm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khoa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học</a:t>
            </a:r>
            <a:endParaRPr lang="en-US" dirty="0" smtClean="0">
              <a:solidFill>
                <a:schemeClr val="tx1"/>
              </a:solidFill>
              <a:latin typeface="Times New Roman" pitchFamily="18" charset="0"/>
              <a:cs typeface="Times New Roman" pitchFamily="18" charset="0"/>
            </a:endParaRPr>
          </a:p>
          <a:p>
            <a:r>
              <a:rPr lang="en-US" dirty="0" err="1" smtClean="0">
                <a:solidFill>
                  <a:schemeClr val="tx1"/>
                </a:solidFill>
                <a:latin typeface="Times New Roman" pitchFamily="18" charset="0"/>
                <a:cs typeface="Times New Roman" pitchFamily="18" charset="0"/>
              </a:rPr>
              <a:t>Toán</a:t>
            </a:r>
            <a:r>
              <a:rPr lang="en-US" dirty="0" smtClean="0">
                <a:solidFill>
                  <a:schemeClr val="tx1"/>
                </a:solidFill>
                <a:latin typeface="Times New Roman" pitchFamily="18" charset="0"/>
                <a:cs typeface="Times New Roman" pitchFamily="18" charset="0"/>
              </a:rPr>
              <a:t> : </a:t>
            </a:r>
            <a:r>
              <a:rPr lang="en-US" dirty="0" err="1" smtClean="0">
                <a:solidFill>
                  <a:schemeClr val="tx1"/>
                </a:solidFill>
                <a:latin typeface="Times New Roman" pitchFamily="18" charset="0"/>
                <a:cs typeface="Times New Roman" pitchFamily="18" charset="0"/>
              </a:rPr>
              <a:t>làm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quen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với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bảng</a:t>
            </a:r>
            <a:r>
              <a:rPr lang="en-US" dirty="0" smtClean="0">
                <a:solidFill>
                  <a:schemeClr val="tx1"/>
                </a:solidFill>
                <a:latin typeface="Times New Roman" pitchFamily="18" charset="0"/>
                <a:cs typeface="Times New Roman" pitchFamily="18" charset="0"/>
              </a:rPr>
              <a:t> + - , </a:t>
            </a:r>
            <a:r>
              <a:rPr lang="en-US" dirty="0" err="1" smtClean="0">
                <a:solidFill>
                  <a:schemeClr val="tx1"/>
                </a:solidFill>
                <a:latin typeface="Times New Roman" pitchFamily="18" charset="0"/>
                <a:cs typeface="Times New Roman" pitchFamily="18" charset="0"/>
              </a:rPr>
              <a:t>lớn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hơn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nhỏ</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hơn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đếm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hình</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thông</a:t>
            </a:r>
            <a:r>
              <a:rPr lang="en-US" dirty="0" smtClean="0">
                <a:solidFill>
                  <a:schemeClr val="tx1"/>
                </a:solidFill>
                <a:latin typeface="Times New Roman" pitchFamily="18" charset="0"/>
                <a:cs typeface="Times New Roman" pitchFamily="18" charset="0"/>
              </a:rPr>
              <a:t> qua </a:t>
            </a:r>
            <a:r>
              <a:rPr lang="en-US" dirty="0" err="1" smtClean="0">
                <a:solidFill>
                  <a:schemeClr val="tx1"/>
                </a:solidFill>
                <a:latin typeface="Times New Roman" pitchFamily="18" charset="0"/>
                <a:cs typeface="Times New Roman" pitchFamily="18" charset="0"/>
              </a:rPr>
              <a:t>các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bài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tập</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trò</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chơi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phần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mềm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sử</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dụng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bảng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tương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tác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bài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tập</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tư</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duy</a:t>
            </a:r>
            <a:endParaRPr lang="en-US" dirty="0" smtClean="0">
              <a:solidFill>
                <a:schemeClr val="tx1"/>
              </a:solidFill>
              <a:latin typeface="Times New Roman" pitchFamily="18" charset="0"/>
              <a:cs typeface="Times New Roman" pitchFamily="18" charset="0"/>
            </a:endParaRPr>
          </a:p>
          <a:p>
            <a:r>
              <a:rPr lang="en-US" dirty="0" err="1" smtClean="0">
                <a:solidFill>
                  <a:schemeClr val="tx1"/>
                </a:solidFill>
                <a:latin typeface="Times New Roman" pitchFamily="18" charset="0"/>
                <a:cs typeface="Times New Roman" pitchFamily="18" charset="0"/>
              </a:rPr>
              <a:t>Tiếng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anh</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giao</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tiếp</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cơ</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bản</a:t>
            </a:r>
            <a:endParaRPr lang="en-US" dirty="0" smtClean="0">
              <a:solidFill>
                <a:schemeClr val="tx1"/>
              </a:solidFill>
              <a:latin typeface="Times New Roman" pitchFamily="18" charset="0"/>
              <a:cs typeface="Times New Roman" pitchFamily="18" charset="0"/>
            </a:endParaRPr>
          </a:p>
          <a:p>
            <a:r>
              <a:rPr lang="en-US" sz="2000" dirty="0" smtClean="0">
                <a:solidFill>
                  <a:srgbClr val="FF0000"/>
                </a:solidFill>
                <a:latin typeface="Times New Roman" pitchFamily="18" charset="0"/>
                <a:cs typeface="Times New Roman" pitchFamily="18" charset="0"/>
              </a:rPr>
              <a:t>3- </a:t>
            </a:r>
            <a:r>
              <a:rPr lang="en-US" sz="2000" dirty="0" err="1" smtClean="0">
                <a:solidFill>
                  <a:srgbClr val="FF0000"/>
                </a:solidFill>
                <a:latin typeface="Times New Roman" pitchFamily="18" charset="0"/>
                <a:cs typeface="Times New Roman" pitchFamily="18" charset="0"/>
              </a:rPr>
              <a:t>Phát</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tiển</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ngôn</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ngữ</a:t>
            </a:r>
            <a:r>
              <a:rPr lang="en-US" sz="2000" dirty="0" smtClean="0">
                <a:solidFill>
                  <a:srgbClr val="FF0000"/>
                </a:solidFill>
                <a:latin typeface="Times New Roman" pitchFamily="18" charset="0"/>
                <a:cs typeface="Times New Roman" pitchFamily="18" charset="0"/>
              </a:rPr>
              <a:t>:</a:t>
            </a:r>
          </a:p>
          <a:p>
            <a:r>
              <a:rPr lang="en-US" dirty="0" err="1" smtClean="0">
                <a:solidFill>
                  <a:schemeClr val="tx1"/>
                </a:solidFill>
                <a:latin typeface="Times New Roman" pitchFamily="18" charset="0"/>
                <a:cs typeface="Times New Roman" pitchFamily="18" charset="0"/>
              </a:rPr>
              <a:t>Chữ</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cái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làm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quen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với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âm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và</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vần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ghép</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từ</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ghép</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câu</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thông</a:t>
            </a:r>
            <a:r>
              <a:rPr lang="en-US" dirty="0" smtClean="0">
                <a:solidFill>
                  <a:schemeClr val="tx1"/>
                </a:solidFill>
                <a:latin typeface="Times New Roman" pitchFamily="18" charset="0"/>
                <a:cs typeface="Times New Roman" pitchFamily="18" charset="0"/>
              </a:rPr>
              <a:t> qua </a:t>
            </a:r>
            <a:r>
              <a:rPr lang="en-US" dirty="0" err="1" smtClean="0">
                <a:solidFill>
                  <a:schemeClr val="tx1"/>
                </a:solidFill>
                <a:latin typeface="Times New Roman" pitchFamily="18" charset="0"/>
                <a:cs typeface="Times New Roman" pitchFamily="18" charset="0"/>
              </a:rPr>
              <a:t>các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bài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tập</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trò</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chơi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phần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mềm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sử</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dụng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bảng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tương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tác</a:t>
            </a:r>
            <a:endParaRPr lang="en-US" dirty="0" smtClean="0">
              <a:solidFill>
                <a:schemeClr val="tx1"/>
              </a:solidFill>
              <a:latin typeface="Times New Roman" pitchFamily="18" charset="0"/>
              <a:cs typeface="Times New Roman" pitchFamily="18" charset="0"/>
            </a:endParaRPr>
          </a:p>
          <a:p>
            <a:r>
              <a:rPr lang="en-US" dirty="0" err="1" smtClean="0">
                <a:solidFill>
                  <a:schemeClr val="tx1"/>
                </a:solidFill>
                <a:latin typeface="Times New Roman" pitchFamily="18" charset="0"/>
                <a:cs typeface="Times New Roman" pitchFamily="18" charset="0"/>
              </a:rPr>
              <a:t>Đọc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sách</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và</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cách</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đọc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sách</a:t>
            </a:r>
            <a:endParaRPr lang="en-US" dirty="0" smtClean="0">
              <a:solidFill>
                <a:schemeClr val="tx1"/>
              </a:solidFill>
              <a:latin typeface="Times New Roman" pitchFamily="18" charset="0"/>
              <a:cs typeface="Times New Roman" pitchFamily="18" charset="0"/>
            </a:endParaRPr>
          </a:p>
          <a:p>
            <a:r>
              <a:rPr lang="en-US" dirty="0" err="1" smtClean="0">
                <a:solidFill>
                  <a:schemeClr val="tx1"/>
                </a:solidFill>
                <a:latin typeface="Times New Roman" pitchFamily="18" charset="0"/>
                <a:cs typeface="Times New Roman" pitchFamily="18" charset="0"/>
              </a:rPr>
              <a:t>Viết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sách</a:t>
            </a:r>
            <a:endParaRPr lang="en-US" dirty="0" smtClean="0">
              <a:solidFill>
                <a:schemeClr val="tx1"/>
              </a:solidFill>
              <a:latin typeface="Times New Roman" pitchFamily="18" charset="0"/>
              <a:cs typeface="Times New Roman" pitchFamily="18" charset="0"/>
            </a:endParaRPr>
          </a:p>
          <a:p>
            <a:r>
              <a:rPr lang="en-US" dirty="0" err="1" smtClean="0">
                <a:solidFill>
                  <a:schemeClr val="tx1"/>
                </a:solidFill>
                <a:latin typeface="Times New Roman" pitchFamily="18" charset="0"/>
                <a:cs typeface="Times New Roman" pitchFamily="18" charset="0"/>
              </a:rPr>
              <a:t>Trải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nghiệm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với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chữ</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cái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và</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các</a:t>
            </a:r>
            <a:r>
              <a:rPr lang="en-US" dirty="0" smtClean="0">
                <a:solidFill>
                  <a:schemeClr val="tx1"/>
                </a:solidFill>
                <a:latin typeface="Times New Roman" pitchFamily="18" charset="0"/>
                <a:cs typeface="Times New Roman" pitchFamily="18" charset="0"/>
              </a:rPr>
              <a:t> con </a:t>
            </a:r>
            <a:r>
              <a:rPr lang="en-US" dirty="0" err="1" smtClean="0">
                <a:solidFill>
                  <a:schemeClr val="tx1"/>
                </a:solidFill>
                <a:latin typeface="Times New Roman" pitchFamily="18" charset="0"/>
                <a:cs typeface="Times New Roman" pitchFamily="18" charset="0"/>
              </a:rPr>
              <a:t>số</a:t>
            </a:r>
            <a:r>
              <a:rPr lang="en-US" dirty="0" smtClean="0">
                <a:solidFill>
                  <a:schemeClr val="tx1"/>
                </a:solidFill>
                <a:latin typeface="Times New Roman" pitchFamily="18" charset="0"/>
                <a:cs typeface="Times New Roman" pitchFamily="18" charset="0"/>
              </a:rPr>
              <a:t>.</a:t>
            </a:r>
          </a:p>
          <a:p>
            <a:r>
              <a:rPr lang="en-US" dirty="0" err="1" smtClean="0">
                <a:solidFill>
                  <a:schemeClr val="tx1"/>
                </a:solidFill>
                <a:latin typeface="Times New Roman" pitchFamily="18" charset="0"/>
                <a:cs typeface="Times New Roman" pitchFamily="18" charset="0"/>
              </a:rPr>
              <a:t>Rèn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phát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âm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chuẩn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nói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tròn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vành</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rõ</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tiếng</a:t>
            </a:r>
            <a:endParaRPr lang="en-US" dirty="0" smtClean="0">
              <a:solidFill>
                <a:schemeClr val="tx1"/>
              </a:solidFill>
              <a:latin typeface="Times New Roman" pitchFamily="18" charset="0"/>
              <a:cs typeface="Times New Roman" pitchFamily="18" charset="0"/>
            </a:endParaRPr>
          </a:p>
          <a:p>
            <a:endParaRPr lang="en-US" dirty="0"/>
          </a:p>
        </p:txBody>
      </p:sp>
    </p:spTree>
    <p:extLst>
      <p:ext uri="{BB962C8B-B14F-4D97-AF65-F5344CB8AC3E}">
        <p14:creationId xmlns="" xmlns:p14="http://schemas.microsoft.com/office/powerpoint/2010/main" val="769456363"/>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TM02892315[[fn=Wisp]]</Template>
  <TotalTime>115</TotalTime>
  <Words>955</Words>
  <Application>Microsoft Office PowerPoint</Application>
  <PresentationFormat>Custom</PresentationFormat>
  <Paragraphs>76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Wisp</vt:lpstr>
      <vt:lpstr>   Họp  tổng kết học kì i phương hướng học kì ii       lớp mẫu giáo lớn A2 </vt:lpstr>
      <vt:lpstr>2.Phương án đón và giao học sinh tại cổng trường</vt:lpstr>
      <vt:lpstr>3.Trong thời gian học sinh ở trường: </vt:lpstr>
      <vt:lpstr>Slide 4</vt:lpstr>
      <vt:lpstr>Slide 5</vt:lpstr>
      <vt:lpstr>Slide 6</vt:lpstr>
      <vt:lpstr>4.MỘT SỐ ĐỒ DÙNG CẦN THIẾT CHUẨN BỊ CHO TRẺ TỚI TRƯỜNG </vt:lpstr>
      <vt:lpstr>Slide 8</vt:lpstr>
      <vt:lpstr>5.CHƯƠNG TRÌNH HỌC KÌ II</vt:lpstr>
      <vt:lpstr>Slide 10</vt:lpstr>
      <vt:lpstr>6. Ý kiến đóng góp  của phụ huynh:</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Admins</dc:creator>
  <cp:lastModifiedBy>Vu Hong Vo</cp:lastModifiedBy>
  <cp:revision>21</cp:revision>
  <dcterms:created xsi:type="dcterms:W3CDTF">2020-05-06T14:34:35Z</dcterms:created>
  <dcterms:modified xsi:type="dcterms:W3CDTF">2020-05-08T09:19:41Z</dcterms:modified>
</cp:coreProperties>
</file>