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5" r:id="rId2"/>
    <p:sldId id="287" r:id="rId3"/>
    <p:sldId id="288" r:id="rId4"/>
    <p:sldId id="291" r:id="rId5"/>
    <p:sldId id="256" r:id="rId6"/>
    <p:sldId id="257" r:id="rId7"/>
    <p:sldId id="259" r:id="rId8"/>
    <p:sldId id="260" r:id="rId9"/>
    <p:sldId id="258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6" r:id="rId25"/>
    <p:sldId id="277" r:id="rId26"/>
    <p:sldId id="278" r:id="rId27"/>
    <p:sldId id="279" r:id="rId28"/>
    <p:sldId id="280" r:id="rId29"/>
    <p:sldId id="282" r:id="rId30"/>
    <p:sldId id="283" r:id="rId31"/>
    <p:sldId id="281" r:id="rId32"/>
    <p:sldId id="284" r:id="rId33"/>
    <p:sldId id="286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FF33CC"/>
    <a:srgbClr val="0066FF"/>
    <a:srgbClr val="FF66FF"/>
    <a:srgbClr val="CC66FF"/>
    <a:srgbClr val="BAE18F"/>
    <a:srgbClr val="FEFDC7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6DBA3-62C7-4023-AF35-EA57A138E916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80924-2684-483F-8926-0C72A49167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09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3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80924-2684-483F-8926-0C72A49167D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AE18F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A6603-F1BF-432E-B2F3-30B83A4C0A9F}" type="datetimeFigureOut">
              <a:rPr lang="en-US" smtClean="0"/>
              <a:pPr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5A2A-4048-4E1A-B595-EC33EEEC88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nAn\Desktop\Clip%20&#273;&#7871;m%20ng&#432;&#7907;c%209%20aa.mp4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EC86B4260ABE4D00AED24191244CEFB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1444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2608571" y="4261376"/>
            <a:ext cx="41087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2800" b="1" dirty="0" smtClean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Giaó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endParaRPr lang="en-US" sz="28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722312" y="2292838"/>
            <a:ext cx="7467600" cy="11387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Wingdings" pitchFamily="2" charset="2"/>
              <a:buNone/>
            </a:pPr>
            <a:r>
              <a:rPr lang="en-US" sz="2800" dirty="0" err="1" smtClean="0">
                <a:solidFill>
                  <a:srgbClr val="0000FF"/>
                </a:solidFill>
                <a:latin typeface=".VnBlackH" pitchFamily="34" charset="0"/>
              </a:rPr>
              <a:t>ph¸t</a:t>
            </a:r>
            <a:r>
              <a:rPr lang="en-US" sz="2800" dirty="0" smtClean="0">
                <a:solidFill>
                  <a:srgbClr val="0000FF"/>
                </a:solidFill>
                <a:latin typeface=".VnBlackH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.VnBlackH" pitchFamily="34" charset="0"/>
              </a:rPr>
              <a:t>triÓn </a:t>
            </a:r>
            <a:r>
              <a:rPr lang="en-US" sz="2800" dirty="0" smtClean="0">
                <a:solidFill>
                  <a:srgbClr val="0000FF"/>
                </a:solidFill>
                <a:latin typeface=".VnBlackH" pitchFamily="34" charset="0"/>
              </a:rPr>
              <a:t>ng«n ng÷</a:t>
            </a:r>
            <a:endParaRPr lang="en-US" sz="2800" dirty="0">
              <a:solidFill>
                <a:srgbClr val="0000FF"/>
              </a:solidFill>
              <a:latin typeface=".VnBlackH" pitchFamily="34" charset="0"/>
            </a:endParaRPr>
          </a:p>
        </p:txBody>
      </p: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990600" y="1299627"/>
            <a:ext cx="7086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9900FF"/>
                </a:solidFill>
                <a:latin typeface=".VnTimeH" pitchFamily="34" charset="0"/>
              </a:rPr>
              <a:t>Phßng gi¸o dôc ®µo t¹o quËn long biªn</a:t>
            </a:r>
          </a:p>
          <a:p>
            <a:pPr algn="ctr"/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CỰ KHỐI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.VnTimeH" pitchFamily="34" charset="0"/>
            </a:endParaRPr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838200" y="3389293"/>
            <a:ext cx="7467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smtClean="0">
                <a:solidFill>
                  <a:srgbClr val="0066CC"/>
                </a:solidFill>
                <a:latin typeface=".VnArial" pitchFamily="34" charset="0"/>
              </a:rPr>
              <a:t> </a:t>
            </a:r>
            <a:r>
              <a:rPr lang="en-US" sz="2800" b="1" dirty="0">
                <a:solidFill>
                  <a:srgbClr val="0066CC"/>
                </a:solidFill>
                <a:latin typeface=".VnArial" pitchFamily="34" charset="0"/>
              </a:rPr>
              <a:t>§Ò tµi</a:t>
            </a:r>
            <a:r>
              <a:rPr lang="en-US" sz="2800" b="1" dirty="0" smtClean="0">
                <a:solidFill>
                  <a:srgbClr val="0066CC"/>
                </a:solidFill>
                <a:latin typeface=".VnArial" pitchFamily="34" charset="0"/>
              </a:rPr>
              <a:t>: ¤n nhãm ch÷ c¸i: a, ¨, ©, e, </a:t>
            </a:r>
            <a:r>
              <a:rPr lang="en-US" sz="2800" b="1" dirty="0" smtClean="0">
                <a:solidFill>
                  <a:srgbClr val="0066CC"/>
                </a:solidFill>
                <a:latin typeface=".VnArial" pitchFamily="34" charset="0"/>
              </a:rPr>
              <a:t>ª</a:t>
            </a:r>
            <a:endParaRPr lang="en-US" sz="2800" b="1" dirty="0" smtClean="0">
              <a:solidFill>
                <a:srgbClr val="0066CC"/>
              </a:solidFill>
              <a:latin typeface=".Vn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7845" y="54102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.VnArial" pitchFamily="34" charset="0"/>
              </a:rPr>
              <a:t>N¨m häc: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.VnArial" pitchFamily="34" charset="0"/>
              </a:rPr>
              <a:t>2021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.VnArial" pitchFamily="34" charset="0"/>
              </a:rPr>
              <a:t>-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  <a:latin typeface=".VnArial" pitchFamily="34" charset="0"/>
              </a:rPr>
              <a:t>2022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.VnArial" pitchFamily="34" charset="0"/>
            </a:endParaRPr>
          </a:p>
        </p:txBody>
      </p:sp>
    </p:spTree>
  </p:cSld>
  <p:clrMapOvr>
    <a:masterClrMapping/>
  </p:clrMapOvr>
  <p:transition advClick="0" advTm="5000">
    <p:dissolve/>
    <p:sndAc>
      <p:stSnd>
        <p:snd r:embed="rId2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0" grpId="0"/>
      <p:bldP spid="2054" grpId="0"/>
      <p:bldP spid="2055" grpId="0"/>
      <p:bldP spid="2055" grpId="1"/>
      <p:bldP spid="20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ba l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27" y="0"/>
            <a:ext cx="5799527" cy="490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Ba l«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1940004"/>
            <a:ext cx="327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1. a</a:t>
            </a:r>
            <a:endParaRPr lang="en-US" sz="8000" b="1" dirty="0">
              <a:solidFill>
                <a:srgbClr val="0066FF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máy giặ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640904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M¸y giÆt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1. e</a:t>
            </a:r>
            <a:endParaRPr lang="en-US" sz="6600" b="1" dirty="0">
              <a:solidFill>
                <a:srgbClr val="00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4873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3. © </a:t>
            </a:r>
            <a:endParaRPr lang="en-US" sz="6600" b="1" dirty="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</a:t>
            </a:r>
            <a:r>
              <a:rPr lang="en-US" sz="6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. ª</a:t>
            </a:r>
            <a:endParaRPr lang="en-US" sz="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máy giặ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6409048" cy="52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668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M¸y giÆt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1336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</a:t>
            </a: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Êm ®un </a:t>
            </a:r>
            <a:r>
              <a:rPr lang="en-US" sz="5400" b="1" dirty="0" err="1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nu­íc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a</a:t>
            </a:r>
            <a:endParaRPr lang="en-US" sz="66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2. ª</a:t>
            </a:r>
            <a:endParaRPr lang="en-US" sz="66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¨</a:t>
            </a:r>
          </a:p>
          <a:p>
            <a:endParaRPr lang="en-US" sz="6600" b="1" dirty="0">
              <a:solidFill>
                <a:schemeClr val="accent6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</a:t>
            </a:r>
            <a:r>
              <a:rPr lang="en-US" sz="6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. ©</a:t>
            </a:r>
            <a:endParaRPr lang="en-US" sz="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AnNgan\Desktop\Ngan\ấm đun nướ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Êm ®un </a:t>
            </a:r>
            <a:r>
              <a:rPr lang="en-US" sz="5400" b="1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nu­íc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24384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</a:t>
            </a:r>
            <a:r>
              <a:rPr lang="en-US" sz="9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. ©</a:t>
            </a:r>
            <a:endParaRPr lang="en-US" sz="9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AnNgan\Desktop\Ngan\ấm đun nướ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0198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®Ìn ngñ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.VnAvant" pitchFamily="34" charset="0"/>
                <a:cs typeface="Times New Roman" pitchFamily="18" charset="0"/>
              </a:rPr>
              <a:t>1. ©</a:t>
            </a:r>
            <a:endParaRPr lang="en-US" sz="6600" b="1" dirty="0">
              <a:solidFill>
                <a:srgbClr val="00206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C66FF"/>
                </a:solidFill>
                <a:latin typeface=".VnAvant" pitchFamily="34" charset="0"/>
                <a:cs typeface="Times New Roman" pitchFamily="18" charset="0"/>
              </a:rPr>
              <a:t>2. ª</a:t>
            </a:r>
            <a:endParaRPr lang="en-US" sz="6600" b="1" dirty="0">
              <a:solidFill>
                <a:srgbClr val="CC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3. e 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4</a:t>
            </a:r>
            <a:r>
              <a:rPr lang="en-US" sz="6600" b="1" dirty="0" smtClean="0">
                <a:solidFill>
                  <a:srgbClr val="0070C0"/>
                </a:solidFill>
                <a:latin typeface=".VnAvant" pitchFamily="34" charset="0"/>
                <a:cs typeface="Times New Roman" pitchFamily="18" charset="0"/>
              </a:rPr>
              <a:t>. a</a:t>
            </a:r>
            <a:endParaRPr lang="en-US" sz="6600" b="1" dirty="0">
              <a:solidFill>
                <a:srgbClr val="0070C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AnNgan\Desktop\Ngan\đèn 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/>
          <p:cNvSpPr txBox="1">
            <a:spLocks noChangeArrowheads="1"/>
          </p:cNvSpPr>
          <p:nvPr/>
        </p:nvSpPr>
        <p:spPr bwMode="auto">
          <a:xfrm>
            <a:off x="2209800" y="533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Môc</a:t>
            </a:r>
            <a:r>
              <a:rPr lang="en-US" sz="2400" dirty="0">
                <a:solidFill>
                  <a:srgbClr val="6600FF"/>
                </a:solidFill>
                <a:latin typeface=".VnTimeH" pitchFamily="34" charset="0"/>
              </a:rPr>
              <a:t> ®</a:t>
            </a:r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Ých</a:t>
            </a:r>
            <a:r>
              <a:rPr lang="en-US" sz="2400" dirty="0">
                <a:solidFill>
                  <a:srgbClr val="6600FF"/>
                </a:solidFill>
                <a:latin typeface=".VnTimeH" pitchFamily="34" charset="0"/>
              </a:rPr>
              <a:t> - </a:t>
            </a:r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yªu</a:t>
            </a:r>
            <a:r>
              <a:rPr lang="en-US" sz="2400" dirty="0">
                <a:solidFill>
                  <a:srgbClr val="6600FF"/>
                </a:solidFill>
                <a:latin typeface=".VnTimeH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H" pitchFamily="34" charset="0"/>
              </a:rPr>
              <a:t>cÇu</a:t>
            </a:r>
            <a:endParaRPr lang="en-US" sz="2400" dirty="0">
              <a:solidFill>
                <a:srgbClr val="6600FF"/>
              </a:solidFill>
              <a:latin typeface=".VnTimeH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304800" y="1350818"/>
            <a:ext cx="8534400" cy="41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sz="2000" b="1" dirty="0">
                <a:latin typeface=".VnTime" pitchFamily="34" charset="0"/>
              </a:rPr>
              <a:t>1. </a:t>
            </a:r>
            <a:r>
              <a:rPr lang="es-ES" sz="2000" b="1" dirty="0" err="1">
                <a:latin typeface=".VnTime" pitchFamily="34" charset="0"/>
              </a:rPr>
              <a:t>KiÕn</a:t>
            </a:r>
            <a:r>
              <a:rPr lang="es-ES" sz="2000" b="1" dirty="0">
                <a:latin typeface=".VnTime" pitchFamily="34" charset="0"/>
              </a:rPr>
              <a:t> </a:t>
            </a:r>
            <a:r>
              <a:rPr lang="es-ES" sz="2000" b="1" dirty="0" err="1">
                <a:latin typeface=".VnTime" pitchFamily="34" charset="0"/>
              </a:rPr>
              <a:t>thøc</a:t>
            </a:r>
            <a:r>
              <a:rPr lang="es-ES" sz="2000" b="1" dirty="0">
                <a:latin typeface=".VnTime" pitchFamily="34" charset="0"/>
              </a:rPr>
              <a:t>: 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dirty="0">
                <a:latin typeface=".VnTime" pitchFamily="34" charset="0"/>
              </a:rPr>
              <a:t>-</a:t>
            </a:r>
            <a:r>
              <a:rPr lang="de-DE" sz="2000" dirty="0">
                <a:latin typeface=".VnTime" pitchFamily="34" charset="0"/>
              </a:rPr>
              <a:t> TrÎ biÕt c¸c ch÷ c¸i ®· häc: a, ¨, ©, e, ª , biÕt c¸c nÐt ch÷ c¸i ®ã.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2000" dirty="0">
                <a:latin typeface=".VnTime" pitchFamily="34" charset="0"/>
              </a:rPr>
              <a:t>- TrÎ biÕt mét sè då dïng trong gia ®×nh cña m×nh. 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latin typeface=".VnTime" pitchFamily="34" charset="0"/>
              </a:rPr>
              <a:t>2. </a:t>
            </a:r>
            <a:r>
              <a:rPr lang="en-US" sz="2000" b="1" dirty="0" err="1">
                <a:latin typeface=".VnTime" pitchFamily="34" charset="0"/>
              </a:rPr>
              <a:t>Kü</a:t>
            </a:r>
            <a:r>
              <a:rPr lang="en-US" sz="2000" b="1" dirty="0">
                <a:latin typeface=".VnTime" pitchFamily="34" charset="0"/>
              </a:rPr>
              <a:t> </a:t>
            </a:r>
            <a:r>
              <a:rPr lang="en-US" sz="2000" b="1" dirty="0" err="1">
                <a:latin typeface=".VnTime" pitchFamily="34" charset="0"/>
              </a:rPr>
              <a:t>n¨ng</a:t>
            </a:r>
            <a:r>
              <a:rPr lang="en-US" sz="2000" b="1" dirty="0">
                <a:latin typeface=".VnTime" pitchFamily="34" charset="0"/>
              </a:rPr>
              <a:t>: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TrÎ nhí vµ ph¸t ©m ®óng c¸c ch÷ c¸i ®· häc.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Ph¸t triÓn kh¶ n¨ng t­ duy, hîp t¸c trong khi ch¬i nhãm.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b="1" dirty="0">
                <a:latin typeface=".VnTime" pitchFamily="34" charset="0"/>
              </a:rPr>
              <a:t>3. Th¸i ®é: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TrÎ m¹nh d¹n, tù tin, høng thó tham gia vµo ho¹t ®éng.</a:t>
            </a:r>
            <a:endParaRPr lang="en-US" sz="2000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000" dirty="0">
                <a:latin typeface=".VnTime" pitchFamily="34" charset="0"/>
              </a:rPr>
              <a:t>- TrÎ cã ý thøc kghi ch¬i cïng nhau, hç trî nhau ch¬i.</a:t>
            </a:r>
            <a:endParaRPr lang="en-US" sz="2000" dirty="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378770"/>
      </p:ext>
    </p:extLst>
  </p:cSld>
  <p:clrMapOvr>
    <a:masterClrMapping/>
  </p:clrMapOvr>
  <p:transition spd="med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®Ìn ngñ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438400"/>
            <a:ext cx="2895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6">
                    <a:lumMod val="50000"/>
                  </a:schemeClr>
                </a:solidFill>
                <a:latin typeface=".VnAvant" pitchFamily="34" charset="0"/>
                <a:cs typeface="Times New Roman" pitchFamily="18" charset="0"/>
              </a:rPr>
              <a:t>3. e </a:t>
            </a:r>
            <a:endParaRPr lang="en-US" sz="8800" b="1" dirty="0">
              <a:solidFill>
                <a:schemeClr val="accent6">
                  <a:lumMod val="50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3074" name="Picture 2" descr="C:\Users\AnNgan\Desktop\Ngan\đèn ngủ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5257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Nåi c¬m ®iÖn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228600"/>
            <a:ext cx="327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6600" b="1" dirty="0">
                <a:solidFill>
                  <a:srgbClr val="00B0F0"/>
                </a:solidFill>
                <a:latin typeface=".VnAvant" pitchFamily="34" charset="0"/>
              </a:rPr>
              <a:t>¨</a:t>
            </a:r>
          </a:p>
          <a:p>
            <a:endParaRPr lang="en-US" sz="6600" b="1" dirty="0"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ª</a:t>
            </a:r>
            <a:endParaRPr lang="en-US" sz="6600" b="1" dirty="0">
              <a:solidFill>
                <a:schemeClr val="accent5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3. e </a:t>
            </a:r>
            <a:endParaRPr lang="en-US" sz="6600" b="1" dirty="0">
              <a:solidFill>
                <a:schemeClr val="accent6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4</a:t>
            </a:r>
            <a:r>
              <a:rPr lang="en-US" sz="6600" b="1" dirty="0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. ©</a:t>
            </a:r>
            <a:endParaRPr lang="en-US" sz="6600" b="1" dirty="0">
              <a:solidFill>
                <a:schemeClr val="accent3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AnNgan\Desktop\Ngan\nồi cơm điệ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553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Nåi c¬m ®iÖn</a:t>
            </a:r>
            <a:endParaRPr lang="en-US" sz="54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000" y="2244804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ª</a:t>
            </a:r>
            <a:endParaRPr lang="en-US" sz="8800" b="1" dirty="0">
              <a:solidFill>
                <a:schemeClr val="accent5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AnNgan\Desktop\Ngan\nồi cơm điệ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029200"/>
            <a:ext cx="502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BÕp ga</a:t>
            </a:r>
            <a:endParaRPr lang="en-US" sz="80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1. e &amp; ª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2. a &amp; ©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</a:rPr>
              <a:t>¨ 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&amp; e 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7338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4. a &amp; ª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Users\AnNgan\Desktop\Ngan\bếp 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105400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BÕp ga</a:t>
            </a:r>
            <a:endParaRPr lang="en-US" sz="88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20574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.VnAvant" pitchFamily="34" charset="0"/>
                <a:cs typeface="Times New Roman" pitchFamily="18" charset="0"/>
              </a:rPr>
              <a:t>4. a &amp; ª</a:t>
            </a:r>
            <a:endParaRPr lang="en-US" sz="6000" b="1" dirty="0">
              <a:solidFill>
                <a:schemeClr val="accent3">
                  <a:lumMod val="75000"/>
                </a:schemeClr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6146" name="Picture 2" descr="C:\Users\AnNgan\Desktop\Ngan\bếp 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2507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Qu¹t trÇn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a &amp; e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2. a &amp; ©</a:t>
            </a:r>
            <a:endParaRPr lang="en-US" sz="5400" b="1" dirty="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3. e &amp; ©</a:t>
            </a:r>
            <a:endParaRPr lang="en-US" sz="5400" b="1" dirty="0">
              <a:solidFill>
                <a:srgbClr val="00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733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66FF"/>
                </a:solidFill>
                <a:latin typeface=".VnAvant" pitchFamily="34" charset="0"/>
                <a:cs typeface="Times New Roman" pitchFamily="18" charset="0"/>
              </a:rPr>
              <a:t>4. ª &amp; a</a:t>
            </a:r>
            <a:endParaRPr lang="en-US" sz="5400" b="1" dirty="0">
              <a:solidFill>
                <a:srgbClr val="CC66FF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nNgan\Desktop\Ngan\quat t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532507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Qu¹t trÇn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2. a &amp; ©</a:t>
            </a:r>
            <a:endParaRPr lang="en-US" sz="5400" b="1" dirty="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Users\AnNgan\Desktop\Ngan\quat tr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1722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219200"/>
            <a:ext cx="7924800" cy="419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.VnTime" pitchFamily="34" charset="0"/>
              </a:rPr>
              <a:t>1. §å dïng cña c«: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Líp</a:t>
            </a:r>
            <a:r>
              <a:rPr lang="en-US" dirty="0">
                <a:latin typeface=".VnTime" pitchFamily="34" charset="0"/>
              </a:rPr>
              <a:t> s¹ch </a:t>
            </a:r>
            <a:r>
              <a:rPr lang="en-US" dirty="0" err="1">
                <a:latin typeface=".VnTime" pitchFamily="34" charset="0"/>
              </a:rPr>
              <a:t>sÏ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gän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gµng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Trang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phôc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Ñp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gän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gµng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M¸y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tÝnh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m¸y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chiÕu</a:t>
            </a:r>
            <a:r>
              <a:rPr lang="en-US" dirty="0">
                <a:latin typeface=".VnTime" pitchFamily="34" charset="0"/>
              </a:rPr>
              <a:t>, </a:t>
            </a:r>
            <a:r>
              <a:rPr lang="en-US" dirty="0" err="1">
                <a:latin typeface=".VnTime" pitchFamily="34" charset="0"/>
              </a:rPr>
              <a:t>gi¸o</a:t>
            </a:r>
            <a:r>
              <a:rPr lang="en-US" dirty="0">
                <a:latin typeface=".VnTime" pitchFamily="34" charset="0"/>
              </a:rPr>
              <a:t> ¸n ®</a:t>
            </a:r>
            <a:r>
              <a:rPr lang="en-US" dirty="0" err="1">
                <a:latin typeface=".VnTime" pitchFamily="34" charset="0"/>
              </a:rPr>
              <a:t>iÖn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tö</a:t>
            </a:r>
            <a:r>
              <a:rPr lang="en-US" dirty="0">
                <a:latin typeface=".VnTime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pt-BR" dirty="0">
                <a:latin typeface=".VnTime" pitchFamily="34" charset="0"/>
              </a:rPr>
              <a:t>§µi, nh¹c c¸c bµi h¸t: Em häc vÇn, Häc vui ch÷ c¸i, Nhµ cña t«i.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pt-BR" dirty="0">
                <a:latin typeface=".VnTime" pitchFamily="34" charset="0"/>
              </a:rPr>
              <a:t>- Con Ong, hép quµ ®ùng thÎ ch÷ c¸i, 2 ng«i nhµ cã g¾n thÎ ch÷ c¸i.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.VnTime" pitchFamily="34" charset="0"/>
              </a:rPr>
              <a:t>2. §å </a:t>
            </a:r>
            <a:r>
              <a:rPr lang="en-US" b="1" dirty="0" err="1">
                <a:latin typeface=".VnTime" pitchFamily="34" charset="0"/>
              </a:rPr>
              <a:t>dïng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cña</a:t>
            </a:r>
            <a:r>
              <a:rPr lang="en-US" b="1" dirty="0">
                <a:latin typeface=".VnTime" pitchFamily="34" charset="0"/>
              </a:rPr>
              <a:t> </a:t>
            </a:r>
            <a:r>
              <a:rPr lang="en-US" b="1" dirty="0" err="1">
                <a:latin typeface=".VnTime" pitchFamily="34" charset="0"/>
              </a:rPr>
              <a:t>trÎ</a:t>
            </a:r>
            <a:r>
              <a:rPr lang="en-US" b="1" dirty="0">
                <a:latin typeface=".VnTime" pitchFamily="34" charset="0"/>
              </a:rPr>
              <a:t>:</a:t>
            </a:r>
            <a:endParaRPr lang="en-US" dirty="0">
              <a:latin typeface=".VnTime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Rç</a:t>
            </a:r>
            <a:r>
              <a:rPr lang="en-US" dirty="0">
                <a:latin typeface=".VnTime" pitchFamily="34" charset="0"/>
              </a:rPr>
              <a:t> ®</a:t>
            </a:r>
            <a:r>
              <a:rPr lang="en-US" dirty="0" err="1">
                <a:latin typeface=".VnTime" pitchFamily="34" charset="0"/>
              </a:rPr>
              <a:t>ùng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c¸c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</a:t>
            </a:r>
            <a:r>
              <a:rPr lang="en-US" dirty="0">
                <a:latin typeface=".VnTime" pitchFamily="34" charset="0"/>
              </a:rPr>
              <a:t>÷ </a:t>
            </a:r>
            <a:r>
              <a:rPr lang="en-US" dirty="0" err="1">
                <a:latin typeface=".VnTime" pitchFamily="34" charset="0"/>
              </a:rPr>
              <a:t>c¸i</a:t>
            </a:r>
            <a:r>
              <a:rPr lang="en-US" dirty="0">
                <a:latin typeface=".VnTime" pitchFamily="34" charset="0"/>
              </a:rPr>
              <a:t>: a, ¨, ©, e, ª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ThÎ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ch</a:t>
            </a:r>
            <a:r>
              <a:rPr lang="en-US" dirty="0">
                <a:latin typeface=".VnTime" pitchFamily="34" charset="0"/>
              </a:rPr>
              <a:t>÷ </a:t>
            </a:r>
            <a:r>
              <a:rPr lang="en-US" dirty="0" err="1">
                <a:latin typeface=".VnTime" pitchFamily="34" charset="0"/>
              </a:rPr>
              <a:t>c¸i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rêi</a:t>
            </a:r>
            <a:r>
              <a:rPr lang="en-US" dirty="0">
                <a:latin typeface=".VnTime" pitchFamily="34" charset="0"/>
              </a:rPr>
              <a:t>: a, ¨, ©, e, ª.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.VnTime" pitchFamily="34" charset="0"/>
              </a:rPr>
              <a:t>- </a:t>
            </a:r>
            <a:r>
              <a:rPr lang="en-US" dirty="0" err="1">
                <a:latin typeface=".VnTime" pitchFamily="34" charset="0"/>
              </a:rPr>
              <a:t>Trang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phôc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gän</a:t>
            </a:r>
            <a:r>
              <a:rPr lang="en-US" dirty="0">
                <a:latin typeface=".VnTime" pitchFamily="34" charset="0"/>
              </a:rPr>
              <a:t> </a:t>
            </a:r>
            <a:r>
              <a:rPr lang="en-US" dirty="0" err="1">
                <a:latin typeface=".VnTime" pitchFamily="34" charset="0"/>
              </a:rPr>
              <a:t>gµng</a:t>
            </a:r>
            <a:r>
              <a:rPr lang="en-US" dirty="0">
                <a:latin typeface=".VnTime" pitchFamily="34" charset="0"/>
              </a:rPr>
              <a:t>, s¹ch ®</a:t>
            </a:r>
            <a:r>
              <a:rPr lang="en-US" dirty="0" err="1">
                <a:latin typeface=".VnTime" pitchFamily="34" charset="0"/>
              </a:rPr>
              <a:t>Ñp</a:t>
            </a:r>
            <a:r>
              <a:rPr lang="en-US" dirty="0">
                <a:latin typeface=".VnTime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95600" y="5334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.VnBlackH" pitchFamily="34" charset="0"/>
              </a:rPr>
              <a:t>ChuÈn</a:t>
            </a:r>
            <a:r>
              <a:rPr lang="en-US" sz="2800" dirty="0" smtClean="0">
                <a:latin typeface=".VnBlackH" pitchFamily="34" charset="0"/>
              </a:rPr>
              <a:t> </a:t>
            </a:r>
            <a:r>
              <a:rPr lang="en-US" sz="2800" dirty="0" err="1" smtClean="0">
                <a:latin typeface=".VnBlackH" pitchFamily="34" charset="0"/>
              </a:rPr>
              <a:t>bÞ</a:t>
            </a:r>
            <a:endParaRPr lang="en-US" sz="2800" dirty="0">
              <a:latin typeface=".VnBlack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1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34000"/>
            <a:ext cx="5749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B¸t</a:t>
            </a:r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33CC"/>
                </a:solidFill>
                <a:latin typeface=".VnAvant" pitchFamily="34" charset="0"/>
              </a:rPr>
              <a:t>¨</a:t>
            </a:r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 c¬m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2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1.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¨ 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&amp; ©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1447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2. e &amp; a</a:t>
            </a:r>
            <a:endParaRPr lang="en-US" sz="5400" b="1" dirty="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5908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</a:rPr>
              <a:t>¨ </a:t>
            </a:r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&amp; a</a:t>
            </a:r>
            <a:endParaRPr lang="en-US" sz="5400" b="1" dirty="0">
              <a:solidFill>
                <a:srgbClr val="00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37338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66FF"/>
                </a:solidFill>
                <a:latin typeface=".VnAvant" pitchFamily="34" charset="0"/>
                <a:cs typeface="Times New Roman" pitchFamily="18" charset="0"/>
              </a:rPr>
              <a:t>4. ª &amp; a</a:t>
            </a:r>
            <a:endParaRPr lang="en-US" sz="5400" b="1" dirty="0">
              <a:solidFill>
                <a:srgbClr val="CC66FF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AnNgan\Desktop\Ngan\bat 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97015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lip đếm ngược 9 a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32507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B¸t</a:t>
            </a:r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</a:rPr>
              <a:t>¨</a:t>
            </a:r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n c¬m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1336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</a:rPr>
              <a:t>¨ </a:t>
            </a:r>
            <a:r>
              <a:rPr lang="en-US" sz="54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&amp; a</a:t>
            </a:r>
            <a:endParaRPr lang="en-US" sz="5400" b="1" dirty="0">
              <a:solidFill>
                <a:srgbClr val="0066FF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 descr="C:\Users\AnNgan\Desktop\Ngan\bat c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48400" cy="53194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4716" y="2598003"/>
            <a:ext cx="70010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4: Ai nhanh nhất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oc Vui Chu Cai - Chua 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86255" y="6206836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04999" y="1295400"/>
            <a:ext cx="61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h¸t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: “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vui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ch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÷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c¸i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”</a:t>
            </a:r>
            <a:endParaRPr lang="en-US" sz="4000" dirty="0">
              <a:solidFill>
                <a:srgbClr val="FF0000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21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16414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XIN CH¢N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THµNH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C¶M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 ¥N BAN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gi¸m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kh¶o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cïng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c¸c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c«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gi¸o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®·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vÒ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dù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tiÕt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häc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ngµy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h«m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H" pitchFamily="34" charset="0"/>
              </a:rPr>
              <a:t> nay!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.VnTime" pitchFamily="34" charset="0"/>
              </a:rPr>
              <a:t> 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77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99" y="1295400"/>
            <a:ext cx="6186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h¸t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: “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Em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häc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.VnTime" pitchFamily="34" charset="0"/>
              </a:rPr>
              <a:t>vÇn</a:t>
            </a:r>
            <a:r>
              <a:rPr lang="en-US" sz="4000" dirty="0" smtClean="0">
                <a:solidFill>
                  <a:srgbClr val="FF0000"/>
                </a:solidFill>
                <a:latin typeface=".VnTime" pitchFamily="34" charset="0"/>
              </a:rPr>
              <a:t>”</a:t>
            </a:r>
            <a:endParaRPr lang="en-US" sz="40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5" name="Em Hoc Van - Various Artists [MP3 128kbps]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6691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69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96927qx7ttrgj3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923925" y="-1076325"/>
            <a:ext cx="723900" cy="2571750"/>
          </a:xfrm>
          <a:prstGeom prst="rect">
            <a:avLst/>
          </a:prstGeom>
          <a:noFill/>
        </p:spPr>
      </p:pic>
      <p:pic>
        <p:nvPicPr>
          <p:cNvPr id="5" name="Picture 4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762000" cy="1714500"/>
          </a:xfrm>
          <a:prstGeom prst="rect">
            <a:avLst/>
          </a:prstGeom>
          <a:noFill/>
        </p:spPr>
      </p:pic>
      <p:pic>
        <p:nvPicPr>
          <p:cNvPr id="7" name="Picture 9" descr="1170269phoexz8m4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4400550" y="5048250"/>
            <a:ext cx="762000" cy="2857500"/>
          </a:xfrm>
          <a:prstGeom prst="rect">
            <a:avLst/>
          </a:prstGeom>
          <a:noFill/>
        </p:spPr>
      </p:pic>
      <p:pic>
        <p:nvPicPr>
          <p:cNvPr id="8" name="Picture 5" descr="696927qx7ttrgj3j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96175" y="5286374"/>
            <a:ext cx="723900" cy="2571750"/>
          </a:xfrm>
          <a:prstGeom prst="rect">
            <a:avLst/>
          </a:prstGeom>
          <a:noFill/>
        </p:spPr>
      </p:pic>
      <p:pic>
        <p:nvPicPr>
          <p:cNvPr id="9" name="Picture 8" descr="659204qfhni5vgx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8374242" y="4556508"/>
            <a:ext cx="762000" cy="17145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85800" y="838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 CHƠI CHỮ CÁI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24000" y="2244804"/>
            <a:ext cx="6629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66FF"/>
                </a:solidFill>
                <a:latin typeface=".VnAvant" pitchFamily="34" charset="0"/>
                <a:cs typeface="Times New Roman" pitchFamily="18" charset="0"/>
              </a:rPr>
              <a:t>a, </a:t>
            </a:r>
            <a:r>
              <a:rPr lang="en-US" sz="7200" b="1" dirty="0" smtClean="0">
                <a:solidFill>
                  <a:srgbClr val="FF66FF"/>
                </a:solidFill>
                <a:latin typeface=".VnAvant" pitchFamily="34" charset="0"/>
              </a:rPr>
              <a:t>¨</a:t>
            </a:r>
            <a:r>
              <a:rPr lang="en-US" sz="7200" dirty="0" smtClean="0">
                <a:solidFill>
                  <a:srgbClr val="FF66FF"/>
                </a:solidFill>
              </a:rPr>
              <a:t>,</a:t>
            </a:r>
            <a:r>
              <a:rPr lang="en-US" sz="7200" dirty="0" smtClean="0"/>
              <a:t> </a:t>
            </a:r>
            <a:r>
              <a:rPr lang="en-US" sz="7200" b="1" dirty="0" smtClean="0">
                <a:solidFill>
                  <a:srgbClr val="FF66FF"/>
                </a:solidFill>
                <a:latin typeface=".VnAvant" pitchFamily="34" charset="0"/>
                <a:cs typeface="Times New Roman" pitchFamily="18" charset="0"/>
              </a:rPr>
              <a:t>©, e, ª</a:t>
            </a:r>
          </a:p>
          <a:p>
            <a:pPr algn="ctr"/>
            <a:endParaRPr lang="en-US" sz="7200" b="1" dirty="0">
              <a:solidFill>
                <a:srgbClr val="FF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7800" y="4001869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 đề: Bé và gia đình</a:t>
            </a:r>
            <a:endParaRPr lang="en-US" sz="4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3431" y="2667000"/>
            <a:ext cx="7337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1: Ong tìm chữ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2590800"/>
            <a:ext cx="69989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2: Nhà của tôi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98003"/>
            <a:ext cx="93162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Trò chơi 3: Thi xem đội nào nhanh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Ngan\Desktop\Ngan\ba l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27" y="0"/>
            <a:ext cx="5799527" cy="49062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53340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FF"/>
                </a:solidFill>
                <a:latin typeface=".VnAvant" pitchFamily="34" charset="0"/>
                <a:cs typeface="Times New Roman" pitchFamily="18" charset="0"/>
              </a:rPr>
              <a:t>Ba l«</a:t>
            </a:r>
            <a:endParaRPr lang="en-US" sz="7200" b="1" dirty="0">
              <a:solidFill>
                <a:srgbClr val="FF00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2286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66FF"/>
                </a:solidFill>
                <a:latin typeface=".VnAvant" pitchFamily="34" charset="0"/>
                <a:cs typeface="Times New Roman" pitchFamily="18" charset="0"/>
              </a:rPr>
              <a:t>1. a</a:t>
            </a:r>
            <a:endParaRPr lang="en-US" sz="6600" b="1" dirty="0">
              <a:solidFill>
                <a:srgbClr val="0066FF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0" y="14478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EFDC7"/>
                </a:solidFill>
                <a:latin typeface=".VnAvant" pitchFamily="34" charset="0"/>
                <a:cs typeface="Times New Roman" pitchFamily="18" charset="0"/>
              </a:rPr>
              <a:t>2. e</a:t>
            </a:r>
            <a:endParaRPr lang="en-US" sz="6600" b="1" dirty="0">
              <a:solidFill>
                <a:srgbClr val="FEFDC7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590800"/>
            <a:ext cx="289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3. </a:t>
            </a:r>
            <a:r>
              <a:rPr lang="en-US" sz="6600" b="1" dirty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ª</a:t>
            </a:r>
            <a:r>
              <a:rPr lang="en-US" sz="6600" b="1" dirty="0" smtClean="0">
                <a:solidFill>
                  <a:srgbClr val="7030A0"/>
                </a:solidFill>
                <a:latin typeface=".VnAvant" pitchFamily="34" charset="0"/>
                <a:cs typeface="Times New Roman" pitchFamily="18" charset="0"/>
              </a:rPr>
              <a:t> </a:t>
            </a:r>
            <a:endParaRPr lang="en-US" sz="6600" b="1" dirty="0">
              <a:solidFill>
                <a:srgbClr val="7030A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733800"/>
            <a:ext cx="304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9900"/>
                </a:solidFill>
                <a:latin typeface=".VnAvant" pitchFamily="34" charset="0"/>
                <a:cs typeface="Times New Roman" pitchFamily="18" charset="0"/>
              </a:rPr>
              <a:t>4</a:t>
            </a:r>
            <a:r>
              <a:rPr lang="en-US" sz="6600" b="1" dirty="0" smtClean="0">
                <a:solidFill>
                  <a:srgbClr val="009900"/>
                </a:solidFill>
                <a:latin typeface=".VnAvant" pitchFamily="34" charset="0"/>
                <a:cs typeface="Times New Roman" pitchFamily="18" charset="0"/>
              </a:rPr>
              <a:t>. ©</a:t>
            </a:r>
            <a:endParaRPr lang="en-US" sz="6600" b="1" dirty="0">
              <a:solidFill>
                <a:srgbClr val="00990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616</Words>
  <Application>Microsoft Office PowerPoint</Application>
  <PresentationFormat>On-screen Show (4:3)</PresentationFormat>
  <Paragraphs>102</Paragraphs>
  <Slides>35</Slides>
  <Notes>7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AnNgan</dc:creator>
  <cp:lastModifiedBy>Techsi.vn</cp:lastModifiedBy>
  <cp:revision>48</cp:revision>
  <dcterms:created xsi:type="dcterms:W3CDTF">2014-11-03T22:48:28Z</dcterms:created>
  <dcterms:modified xsi:type="dcterms:W3CDTF">2021-09-02T11:46:47Z</dcterms:modified>
</cp:coreProperties>
</file>