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FE9C-82F6-4EAE-81D2-1F646C57670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giáo án\pngtree-school-season-learning-background-material-seasonlearning-a-cornerlearning-image_67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1174" y="1066799"/>
            <a:ext cx="510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PHÒNG GIÁO DỤC VÀ ĐÀO TẠO QUẬN LONG BIÊN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</a:t>
            </a:r>
            <a:r>
              <a:rPr lang="vi-VN" b="1" dirty="0" smtClean="0">
                <a:solidFill>
                  <a:srgbClr val="FF0000"/>
                </a:solidFill>
              </a:rPr>
              <a:t>ƯỜNG</a:t>
            </a:r>
            <a:r>
              <a:rPr lang="en-US" b="1" dirty="0" smtClean="0">
                <a:solidFill>
                  <a:srgbClr val="FF0000"/>
                </a:solidFill>
              </a:rPr>
              <a:t> MẦM NON CỰ KHỐI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8477" y="2507902"/>
            <a:ext cx="724704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LĨNH VỰC PHÁT TRIỂN NHẬN THỨC 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</a:rPr>
              <a:t>đếm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</a:rPr>
              <a:t> 2- </a:t>
            </a:r>
            <a:r>
              <a:rPr lang="en-US" sz="2800" b="1" dirty="0" err="1" smtClean="0">
                <a:solidFill>
                  <a:srgbClr val="FF0000"/>
                </a:solidFill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</a:rPr>
              <a:t> 2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Lứa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nhỡ</a:t>
            </a:r>
            <a:r>
              <a:rPr lang="en-US" sz="2800" b="1" dirty="0" smtClean="0">
                <a:solidFill>
                  <a:srgbClr val="FF0000"/>
                </a:solidFill>
              </a:rPr>
              <a:t> 4- 5 </a:t>
            </a:r>
            <a:r>
              <a:rPr lang="en-US" sz="2800" b="1" dirty="0" err="1" smtClean="0">
                <a:solidFill>
                  <a:srgbClr val="FF0000"/>
                </a:solidFill>
              </a:rPr>
              <a:t>tuổi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ùy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hình nền giáo án\Hình-nền-powerpoint-chủ-đề-mầm-non-cực-đẹ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" y="-1593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2133600"/>
            <a:ext cx="5852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giờ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6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" y="381000"/>
            <a:ext cx="8305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Mục đích yêu cầu </a:t>
            </a:r>
          </a:p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000" b="1" i="1" u="sng" dirty="0" smtClean="0">
                <a:latin typeface="Times New Roman" pitchFamily="18" charset="0"/>
                <a:cs typeface="Times New Roman" pitchFamily="18" charset="0"/>
              </a:rPr>
              <a:t>Kiến </a:t>
            </a:r>
            <a:r>
              <a:rPr lang="vi-VN" sz="2000" b="1" i="1" u="sng" dirty="0">
                <a:latin typeface="Times New Roman" pitchFamily="18" charset="0"/>
                <a:cs typeface="Times New Roman" pitchFamily="18" charset="0"/>
              </a:rPr>
              <a:t>thức :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Trẻ biết đếm đến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nhận biết chữ số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Trẻ biết tìm xung quoanh lớp những đối tượng có số lượng là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Trẻ biết chơi các trò chơi trong bài học </a:t>
            </a:r>
          </a:p>
          <a:p>
            <a:r>
              <a:rPr lang="vi-VN" sz="2000" b="1" i="1" u="sng" dirty="0">
                <a:latin typeface="Times New Roman" pitchFamily="18" charset="0"/>
                <a:cs typeface="Times New Roman" pitchFamily="18" charset="0"/>
              </a:rPr>
              <a:t>2. Kỹ năng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Trẻ có kỹ năng đếm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Rèn trẻ kỹ năng xếp tương ứng 1-1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Trẻ có kỹ năng khoanh tròn , gắn thể số tương ứng .</a:t>
            </a:r>
          </a:p>
          <a:p>
            <a:r>
              <a:rPr lang="vi-VN" sz="2000" b="1" i="1" u="sng" dirty="0">
                <a:latin typeface="Times New Roman" pitchFamily="18" charset="0"/>
                <a:cs typeface="Times New Roman" pitchFamily="18" charset="0"/>
              </a:rPr>
              <a:t>3. Thái độ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  Trẻ ngoan, chú ý lên bài học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Có ý thức giữ gìn đồ dùng đồ chơi 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Chuẩn bị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1. Chuẩn bị của cô :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Nội dung bài dạy trên máy chiếu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2. Đồ dùng của trẻ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Bảng học toán, đồ dùng học toán , thể số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ình nền giáo án\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50764" y="707041"/>
            <a:ext cx="517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Nội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dung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13169" y="1784866"/>
            <a:ext cx="5902031" cy="653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Ôn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l</a:t>
            </a:r>
            <a:r>
              <a:rPr lang="vi-VN" sz="2800" dirty="0" smtClean="0"/>
              <a:t>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phạm</a:t>
            </a:r>
            <a:r>
              <a:rPr lang="en-US" sz="2800" dirty="0" smtClean="0"/>
              <a:t> vi  1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413169" y="2743200"/>
            <a:ext cx="5902031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Đếm</a:t>
            </a:r>
            <a:r>
              <a:rPr lang="en-US" sz="2800" dirty="0" smtClean="0"/>
              <a:t> </a:t>
            </a:r>
            <a:r>
              <a:rPr lang="vi-VN" sz="2800" dirty="0" smtClean="0"/>
              <a:t>đến</a:t>
            </a:r>
            <a:r>
              <a:rPr lang="en-US" sz="2800" dirty="0" smtClean="0"/>
              <a:t> 2 -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2 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13169" y="3733800"/>
            <a:ext cx="5902031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Ôn</a:t>
            </a:r>
            <a:r>
              <a:rPr lang="en-US" sz="2800" dirty="0" smtClean="0"/>
              <a:t> </a:t>
            </a:r>
            <a:r>
              <a:rPr lang="en-US" sz="2800" dirty="0" err="1" smtClean="0"/>
              <a:t>luyện</a:t>
            </a:r>
            <a:r>
              <a:rPr lang="en-US" sz="2800" dirty="0" smtClean="0"/>
              <a:t> - </a:t>
            </a:r>
            <a:r>
              <a:rPr lang="en-US" sz="2800" dirty="0" err="1" smtClean="0"/>
              <a:t>củng</a:t>
            </a:r>
            <a:r>
              <a:rPr lang="en-US" sz="2800" dirty="0" smtClean="0"/>
              <a:t> </a:t>
            </a:r>
            <a:r>
              <a:rPr lang="en-US" sz="2800" dirty="0" err="1" smtClean="0"/>
              <a:t>cố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83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13855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38300" y="914400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Ôn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l</a:t>
            </a:r>
            <a:r>
              <a:rPr lang="vi-VN" sz="3200" dirty="0" smtClean="0"/>
              <a:t>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phạm</a:t>
            </a:r>
            <a:r>
              <a:rPr lang="en-US" sz="3200" dirty="0" smtClean="0"/>
              <a:t> vi 1</a:t>
            </a:r>
            <a:endParaRPr lang="en-US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88" y="2690395"/>
            <a:ext cx="1524000" cy="14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90355"/>
            <a:ext cx="1588853" cy="187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6264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8088" y="4167605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1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ình nền giáo á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0" y="0"/>
            <a:ext cx="9318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56" y="457200"/>
            <a:ext cx="64262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85" y="3412531"/>
            <a:ext cx="23050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305050" cy="183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93" y="1600200"/>
            <a:ext cx="23050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1" y="2362200"/>
            <a:ext cx="1447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FF0000"/>
                </a:solidFill>
              </a:rPr>
              <a:t>2</a:t>
            </a:r>
            <a:endParaRPr lang="en-US" sz="1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1524000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2</a:t>
            </a:r>
            <a:endParaRPr lang="en-US" sz="2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ình nền giáo án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381000"/>
            <a:ext cx="48006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</a:rPr>
              <a:t>củng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434" y="1295400"/>
            <a:ext cx="8013732" cy="395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 smtClean="0">
                <a:solidFill>
                  <a:srgbClr val="FF0000"/>
                </a:solidFill>
              </a:rPr>
              <a:t>Trò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ch</a:t>
            </a:r>
            <a:r>
              <a:rPr lang="vi-VN" sz="3200" b="1" u="sng" dirty="0" smtClean="0">
                <a:solidFill>
                  <a:srgbClr val="FF0000"/>
                </a:solidFill>
              </a:rPr>
              <a:t>ơi</a:t>
            </a:r>
            <a:r>
              <a:rPr lang="en-US" sz="3200" b="1" u="sng" dirty="0" smtClean="0">
                <a:solidFill>
                  <a:srgbClr val="FF0000"/>
                </a:solidFill>
              </a:rPr>
              <a:t> 1: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Gài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thẻ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số</a:t>
            </a:r>
            <a:r>
              <a:rPr lang="en-US" sz="3200" b="1" u="sng" dirty="0" smtClean="0">
                <a:solidFill>
                  <a:srgbClr val="FF0000"/>
                </a:solidFill>
              </a:rPr>
              <a:t> t</a:t>
            </a:r>
            <a:r>
              <a:rPr lang="vi-VN" sz="3200" b="1" u="sng" dirty="0" smtClean="0">
                <a:solidFill>
                  <a:srgbClr val="FF0000"/>
                </a:solidFill>
              </a:rPr>
              <a:t>ươ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ng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ứng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i="1" u="sng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i="1" u="sng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nhẩy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8818"/>
            <a:ext cx="16573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743200" cy="176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09" y="394335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0" y="338818"/>
            <a:ext cx="2667000" cy="30139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95600" y="838200"/>
            <a:ext cx="2895600" cy="19920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867400" y="921327"/>
            <a:ext cx="2895600" cy="19158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58191" y="3886200"/>
            <a:ext cx="2514600" cy="1752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15" y="3903264"/>
            <a:ext cx="2362369" cy="164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495800" y="3657600"/>
            <a:ext cx="2819400" cy="21335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79" y="584903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AutoShape 9" descr="Top 89 hình ảnh trái dâu tây đẹp, căng mộng thơm ngon nhìn phát thè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Top 89 hình ảnh trái dâu tây đẹp, căng mộng thơm ngon nhìn phát thè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679" y="584903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2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1155" y="584903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2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9902" y="584903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3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7452" y="5842337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2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9167 -0.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35747 -0.6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-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62969 -0.637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-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35 -0.1824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1859340"/>
            <a:ext cx="6324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u="sng" dirty="0" smtClean="0">
                <a:solidFill>
                  <a:srgbClr val="FF0000"/>
                </a:solidFill>
                <a:latin typeface="+mj-lt"/>
              </a:rPr>
              <a:t>Trò chơi 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4000" b="1" u="sng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4000" b="1" u="sng" dirty="0" err="1" smtClean="0">
                <a:solidFill>
                  <a:srgbClr val="FF0000"/>
                </a:solidFill>
                <a:latin typeface="+mj-lt"/>
              </a:rPr>
              <a:t>tinh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+mj-lt"/>
              </a:rPr>
              <a:t>mắt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</a:rPr>
              <a:t> h</a:t>
            </a:r>
            <a:r>
              <a:rPr lang="vi-VN" sz="4000" b="1" u="sng" dirty="0" smtClean="0">
                <a:solidFill>
                  <a:srgbClr val="FF0000"/>
                </a:solidFill>
                <a:latin typeface="+mj-lt"/>
              </a:rPr>
              <a:t>ơ</a:t>
            </a:r>
            <a:r>
              <a:rPr lang="en-US" sz="4000" b="1" u="sng" dirty="0" smtClean="0">
                <a:solidFill>
                  <a:srgbClr val="FF0000"/>
                </a:solidFill>
                <a:latin typeface="+mj-lt"/>
              </a:rPr>
              <a:t>n </a:t>
            </a:r>
            <a:endParaRPr lang="vi-VN" sz="4000" b="1" u="sng" dirty="0" smtClean="0">
              <a:solidFill>
                <a:srgbClr val="FF0000"/>
              </a:solidFill>
              <a:latin typeface="+mj-lt"/>
            </a:endParaRPr>
          </a:p>
          <a:p>
            <a:endParaRPr lang="vi-VN" b="1" dirty="0" smtClean="0"/>
          </a:p>
          <a:p>
            <a:pPr>
              <a:lnSpc>
                <a:spcPct val="150000"/>
              </a:lnSpc>
            </a:pPr>
            <a:r>
              <a:rPr lang="vi-VN" sz="2800" i="1" u="sng" dirty="0" smtClean="0">
                <a:latin typeface="+mj-lt"/>
              </a:rPr>
              <a:t>Cách chơi </a:t>
            </a:r>
            <a:r>
              <a:rPr lang="vi-VN" sz="2800" dirty="0" smtClean="0">
                <a:latin typeface="+mj-lt"/>
              </a:rPr>
              <a:t>: </a:t>
            </a:r>
            <a:r>
              <a:rPr lang="en-US" sz="2800" dirty="0" err="1" smtClean="0">
                <a:latin typeface="+mj-lt"/>
              </a:rPr>
              <a:t>Bé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hãy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tìm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xung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quanh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mình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xem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những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đồ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vật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nào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có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số</a:t>
            </a:r>
            <a:r>
              <a:rPr lang="en-US" sz="2800" dirty="0" smtClean="0">
                <a:latin typeface="+mj-lt"/>
              </a:rPr>
              <a:t> l</a:t>
            </a:r>
            <a:r>
              <a:rPr lang="vi-VN" sz="2800" dirty="0" smtClean="0">
                <a:latin typeface="+mj-lt"/>
              </a:rPr>
              <a:t>ượng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là</a:t>
            </a:r>
            <a:r>
              <a:rPr lang="en-US" sz="2800" dirty="0" smtClean="0">
                <a:latin typeface="+mj-lt"/>
              </a:rPr>
              <a:t> 2 . </a:t>
            </a:r>
            <a:endParaRPr lang="vi-VN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0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358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2021-09-25T13:53:29Z</dcterms:created>
  <dcterms:modified xsi:type="dcterms:W3CDTF">2021-11-12T16:05:45Z</dcterms:modified>
</cp:coreProperties>
</file>