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61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600CC"/>
    <a:srgbClr val="FFFF00"/>
    <a:srgbClr val="9900CC"/>
    <a:srgbClr val="FF0066"/>
    <a:srgbClr val="FF6600"/>
    <a:srgbClr val="3134A5"/>
    <a:srgbClr val="1DB9AA"/>
    <a:srgbClr val="AE5B28"/>
    <a:srgbClr val="A03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BD5F-934D-4909-9378-F8421DDCA257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F902-BF1E-4210-A126-BF61FD47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0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BD5F-934D-4909-9378-F8421DDCA257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F902-BF1E-4210-A126-BF61FD47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2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BD5F-934D-4909-9378-F8421DDCA257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F902-BF1E-4210-A126-BF61FD47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1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BD5F-934D-4909-9378-F8421DDCA257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F902-BF1E-4210-A126-BF61FD47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BD5F-934D-4909-9378-F8421DDCA257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F902-BF1E-4210-A126-BF61FD47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58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BD5F-934D-4909-9378-F8421DDCA257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F902-BF1E-4210-A126-BF61FD47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7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BD5F-934D-4909-9378-F8421DDCA257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F902-BF1E-4210-A126-BF61FD47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88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BD5F-934D-4909-9378-F8421DDCA257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F902-BF1E-4210-A126-BF61FD47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1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BD5F-934D-4909-9378-F8421DDCA257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F902-BF1E-4210-A126-BF61FD47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BD5F-934D-4909-9378-F8421DDCA257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F902-BF1E-4210-A126-BF61FD47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0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BD5F-934D-4909-9378-F8421DDCA257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F902-BF1E-4210-A126-BF61FD47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3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FBD5F-934D-4909-9378-F8421DDCA257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BF902-BF1E-4210-A126-BF61FD47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1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9.xml"/><Relationship Id="rId7" Type="http://schemas.openxmlformats.org/officeDocument/2006/relationships/slide" Target="slide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1.xml"/><Relationship Id="rId5" Type="http://schemas.openxmlformats.org/officeDocument/2006/relationships/slide" Target="slide8.xml"/><Relationship Id="rId10" Type="http://schemas.openxmlformats.org/officeDocument/2006/relationships/slide" Target="slide3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2.wav"/><Relationship Id="rId7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" Target="slide2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audio1.wav"/><Relationship Id="rId7" Type="http://schemas.openxmlformats.org/officeDocument/2006/relationships/image" Target="../media/image1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5" y="0"/>
            <a:ext cx="9166916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8015" y="76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0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TRƯỜNG MẦM NON BẮC CẦU</a:t>
            </a:r>
            <a:endParaRPr lang="vi-VN" sz="2000" b="1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62000"/>
            <a:ext cx="1117939" cy="11179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981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 SỐ BÍ MẬT</a:t>
            </a:r>
            <a:endParaRPr lang="vi-VN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855" y="3743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CHỦ ĐỀ: NGÀY TẾT NGUYÊN ĐÁN</a:t>
            </a:r>
            <a:endParaRPr lang="vi-VN" sz="28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495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Giáo viên: Lê Thị Hiền</a:t>
            </a:r>
            <a:endParaRPr lang="vi-VN" sz="2400" b="1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3855" y="22098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vi-VN" sz="3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39345" y="4876800"/>
            <a:ext cx="2590800" cy="2057400"/>
            <a:chOff x="6386945" y="4068705"/>
            <a:chExt cx="2590800" cy="2489200"/>
          </a:xfrm>
        </p:grpSpPr>
        <p:pic>
          <p:nvPicPr>
            <p:cNvPr id="13" name="Picture 12" descr="dbc9aafd8680de1bd273b718ee6fd0fd-removebg-preview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7000" y="4068705"/>
              <a:ext cx="2438400" cy="24892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386945" y="4531413"/>
              <a:ext cx="2590800" cy="10054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400" b="1" dirty="0" err="1" smtClean="0">
                  <a:ln w="11430"/>
                  <a:solidFill>
                    <a:srgbClr val="00206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400" b="1" dirty="0" smtClean="0">
                  <a:ln w="11430"/>
                  <a:solidFill>
                    <a:srgbClr val="00206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n w="11430"/>
                  <a:solidFill>
                    <a:srgbClr val="00206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1" dirty="0" smtClean="0">
                  <a:ln w="11430"/>
                  <a:solidFill>
                    <a:srgbClr val="00206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n w="11430"/>
                  <a:solidFill>
                    <a:srgbClr val="00206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vui</a:t>
              </a:r>
              <a:r>
                <a:rPr lang="en-US" sz="2400" b="1" dirty="0" smtClean="0">
                  <a:ln w="11430"/>
                  <a:solidFill>
                    <a:srgbClr val="00206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n w="11430"/>
                  <a:solidFill>
                    <a:srgbClr val="00206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vẻ</a:t>
              </a:r>
              <a:endParaRPr lang="en-US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smtClean="0">
                  <a:ln w="11430"/>
                  <a:solidFill>
                    <a:srgbClr val="00206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Mẫu giáo lớn</a:t>
              </a:r>
              <a:endParaRPr lang="en-US" sz="24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0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>
            <a:hlinkClick r:id="rId4" action="ppaction://hlinksldjump"/>
          </p:cNvPr>
          <p:cNvSpPr/>
          <p:nvPr/>
        </p:nvSpPr>
        <p:spPr>
          <a:xfrm>
            <a:off x="6934200" y="4800600"/>
            <a:ext cx="2362200" cy="182880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2000" y="152400"/>
            <a:ext cx="7907482" cy="105640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>
                <a:latin typeface="+mj-lt"/>
              </a:rPr>
              <a:t>Một loại thức ăn ngọt không thể thiếu vào ngày tết có rất nhiều hương </a:t>
            </a:r>
            <a:r>
              <a:rPr lang="vi-VN" sz="2400" smtClean="0">
                <a:latin typeface="+mj-lt"/>
              </a:rPr>
              <a:t>vị?</a:t>
            </a:r>
            <a:endParaRPr lang="en-US" sz="2400" b="1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t="52268" r="84396" b="13557"/>
          <a:stretch>
            <a:fillRect/>
          </a:stretch>
        </p:blipFill>
        <p:spPr>
          <a:xfrm>
            <a:off x="34636" y="5254336"/>
            <a:ext cx="990600" cy="1530927"/>
          </a:xfrm>
          <a:prstGeom prst="rect">
            <a:avLst/>
          </a:prstGeom>
        </p:spPr>
      </p:pic>
      <p:pic>
        <p:nvPicPr>
          <p:cNvPr id="5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14186" t="50257" r="70210" b="17578"/>
          <a:stretch>
            <a:fillRect/>
          </a:stretch>
        </p:blipFill>
        <p:spPr>
          <a:xfrm>
            <a:off x="914400" y="5417127"/>
            <a:ext cx="990600" cy="1440873"/>
          </a:xfrm>
          <a:prstGeom prst="rect">
            <a:avLst/>
          </a:prstGeom>
        </p:spPr>
      </p:pic>
      <p:pic>
        <p:nvPicPr>
          <p:cNvPr id="6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29791" t="46237" r="54605" b="19588"/>
          <a:stretch>
            <a:fillRect/>
          </a:stretch>
        </p:blipFill>
        <p:spPr>
          <a:xfrm>
            <a:off x="1981200" y="5181600"/>
            <a:ext cx="1084729" cy="1676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5" y="1551710"/>
            <a:ext cx="278113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6458" y="3761510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Mứt tết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29" y="1551711"/>
            <a:ext cx="304194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57486" y="3761511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Bánh đậu xanh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5" y="1551711"/>
            <a:ext cx="2573865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86898" y="3782293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Bánh nướng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775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7 C 0.00607 -0.00578 0.02951 -0.0074 0.0375 -0.0074 C 0.08889 -0.0074 0.14236 0.02405 0.14236 0.05595 C 0.14236 0.03977 0.16892 0.02405 0.1934 0.02405 C 0.22031 0.02405 0.24514 0.04 0.24514 0.05595 C 0.24514 0.04763 0.2585 0.03977 0.27222 0.03977 C 0.28507 0.03977 0.29843 0.04763 0.29843 0.05595 C 0.29843 0.05156 0.30503 0.04763 0.31146 0.04763 C 0.31823 0.04763 0.32482 0.05179 0.32482 0.05595 C 0.32482 0.05364 0.3283 0.05156 0.33159 0.05156 C 0.33333 0.05156 0.33836 0.05364 0.33836 0.05595 C 0.33836 0.05457 0.33993 0.05364 0.34166 0.05364 C 0.34166 0.05364 0.34496 0.05457 0.34496 0.05595 C 0.34496 0.05503 0.34496 0.05457 0.34687 0.05457 C 0.34687 0.0548 0.34843 0.05503 0.34843 0.05595 C 0.34843 0.05526 0.34843 0.05503 0.34843 0.0548 C 0.35034 0.0548 0.35034 0.05503 0.35034 0.05526 C 0.35208 0.05526 0.35208 0.05503 0.35208 0.0548 C 0.35416 0.0548 0.35416 0.05503 0.35416 0.05526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-0.07537 C 0.08437 -0.08023 0.10434 -0.0837 0.11093 -0.0837 C 0.15468 -0.0837 0.19965 -0.01711 0.19965 0.04948 C 0.19965 0.01549 0.22205 -0.01711 0.2434 -0.01711 C 0.26562 -0.01711 0.28698 0.01619 0.28698 0.04948 C 0.28698 0.03284 0.29826 0.01549 0.30937 0.01549 C 0.32066 0.01549 0.33177 0.03168 0.33177 0.04948 C 0.33177 0.04047 0.3375 0.03284 0.34323 0.03284 C 0.34861 0.03284 0.35451 0.04116 0.35451 0.04948 C 0.35451 0.04463 0.35746 0.04047 0.35972 0.04047 C 0.36146 0.04047 0.36562 0.04463 0.36562 0.04948 C 0.36562 0.04694 0.36718 0.04463 0.3684 0.04463 C 0.3684 0.04555 0.37135 0.04694 0.37135 0.04948 C 0.37135 0.04763 0.37135 0.04694 0.37309 0.04694 C 0.37309 0.0474 0.37448 0.04763 0.37448 0.04948 C 0.37448 0.04833 0.37448 0.04763 0.37448 0.0474 C 0.37604 0.0474 0.37604 0.04763 0.37604 0.04833 C 0.37725 0.04833 0.37725 0.04763 0.37725 0.0474 C 0.37916 0.0474 0.37916 0.04763 0.37916 0.04833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46 -0.10127 C 0.13698 -0.10612 0.1533 -0.11098 0.15885 -0.11098 C 0.19514 -0.11098 0.23281 -0.03329 0.23281 0.0444 C 0.23281 0.00486 0.25121 -0.03329 0.26927 -0.03329 C 0.28767 -0.03329 0.30538 0.00555 0.30538 0.0444 C 0.30538 0.02497 0.31476 0.00486 0.32448 0.00486 C 0.33368 0.00486 0.34305 0.02428 0.34305 0.0444 C 0.34305 0.03422 0.34757 0.02497 0.35208 0.02497 C 0.35677 0.02497 0.36163 0.03469 0.36163 0.0444 C 0.36163 0.03931 0.36406 0.03422 0.36649 0.03422 C 0.36753 0.03422 0.37135 0.03931 0.37135 0.0444 C 0.37135 0.04162 0.37205 0.03931 0.37361 0.03931 C 0.37361 0.04 0.37587 0.04162 0.37587 0.0444 C 0.37587 0.04278 0.37587 0.04162 0.37726 0.04162 C 0.37726 0.04232 0.37812 0.04278 0.37812 0.0444 C 0.37812 0.04347 0.37812 0.04278 0.37812 0.04232 C 0.37969 0.04232 0.37969 0.04278 0.37969 0.04347 C 0.38073 0.04347 0.38073 0.04278 0.38073 0.04232 C 0.38246 0.04232 0.38246 0.04278 0.38246 0.04347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>
            <a:hlinkClick r:id="rId4" action="ppaction://hlinksldjump"/>
          </p:cNvPr>
          <p:cNvSpPr/>
          <p:nvPr/>
        </p:nvSpPr>
        <p:spPr>
          <a:xfrm>
            <a:off x="6705600" y="4953000"/>
            <a:ext cx="2362200" cy="182880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t="52268" r="84396" b="13557"/>
          <a:stretch>
            <a:fillRect/>
          </a:stretch>
        </p:blipFill>
        <p:spPr>
          <a:xfrm>
            <a:off x="34636" y="5254336"/>
            <a:ext cx="990600" cy="1530927"/>
          </a:xfrm>
          <a:prstGeom prst="rect">
            <a:avLst/>
          </a:prstGeom>
        </p:spPr>
      </p:pic>
      <p:pic>
        <p:nvPicPr>
          <p:cNvPr id="5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14186" t="50257" r="70210" b="17578"/>
          <a:stretch>
            <a:fillRect/>
          </a:stretch>
        </p:blipFill>
        <p:spPr>
          <a:xfrm>
            <a:off x="914400" y="5417127"/>
            <a:ext cx="990600" cy="1440873"/>
          </a:xfrm>
          <a:prstGeom prst="rect">
            <a:avLst/>
          </a:prstGeom>
        </p:spPr>
      </p:pic>
      <p:pic>
        <p:nvPicPr>
          <p:cNvPr id="6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29791" t="46237" r="54605" b="19588"/>
          <a:stretch>
            <a:fillRect/>
          </a:stretch>
        </p:blipFill>
        <p:spPr>
          <a:xfrm>
            <a:off x="1981200" y="5181600"/>
            <a:ext cx="1084729" cy="16764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62000" y="152401"/>
            <a:ext cx="7907482" cy="7620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+mj-lt"/>
              </a:rPr>
              <a:t>Ngày tết các thầy đồ thường làm </a:t>
            </a:r>
            <a:r>
              <a:rPr lang="vi-VN" sz="2400" b="1" smtClean="0">
                <a:latin typeface="+mj-lt"/>
              </a:rPr>
              <a:t>gì?</a:t>
            </a:r>
            <a:endParaRPr lang="en-US" sz="2400" b="1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72" y="1440880"/>
            <a:ext cx="1981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38463" y="3784030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Viết câu đối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215" y="1440880"/>
            <a:ext cx="280987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41583" y="3775370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Vẽ tranh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0" y="1432220"/>
            <a:ext cx="2743200" cy="233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64576" y="3775370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Nặn tò he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323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7 C 0.00607 -0.00578 0.02951 -0.0074 0.0375 -0.0074 C 0.08889 -0.0074 0.14236 0.02405 0.14236 0.05595 C 0.14236 0.03977 0.16892 0.02405 0.1934 0.02405 C 0.22031 0.02405 0.24514 0.04 0.24514 0.05595 C 0.24514 0.04763 0.2585 0.03977 0.27222 0.03977 C 0.28507 0.03977 0.29843 0.04763 0.29843 0.05595 C 0.29843 0.05156 0.30503 0.04763 0.31146 0.04763 C 0.31823 0.04763 0.32482 0.05179 0.32482 0.05595 C 0.32482 0.05364 0.3283 0.05156 0.33159 0.05156 C 0.33333 0.05156 0.33836 0.05364 0.33836 0.05595 C 0.33836 0.05457 0.33993 0.05364 0.34166 0.05364 C 0.34166 0.05364 0.34496 0.05457 0.34496 0.05595 C 0.34496 0.05503 0.34496 0.05457 0.34687 0.05457 C 0.34687 0.0548 0.34843 0.05503 0.34843 0.05595 C 0.34843 0.05526 0.34843 0.05503 0.34843 0.0548 C 0.35034 0.0548 0.35034 0.05503 0.35034 0.05526 C 0.35208 0.05526 0.35208 0.05503 0.35208 0.0548 C 0.35416 0.0548 0.35416 0.05503 0.35416 0.05526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-0.07537 C 0.08437 -0.08023 0.10434 -0.0837 0.11093 -0.0837 C 0.15468 -0.0837 0.19965 -0.01711 0.19965 0.04948 C 0.19965 0.01549 0.22205 -0.01711 0.2434 -0.01711 C 0.26562 -0.01711 0.28698 0.01619 0.28698 0.04948 C 0.28698 0.03284 0.29826 0.01549 0.30937 0.01549 C 0.32066 0.01549 0.33177 0.03168 0.33177 0.04948 C 0.33177 0.04047 0.3375 0.03284 0.34323 0.03284 C 0.34861 0.03284 0.35451 0.04116 0.35451 0.04948 C 0.35451 0.04463 0.35746 0.04047 0.35972 0.04047 C 0.36146 0.04047 0.36562 0.04463 0.36562 0.04948 C 0.36562 0.04694 0.36718 0.04463 0.3684 0.04463 C 0.3684 0.04555 0.37135 0.04694 0.37135 0.04948 C 0.37135 0.04763 0.37135 0.04694 0.37309 0.04694 C 0.37309 0.0474 0.37448 0.04763 0.37448 0.04948 C 0.37448 0.04833 0.37448 0.04763 0.37448 0.0474 C 0.37604 0.0474 0.37604 0.04763 0.37604 0.04833 C 0.37725 0.04833 0.37725 0.04763 0.37725 0.0474 C 0.37916 0.0474 0.37916 0.04763 0.37916 0.04833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46 -0.10127 C 0.13698 -0.10612 0.1533 -0.11098 0.15885 -0.11098 C 0.19514 -0.11098 0.23281 -0.03329 0.23281 0.0444 C 0.23281 0.00486 0.25121 -0.03329 0.26927 -0.03329 C 0.28767 -0.03329 0.30538 0.00555 0.30538 0.0444 C 0.30538 0.02497 0.31476 0.00486 0.32448 0.00486 C 0.33368 0.00486 0.34305 0.02428 0.34305 0.0444 C 0.34305 0.03422 0.34757 0.02497 0.35208 0.02497 C 0.35677 0.02497 0.36163 0.03469 0.36163 0.0444 C 0.36163 0.03931 0.36406 0.03422 0.36649 0.03422 C 0.36753 0.03422 0.37135 0.03931 0.37135 0.0444 C 0.37135 0.04162 0.37205 0.03931 0.37361 0.03931 C 0.37361 0.04 0.37587 0.04162 0.37587 0.0444 C 0.37587 0.04278 0.37587 0.04162 0.37726 0.04162 C 0.37726 0.04232 0.37812 0.04278 0.37812 0.0444 C 0.37812 0.04347 0.37812 0.04278 0.37812 0.04232 C 0.37969 0.04232 0.37969 0.04278 0.37969 0.04347 C 0.38073 0.04347 0.38073 0.04278 0.38073 0.04232 C 0.38246 0.04232 0.38246 0.04278 0.38246 0.04347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3" grpId="1"/>
      <p:bldP spid="15" grpId="0"/>
      <p:bldP spid="15" grpId="1"/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221105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bé</a:t>
            </a:r>
          </a:p>
          <a:p>
            <a:pPr algn="ctr"/>
            <a:r>
              <a:rPr lang="vi-VN" sz="4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44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uôn chăm ngoan, học giỏi</a:t>
            </a:r>
            <a:endParaRPr lang="vi-VN" sz="44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7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47" y="244391"/>
            <a:ext cx="8041079" cy="636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hlinkClick r:id="rId3" action="ppaction://hlinksldjump"/>
          </p:cNvPr>
          <p:cNvSpPr/>
          <p:nvPr/>
        </p:nvSpPr>
        <p:spPr>
          <a:xfrm>
            <a:off x="469621" y="4480659"/>
            <a:ext cx="2747256" cy="2156663"/>
          </a:xfrm>
          <a:prstGeom prst="rect">
            <a:avLst/>
          </a:prstGeom>
          <a:solidFill>
            <a:srgbClr val="AE5B2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458735" y="2342999"/>
            <a:ext cx="2747256" cy="215666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5933453" y="2328484"/>
            <a:ext cx="2747256" cy="2156663"/>
          </a:xfrm>
          <a:prstGeom prst="rect">
            <a:avLst/>
          </a:prstGeom>
          <a:solidFill>
            <a:srgbClr val="A0368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6" action="ppaction://hlinksldjump"/>
          </p:cNvPr>
          <p:cNvSpPr/>
          <p:nvPr/>
        </p:nvSpPr>
        <p:spPr>
          <a:xfrm>
            <a:off x="3206143" y="2342999"/>
            <a:ext cx="2747256" cy="215666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7" action="ppaction://hlinksldjump"/>
          </p:cNvPr>
          <p:cNvSpPr/>
          <p:nvPr/>
        </p:nvSpPr>
        <p:spPr>
          <a:xfrm>
            <a:off x="3219998" y="4499662"/>
            <a:ext cx="2747256" cy="2156663"/>
          </a:xfrm>
          <a:prstGeom prst="rect">
            <a:avLst/>
          </a:prstGeom>
          <a:solidFill>
            <a:srgbClr val="1DB9A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Rectangle 30">
            <a:hlinkClick r:id="rId8" action="ppaction://hlinksldjump"/>
          </p:cNvPr>
          <p:cNvSpPr/>
          <p:nvPr/>
        </p:nvSpPr>
        <p:spPr>
          <a:xfrm>
            <a:off x="5933453" y="186335"/>
            <a:ext cx="2747256" cy="215666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218611" y="186336"/>
            <a:ext cx="2747256" cy="2156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10" action="ppaction://hlinksldjump"/>
          </p:cNvPr>
          <p:cNvSpPr/>
          <p:nvPr/>
        </p:nvSpPr>
        <p:spPr>
          <a:xfrm>
            <a:off x="463439" y="171822"/>
            <a:ext cx="2747256" cy="21566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2489" y="529103"/>
            <a:ext cx="1905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en-US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16197" y="52265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en-US" sz="54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81862" y="52910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en-US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70858" y="279525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endParaRPr lang="en-US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89962" y="272985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</a:t>
            </a:r>
            <a:endParaRPr lang="en-US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81862" y="281280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6</a:t>
            </a:r>
            <a:endParaRPr lang="en-US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15133" y="499980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7</a:t>
            </a:r>
            <a:endParaRPr lang="en-US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Right Arrow 1">
            <a:hlinkClick r:id="" action="ppaction://hlinkshowjump?jump=lastslide"/>
          </p:cNvPr>
          <p:cNvSpPr/>
          <p:nvPr/>
        </p:nvSpPr>
        <p:spPr>
          <a:xfrm>
            <a:off x="7772400" y="6352874"/>
            <a:ext cx="838200" cy="505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11" action="ppaction://hlinksldjump"/>
          </p:cNvPr>
          <p:cNvSpPr/>
          <p:nvPr/>
        </p:nvSpPr>
        <p:spPr>
          <a:xfrm>
            <a:off x="5939544" y="4481518"/>
            <a:ext cx="2747256" cy="2156663"/>
          </a:xfrm>
          <a:prstGeom prst="rect">
            <a:avLst/>
          </a:prstGeom>
          <a:solidFill>
            <a:srgbClr val="3134A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4479" y="4999806"/>
            <a:ext cx="840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1080" y="5098183"/>
            <a:ext cx="721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291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 animBg="1"/>
      <p:bldP spid="28" grpId="0" animBg="1"/>
      <p:bldP spid="25" grpId="0" animBg="1"/>
      <p:bldP spid="27" grpId="0" animBg="1"/>
      <p:bldP spid="26" grpId="0" animBg="1"/>
      <p:bldP spid="31" grpId="0" animBg="1"/>
      <p:bldP spid="4" grpId="0" animBg="1"/>
      <p:bldP spid="24" grpId="0" animBg="1"/>
      <p:bldP spid="14" grpId="0"/>
      <p:bldP spid="17" grpId="0"/>
      <p:bldP spid="18" grpId="0"/>
      <p:bldP spid="19" grpId="0"/>
      <p:bldP spid="20" grpId="0"/>
      <p:bldP spid="21" grpId="0"/>
      <p:bldP spid="22" grpId="0"/>
      <p:bldP spid="29" grpId="0" animBg="1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xplosion 2 21">
            <a:hlinkClick r:id="rId4" action="ppaction://hlinksldjump"/>
          </p:cNvPr>
          <p:cNvSpPr/>
          <p:nvPr/>
        </p:nvSpPr>
        <p:spPr>
          <a:xfrm>
            <a:off x="6720740" y="5354397"/>
            <a:ext cx="2042260" cy="1489748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14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t="52268" r="84396" b="13557"/>
          <a:stretch>
            <a:fillRect/>
          </a:stretch>
        </p:blipFill>
        <p:spPr>
          <a:xfrm>
            <a:off x="248744" y="5375294"/>
            <a:ext cx="776492" cy="1200033"/>
          </a:xfrm>
          <a:prstGeom prst="rect">
            <a:avLst/>
          </a:prstGeom>
        </p:spPr>
      </p:pic>
      <p:pic>
        <p:nvPicPr>
          <p:cNvPr id="13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14186" t="50257" r="70210" b="17578"/>
          <a:stretch>
            <a:fillRect/>
          </a:stretch>
        </p:blipFill>
        <p:spPr>
          <a:xfrm>
            <a:off x="1128508" y="5518621"/>
            <a:ext cx="776492" cy="1129443"/>
          </a:xfrm>
          <a:prstGeom prst="rect">
            <a:avLst/>
          </a:prstGeom>
        </p:spPr>
      </p:pic>
      <p:pic>
        <p:nvPicPr>
          <p:cNvPr id="14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29791" t="46237" r="54605" b="19588"/>
          <a:stretch>
            <a:fillRect/>
          </a:stretch>
        </p:blipFill>
        <p:spPr>
          <a:xfrm>
            <a:off x="2215653" y="5334000"/>
            <a:ext cx="850276" cy="131406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26918" y="48490"/>
            <a:ext cx="7907482" cy="9144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83227" y="48505"/>
            <a:ext cx="7315200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Câu đố: </a:t>
            </a:r>
            <a:r>
              <a:rPr lang="vi-VN" sz="2400">
                <a:latin typeface="+mj-lt"/>
              </a:rPr>
              <a:t>Mùa gì cho lá xanh cây </a:t>
            </a:r>
            <a:endParaRPr lang="vi-VN" sz="2400" smtClean="0">
              <a:latin typeface="+mj-lt"/>
            </a:endParaRPr>
          </a:p>
          <a:p>
            <a:pPr algn="ctr"/>
            <a:r>
              <a:rPr lang="vi-VN" sz="2400" smtClean="0">
                <a:latin typeface="+mj-lt"/>
              </a:rPr>
              <a:t>Cho </a:t>
            </a:r>
            <a:r>
              <a:rPr lang="vi-VN" sz="2400">
                <a:latin typeface="+mj-lt"/>
              </a:rPr>
              <a:t>bé thêm tuổi má hây hây hồng? </a:t>
            </a:r>
            <a:endParaRPr lang="vi-VN" sz="2400" b="1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2" y="1179288"/>
            <a:ext cx="2971800" cy="17881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01378" y="2919972"/>
            <a:ext cx="229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Mùa hè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6" y="3353540"/>
            <a:ext cx="2954176" cy="17881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77578" y="5123566"/>
            <a:ext cx="229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Mùa thu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54" y="1182586"/>
            <a:ext cx="2977488" cy="17950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84516" y="2895600"/>
            <a:ext cx="229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Mùa xuân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53" y="3353541"/>
            <a:ext cx="2977489" cy="178816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73259" y="5123565"/>
            <a:ext cx="229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Mùa đông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016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7 C 0.00607 -0.00578 0.02951 -0.0074 0.0375 -0.0074 C 0.08889 -0.0074 0.14236 0.02405 0.14236 0.05595 C 0.14236 0.03977 0.16892 0.02405 0.1934 0.02405 C 0.22031 0.02405 0.24514 0.04 0.24514 0.05595 C 0.24514 0.04763 0.2585 0.03977 0.27222 0.03977 C 0.28507 0.03977 0.29843 0.04763 0.29843 0.05595 C 0.29843 0.05156 0.30503 0.04763 0.31146 0.04763 C 0.31823 0.04763 0.32482 0.05179 0.32482 0.05595 C 0.32482 0.05364 0.3283 0.05156 0.33159 0.05156 C 0.33333 0.05156 0.33836 0.05364 0.33836 0.05595 C 0.33836 0.05457 0.33993 0.05364 0.34166 0.05364 C 0.34166 0.05364 0.34496 0.05457 0.34496 0.05595 C 0.34496 0.05503 0.34496 0.05457 0.34687 0.05457 C 0.34687 0.0548 0.34843 0.05503 0.34843 0.05595 C 0.34843 0.05526 0.34843 0.05503 0.34843 0.0548 C 0.35034 0.0548 0.35034 0.05503 0.35034 0.05526 C 0.35208 0.05526 0.35208 0.05503 0.35208 0.0548 C 0.35416 0.0548 0.35416 0.05503 0.35416 0.05526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-0.07537 C 0.08437 -0.08023 0.10434 -0.0837 0.11093 -0.0837 C 0.15468 -0.0837 0.19965 -0.01711 0.19965 0.04948 C 0.19965 0.01549 0.22205 -0.01711 0.2434 -0.01711 C 0.26562 -0.01711 0.28698 0.01619 0.28698 0.04948 C 0.28698 0.03284 0.29826 0.01549 0.30937 0.01549 C 0.32066 0.01549 0.33177 0.03168 0.33177 0.04948 C 0.33177 0.04047 0.3375 0.03284 0.34323 0.03284 C 0.34861 0.03284 0.35451 0.04116 0.35451 0.04948 C 0.35451 0.04463 0.35746 0.04047 0.35972 0.04047 C 0.36146 0.04047 0.36562 0.04463 0.36562 0.04948 C 0.36562 0.04694 0.36718 0.04463 0.3684 0.04463 C 0.3684 0.04555 0.37135 0.04694 0.37135 0.04948 C 0.37135 0.04763 0.37135 0.04694 0.37309 0.04694 C 0.37309 0.0474 0.37448 0.04763 0.37448 0.04948 C 0.37448 0.04833 0.37448 0.04763 0.37448 0.0474 C 0.37604 0.0474 0.37604 0.04763 0.37604 0.04833 C 0.37725 0.04833 0.37725 0.04763 0.37725 0.0474 C 0.37916 0.0474 0.37916 0.04763 0.37916 0.04833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46 -0.10127 C 0.13698 -0.10612 0.1533 -0.11098 0.15885 -0.11098 C 0.19514 -0.11098 0.23281 -0.03329 0.23281 0.0444 C 0.23281 0.00486 0.25121 -0.03329 0.26927 -0.03329 C 0.28767 -0.03329 0.30538 0.00555 0.30538 0.0444 C 0.30538 0.02497 0.31476 0.00486 0.32448 0.00486 C 0.33368 0.00486 0.34305 0.02428 0.34305 0.0444 C 0.34305 0.03422 0.34757 0.02497 0.35208 0.02497 C 0.35677 0.02497 0.36163 0.03469 0.36163 0.0444 C 0.36163 0.03931 0.36406 0.03422 0.36649 0.03422 C 0.36753 0.03422 0.37135 0.03931 0.37135 0.0444 C 0.37135 0.04162 0.37205 0.03931 0.37361 0.03931 C 0.37361 0.04 0.37587 0.04162 0.37587 0.0444 C 0.37587 0.04278 0.37587 0.04162 0.37726 0.04162 C 0.37726 0.04232 0.37812 0.04278 0.37812 0.0444 C 0.37812 0.04347 0.37812 0.04278 0.37812 0.04232 C 0.37969 0.04232 0.37969 0.04278 0.37969 0.04347 C 0.38073 0.04347 0.38073 0.04278 0.38073 0.04232 C 0.38246 0.04232 0.38246 0.04278 0.38246 0.04347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8" grpId="1"/>
      <p:bldP spid="20" grpId="0"/>
      <p:bldP spid="20" grpId="1"/>
      <p:bldP spid="23" grpId="0"/>
      <p:bldP spid="23" grpId="1"/>
      <p:bldP spid="25" grpId="0"/>
      <p:bldP spid="2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>
            <a:hlinkClick r:id="rId4" action="ppaction://hlinksldjump"/>
          </p:cNvPr>
          <p:cNvSpPr/>
          <p:nvPr/>
        </p:nvSpPr>
        <p:spPr>
          <a:xfrm>
            <a:off x="6781800" y="4883727"/>
            <a:ext cx="2362200" cy="182880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11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t="52268" r="84396" b="13557"/>
          <a:stretch>
            <a:fillRect/>
          </a:stretch>
        </p:blipFill>
        <p:spPr>
          <a:xfrm>
            <a:off x="34636" y="5254336"/>
            <a:ext cx="990600" cy="1530927"/>
          </a:xfrm>
          <a:prstGeom prst="rect">
            <a:avLst/>
          </a:prstGeom>
        </p:spPr>
      </p:pic>
      <p:pic>
        <p:nvPicPr>
          <p:cNvPr id="12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14186" t="50257" r="70210" b="17578"/>
          <a:stretch>
            <a:fillRect/>
          </a:stretch>
        </p:blipFill>
        <p:spPr>
          <a:xfrm>
            <a:off x="914400" y="5417127"/>
            <a:ext cx="990600" cy="1440873"/>
          </a:xfrm>
          <a:prstGeom prst="rect">
            <a:avLst/>
          </a:prstGeom>
        </p:spPr>
      </p:pic>
      <p:pic>
        <p:nvPicPr>
          <p:cNvPr id="13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29791" t="46237" r="54605" b="19588"/>
          <a:stretch>
            <a:fillRect/>
          </a:stretch>
        </p:blipFill>
        <p:spPr>
          <a:xfrm>
            <a:off x="1981200" y="5181600"/>
            <a:ext cx="1084729" cy="16764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26918" y="76200"/>
            <a:ext cx="7907482" cy="193899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83227" y="76200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Câu đố: </a:t>
            </a:r>
            <a:r>
              <a:rPr lang="vi-VN" sz="2400">
                <a:latin typeface="+mj-lt"/>
              </a:rPr>
              <a:t>Con gì tết đến</a:t>
            </a:r>
          </a:p>
          <a:p>
            <a:pPr algn="ctr"/>
            <a:r>
              <a:rPr lang="vi-VN" sz="2400">
                <a:latin typeface="+mj-lt"/>
              </a:rPr>
              <a:t>Bay lượn hàng đàn</a:t>
            </a:r>
          </a:p>
          <a:p>
            <a:pPr algn="ctr"/>
            <a:r>
              <a:rPr lang="vi-VN" sz="2400">
                <a:latin typeface="+mj-lt"/>
              </a:rPr>
              <a:t>Báo hiệu xuân sang</a:t>
            </a:r>
          </a:p>
          <a:p>
            <a:pPr algn="ctr"/>
            <a:r>
              <a:rPr lang="vi-VN" sz="2400">
                <a:latin typeface="+mj-lt"/>
              </a:rPr>
              <a:t>Đã về rồi đó?</a:t>
            </a:r>
          </a:p>
          <a:p>
            <a:pPr algn="ctr"/>
            <a:r>
              <a:rPr lang="vi-VN" sz="2400">
                <a:latin typeface="+mj-lt"/>
              </a:rPr>
              <a:t>Là con gì? </a:t>
            </a:r>
            <a:endParaRPr lang="vi-VN" sz="2400" b="1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0" y="2133600"/>
            <a:ext cx="2381583" cy="23053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8820" y="4438972"/>
            <a:ext cx="238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Chim én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r="12548"/>
          <a:stretch/>
        </p:blipFill>
        <p:spPr>
          <a:xfrm>
            <a:off x="3330993" y="2133600"/>
            <a:ext cx="2305372" cy="23053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69675" y="4438972"/>
            <a:ext cx="238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Chim họa mi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6363" b="10093"/>
          <a:stretch/>
        </p:blipFill>
        <p:spPr>
          <a:xfrm>
            <a:off x="5922820" y="2133601"/>
            <a:ext cx="2797174" cy="23053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22820" y="4422062"/>
            <a:ext cx="2797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Chim bồ câu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41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7 C 0.00607 -0.00578 0.02951 -0.0074 0.0375 -0.0074 C 0.08889 -0.0074 0.14236 0.02405 0.14236 0.05595 C 0.14236 0.03977 0.16892 0.02405 0.1934 0.02405 C 0.22031 0.02405 0.24514 0.04 0.24514 0.05595 C 0.24514 0.04763 0.2585 0.03977 0.27222 0.03977 C 0.28507 0.03977 0.29843 0.04763 0.29843 0.05595 C 0.29843 0.05156 0.30503 0.04763 0.31146 0.04763 C 0.31823 0.04763 0.32482 0.05179 0.32482 0.05595 C 0.32482 0.05364 0.3283 0.05156 0.33159 0.05156 C 0.33333 0.05156 0.33836 0.05364 0.33836 0.05595 C 0.33836 0.05457 0.33993 0.05364 0.34166 0.05364 C 0.34166 0.05364 0.34496 0.05457 0.34496 0.05595 C 0.34496 0.05503 0.34496 0.05457 0.34687 0.05457 C 0.34687 0.0548 0.34843 0.05503 0.34843 0.05595 C 0.34843 0.05526 0.34843 0.05503 0.34843 0.0548 C 0.35034 0.0548 0.35034 0.05503 0.35034 0.05526 C 0.35208 0.05526 0.35208 0.05503 0.35208 0.0548 C 0.35416 0.0548 0.35416 0.05503 0.35416 0.05526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-0.07537 C 0.08437 -0.08023 0.10434 -0.0837 0.11093 -0.0837 C 0.15468 -0.0837 0.19965 -0.01711 0.19965 0.04948 C 0.19965 0.01549 0.22205 -0.01711 0.2434 -0.01711 C 0.26562 -0.01711 0.28698 0.01619 0.28698 0.04948 C 0.28698 0.03284 0.29826 0.01549 0.30937 0.01549 C 0.32066 0.01549 0.33177 0.03168 0.33177 0.04948 C 0.33177 0.04047 0.3375 0.03284 0.34323 0.03284 C 0.34861 0.03284 0.35451 0.04116 0.35451 0.04948 C 0.35451 0.04463 0.35746 0.04047 0.35972 0.04047 C 0.36146 0.04047 0.36562 0.04463 0.36562 0.04948 C 0.36562 0.04694 0.36718 0.04463 0.3684 0.04463 C 0.3684 0.04555 0.37135 0.04694 0.37135 0.04948 C 0.37135 0.04763 0.37135 0.04694 0.37309 0.04694 C 0.37309 0.0474 0.37448 0.04763 0.37448 0.04948 C 0.37448 0.04833 0.37448 0.04763 0.37448 0.0474 C 0.37604 0.0474 0.37604 0.04763 0.37604 0.04833 C 0.37725 0.04833 0.37725 0.04763 0.37725 0.0474 C 0.37916 0.0474 0.37916 0.04763 0.37916 0.04833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46 -0.10127 C 0.13698 -0.10612 0.1533 -0.11098 0.15885 -0.11098 C 0.19514 -0.11098 0.23281 -0.03329 0.23281 0.0444 C 0.23281 0.00486 0.25121 -0.03329 0.26927 -0.03329 C 0.28767 -0.03329 0.30538 0.00555 0.30538 0.0444 C 0.30538 0.02497 0.31476 0.00486 0.32448 0.00486 C 0.33368 0.00486 0.34305 0.02428 0.34305 0.0444 C 0.34305 0.03422 0.34757 0.02497 0.35208 0.02497 C 0.35677 0.02497 0.36163 0.03469 0.36163 0.0444 C 0.36163 0.03931 0.36406 0.03422 0.36649 0.03422 C 0.36753 0.03422 0.37135 0.03931 0.37135 0.0444 C 0.37135 0.04162 0.37205 0.03931 0.37361 0.03931 C 0.37361 0.04 0.37587 0.04162 0.37587 0.0444 C 0.37587 0.04278 0.37587 0.04162 0.37726 0.04162 C 0.37726 0.04232 0.37812 0.04278 0.37812 0.0444 C 0.37812 0.04347 0.37812 0.04278 0.37812 0.04232 C 0.37969 0.04232 0.37969 0.04278 0.37969 0.04347 C 0.38073 0.04347 0.38073 0.04278 0.38073 0.04232 C 0.38246 0.04232 0.38246 0.04278 0.38246 0.04347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7" grpId="1"/>
      <p:bldP spid="19" grpId="0"/>
      <p:bldP spid="19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>
            <a:hlinkClick r:id="rId4" action="ppaction://hlinksldjump"/>
          </p:cNvPr>
          <p:cNvSpPr/>
          <p:nvPr/>
        </p:nvSpPr>
        <p:spPr>
          <a:xfrm>
            <a:off x="6553200" y="5001490"/>
            <a:ext cx="2362200" cy="182880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t="52268" r="84396" b="13557"/>
          <a:stretch>
            <a:fillRect/>
          </a:stretch>
        </p:blipFill>
        <p:spPr>
          <a:xfrm>
            <a:off x="34636" y="5254336"/>
            <a:ext cx="990600" cy="1530927"/>
          </a:xfrm>
          <a:prstGeom prst="rect">
            <a:avLst/>
          </a:prstGeom>
        </p:spPr>
      </p:pic>
      <p:pic>
        <p:nvPicPr>
          <p:cNvPr id="10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14186" t="50257" r="70210" b="17578"/>
          <a:stretch>
            <a:fillRect/>
          </a:stretch>
        </p:blipFill>
        <p:spPr>
          <a:xfrm>
            <a:off x="914400" y="5417127"/>
            <a:ext cx="990600" cy="1440873"/>
          </a:xfrm>
          <a:prstGeom prst="rect">
            <a:avLst/>
          </a:prstGeom>
        </p:spPr>
      </p:pic>
      <p:pic>
        <p:nvPicPr>
          <p:cNvPr id="11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29791" t="46237" r="54605" b="19588"/>
          <a:stretch>
            <a:fillRect/>
          </a:stretch>
        </p:blipFill>
        <p:spPr>
          <a:xfrm>
            <a:off x="1981200" y="5181600"/>
            <a:ext cx="1084729" cy="16764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26918" y="69918"/>
            <a:ext cx="7907482" cy="160648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83227" y="10674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Câu đố: </a:t>
            </a:r>
            <a:r>
              <a:rPr lang="vi-VN" sz="2400">
                <a:latin typeface="+mj-lt"/>
              </a:rPr>
              <a:t>Hoa gì nho nhỏ</a:t>
            </a:r>
          </a:p>
          <a:p>
            <a:pPr algn="ctr"/>
            <a:r>
              <a:rPr lang="vi-VN" sz="2400">
                <a:latin typeface="+mj-lt"/>
              </a:rPr>
              <a:t>Cánh màu hồng tươi</a:t>
            </a:r>
          </a:p>
          <a:p>
            <a:pPr algn="ctr"/>
            <a:r>
              <a:rPr lang="vi-VN" sz="2400">
                <a:latin typeface="+mj-lt"/>
              </a:rPr>
              <a:t>Hễ thấy hoa cười</a:t>
            </a:r>
          </a:p>
          <a:p>
            <a:pPr algn="ctr"/>
            <a:r>
              <a:rPr lang="vi-VN" sz="2400">
                <a:latin typeface="+mj-lt"/>
              </a:rPr>
              <a:t> Đúng là Tết đến?</a:t>
            </a:r>
            <a:r>
              <a:rPr lang="vi-VN" sz="2400" b="1">
                <a:latin typeface="+mj-lt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86" y="1861738"/>
            <a:ext cx="2760513" cy="23084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78687" y="4227332"/>
            <a:ext cx="276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Hoa đào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7" y="1877290"/>
            <a:ext cx="2760513" cy="23084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7542" y="4191000"/>
            <a:ext cx="276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Hoa mai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14300"/>
          <a:stretch/>
        </p:blipFill>
        <p:spPr bwMode="auto">
          <a:xfrm>
            <a:off x="3325090" y="1861739"/>
            <a:ext cx="2590800" cy="230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304318" y="4190998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Hoa cúc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83832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7 C 0.00607 -0.00578 0.02951 -0.0074 0.0375 -0.0074 C 0.08889 -0.0074 0.14236 0.02405 0.14236 0.05595 C 0.14236 0.03977 0.16892 0.02405 0.1934 0.02405 C 0.22031 0.02405 0.24514 0.04 0.24514 0.05595 C 0.24514 0.04763 0.2585 0.03977 0.27222 0.03977 C 0.28507 0.03977 0.29843 0.04763 0.29843 0.05595 C 0.29843 0.05156 0.30503 0.04763 0.31146 0.04763 C 0.31823 0.04763 0.32482 0.05179 0.32482 0.05595 C 0.32482 0.05364 0.3283 0.05156 0.33159 0.05156 C 0.33333 0.05156 0.33836 0.05364 0.33836 0.05595 C 0.33836 0.05457 0.33993 0.05364 0.34166 0.05364 C 0.34166 0.05364 0.34496 0.05457 0.34496 0.05595 C 0.34496 0.05503 0.34496 0.05457 0.34687 0.05457 C 0.34687 0.0548 0.34843 0.05503 0.34843 0.05595 C 0.34843 0.05526 0.34843 0.05503 0.34843 0.0548 C 0.35034 0.0548 0.35034 0.05503 0.35034 0.05526 C 0.35208 0.05526 0.35208 0.05503 0.35208 0.0548 C 0.35416 0.0548 0.35416 0.05503 0.35416 0.05526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-0.07537 C 0.08437 -0.08023 0.10434 -0.0837 0.11093 -0.0837 C 0.15468 -0.0837 0.19965 -0.01711 0.19965 0.04948 C 0.19965 0.01549 0.22205 -0.01711 0.2434 -0.01711 C 0.26562 -0.01711 0.28698 0.01619 0.28698 0.04948 C 0.28698 0.03284 0.29826 0.01549 0.30937 0.01549 C 0.32066 0.01549 0.33177 0.03168 0.33177 0.04948 C 0.33177 0.04047 0.3375 0.03284 0.34323 0.03284 C 0.34861 0.03284 0.35451 0.04116 0.35451 0.04948 C 0.35451 0.04463 0.35746 0.04047 0.35972 0.04047 C 0.36146 0.04047 0.36562 0.04463 0.36562 0.04948 C 0.36562 0.04694 0.36718 0.04463 0.3684 0.04463 C 0.3684 0.04555 0.37135 0.04694 0.37135 0.04948 C 0.37135 0.04763 0.37135 0.04694 0.37309 0.04694 C 0.37309 0.0474 0.37448 0.04763 0.37448 0.04948 C 0.37448 0.04833 0.37448 0.04763 0.37448 0.0474 C 0.37604 0.0474 0.37604 0.04763 0.37604 0.04833 C 0.37725 0.04833 0.37725 0.04763 0.37725 0.0474 C 0.37916 0.0474 0.37916 0.04763 0.37916 0.04833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46 -0.10127 C 0.13698 -0.10612 0.1533 -0.11098 0.15885 -0.11098 C 0.19514 -0.11098 0.23281 -0.03329 0.23281 0.0444 C 0.23281 0.00486 0.25121 -0.03329 0.26927 -0.03329 C 0.28767 -0.03329 0.30538 0.00555 0.30538 0.0444 C 0.30538 0.02497 0.31476 0.00486 0.32448 0.00486 C 0.33368 0.00486 0.34305 0.02428 0.34305 0.0444 C 0.34305 0.03422 0.34757 0.02497 0.35208 0.02497 C 0.35677 0.02497 0.36163 0.03469 0.36163 0.0444 C 0.36163 0.03931 0.36406 0.03422 0.36649 0.03422 C 0.36753 0.03422 0.37135 0.03931 0.37135 0.0444 C 0.37135 0.04162 0.37205 0.03931 0.37361 0.03931 C 0.37361 0.04 0.37587 0.04162 0.37587 0.0444 C 0.37587 0.04278 0.37587 0.04162 0.37726 0.04162 C 0.37726 0.04232 0.37812 0.04278 0.37812 0.0444 C 0.37812 0.04347 0.37812 0.04278 0.37812 0.04232 C 0.37969 0.04232 0.37969 0.04278 0.37969 0.04347 C 0.38073 0.04347 0.38073 0.04278 0.38073 0.04232 C 0.38246 0.04232 0.38246 0.04278 0.38246 0.04347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7" grpId="1"/>
      <p:bldP spid="19" grpId="0"/>
      <p:bldP spid="19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>
            <a:hlinkClick r:id="rId4" action="ppaction://hlinksldjump"/>
          </p:cNvPr>
          <p:cNvSpPr/>
          <p:nvPr/>
        </p:nvSpPr>
        <p:spPr>
          <a:xfrm>
            <a:off x="6781800" y="4800600"/>
            <a:ext cx="2362200" cy="182880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t="52268" r="84396" b="13557"/>
          <a:stretch>
            <a:fillRect/>
          </a:stretch>
        </p:blipFill>
        <p:spPr>
          <a:xfrm>
            <a:off x="34636" y="5254336"/>
            <a:ext cx="990600" cy="1530927"/>
          </a:xfrm>
          <a:prstGeom prst="rect">
            <a:avLst/>
          </a:prstGeom>
        </p:spPr>
      </p:pic>
      <p:pic>
        <p:nvPicPr>
          <p:cNvPr id="10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14186" t="50257" r="70210" b="17578"/>
          <a:stretch>
            <a:fillRect/>
          </a:stretch>
        </p:blipFill>
        <p:spPr>
          <a:xfrm>
            <a:off x="914400" y="5417127"/>
            <a:ext cx="990600" cy="1440873"/>
          </a:xfrm>
          <a:prstGeom prst="rect">
            <a:avLst/>
          </a:prstGeom>
        </p:spPr>
      </p:pic>
      <p:pic>
        <p:nvPicPr>
          <p:cNvPr id="11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29791" t="46237" r="54605" b="19588"/>
          <a:stretch>
            <a:fillRect/>
          </a:stretch>
        </p:blipFill>
        <p:spPr>
          <a:xfrm>
            <a:off x="1981200" y="5181600"/>
            <a:ext cx="1084729" cy="16764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26918" y="69918"/>
            <a:ext cx="7907482" cy="197581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83227" y="106740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Câu đố: </a:t>
            </a:r>
            <a:r>
              <a:rPr lang="vi-VN" sz="2400">
                <a:latin typeface="+mj-lt"/>
              </a:rPr>
              <a:t>Cây gì lá nhỏ</a:t>
            </a:r>
            <a:br>
              <a:rPr lang="vi-VN" sz="2400">
                <a:latin typeface="+mj-lt"/>
              </a:rPr>
            </a:br>
            <a:r>
              <a:rPr lang="vi-VN" sz="2400">
                <a:latin typeface="+mj-lt"/>
              </a:rPr>
              <a:t>Quả nó xinh xinh</a:t>
            </a:r>
            <a:br>
              <a:rPr lang="vi-VN" sz="2400">
                <a:latin typeface="+mj-lt"/>
              </a:rPr>
            </a:br>
            <a:r>
              <a:rPr lang="vi-VN" sz="2400">
                <a:latin typeface="+mj-lt"/>
              </a:rPr>
              <a:t>Vàng tươi trĩu cành</a:t>
            </a:r>
            <a:br>
              <a:rPr lang="vi-VN" sz="2400">
                <a:latin typeface="+mj-lt"/>
              </a:rPr>
            </a:br>
            <a:r>
              <a:rPr lang="vi-VN" sz="2400">
                <a:latin typeface="+mj-lt"/>
              </a:rPr>
              <a:t>Bày trong ngày tết.</a:t>
            </a:r>
            <a:br>
              <a:rPr lang="vi-VN" sz="2400">
                <a:latin typeface="+mj-lt"/>
              </a:rPr>
            </a:br>
            <a:r>
              <a:rPr lang="vi-VN" sz="2400" smtClean="0">
                <a:latin typeface="+mj-lt"/>
              </a:rPr>
              <a:t>Là </a:t>
            </a:r>
            <a:r>
              <a:rPr lang="vi-VN" sz="2400">
                <a:latin typeface="+mj-lt"/>
              </a:rPr>
              <a:t>cây gì? </a:t>
            </a:r>
            <a:endParaRPr lang="vi-VN" sz="2400" b="1">
              <a:latin typeface="+mj-lt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r="11328"/>
          <a:stretch/>
        </p:blipFill>
        <p:spPr bwMode="auto">
          <a:xfrm>
            <a:off x="493560" y="2215608"/>
            <a:ext cx="2606387" cy="219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5635" y="4415135"/>
            <a:ext cx="276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Cây chanh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05" y="2209800"/>
            <a:ext cx="2618510" cy="2205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90003" y="4401280"/>
            <a:ext cx="276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Cây quất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4435" y="2201752"/>
            <a:ext cx="2699901" cy="221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82144" y="4387425"/>
            <a:ext cx="276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Cây bưởi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644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7 C 0.00607 -0.00578 0.02951 -0.0074 0.0375 -0.0074 C 0.08889 -0.0074 0.14236 0.02405 0.14236 0.05595 C 0.14236 0.03977 0.16892 0.02405 0.1934 0.02405 C 0.22031 0.02405 0.24514 0.04 0.24514 0.05595 C 0.24514 0.04763 0.2585 0.03977 0.27222 0.03977 C 0.28507 0.03977 0.29843 0.04763 0.29843 0.05595 C 0.29843 0.05156 0.30503 0.04763 0.31146 0.04763 C 0.31823 0.04763 0.32482 0.05179 0.32482 0.05595 C 0.32482 0.05364 0.3283 0.05156 0.33159 0.05156 C 0.33333 0.05156 0.33836 0.05364 0.33836 0.05595 C 0.33836 0.05457 0.33993 0.05364 0.34166 0.05364 C 0.34166 0.05364 0.34496 0.05457 0.34496 0.05595 C 0.34496 0.05503 0.34496 0.05457 0.34687 0.05457 C 0.34687 0.0548 0.34843 0.05503 0.34843 0.05595 C 0.34843 0.05526 0.34843 0.05503 0.34843 0.0548 C 0.35034 0.0548 0.35034 0.05503 0.35034 0.05526 C 0.35208 0.05526 0.35208 0.05503 0.35208 0.0548 C 0.35416 0.0548 0.35416 0.05503 0.35416 0.05526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-0.07537 C 0.08437 -0.08023 0.10434 -0.0837 0.11093 -0.0837 C 0.15468 -0.0837 0.19965 -0.01711 0.19965 0.04948 C 0.19965 0.01549 0.22205 -0.01711 0.2434 -0.01711 C 0.26562 -0.01711 0.28698 0.01619 0.28698 0.04948 C 0.28698 0.03284 0.29826 0.01549 0.30937 0.01549 C 0.32066 0.01549 0.33177 0.03168 0.33177 0.04948 C 0.33177 0.04047 0.3375 0.03284 0.34323 0.03284 C 0.34861 0.03284 0.35451 0.04116 0.35451 0.04948 C 0.35451 0.04463 0.35746 0.04047 0.35972 0.04047 C 0.36146 0.04047 0.36562 0.04463 0.36562 0.04948 C 0.36562 0.04694 0.36718 0.04463 0.3684 0.04463 C 0.3684 0.04555 0.37135 0.04694 0.37135 0.04948 C 0.37135 0.04763 0.37135 0.04694 0.37309 0.04694 C 0.37309 0.0474 0.37448 0.04763 0.37448 0.04948 C 0.37448 0.04833 0.37448 0.04763 0.37448 0.0474 C 0.37604 0.0474 0.37604 0.04763 0.37604 0.04833 C 0.37725 0.04833 0.37725 0.04763 0.37725 0.0474 C 0.37916 0.0474 0.37916 0.04763 0.37916 0.04833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46 -0.10127 C 0.13698 -0.10612 0.1533 -0.11098 0.15885 -0.11098 C 0.19514 -0.11098 0.23281 -0.03329 0.23281 0.0444 C 0.23281 0.00486 0.25121 -0.03329 0.26927 -0.03329 C 0.28767 -0.03329 0.30538 0.00555 0.30538 0.0444 C 0.30538 0.02497 0.31476 0.00486 0.32448 0.00486 C 0.33368 0.00486 0.34305 0.02428 0.34305 0.0444 C 0.34305 0.03422 0.34757 0.02497 0.35208 0.02497 C 0.35677 0.02497 0.36163 0.03469 0.36163 0.0444 C 0.36163 0.03931 0.36406 0.03422 0.36649 0.03422 C 0.36753 0.03422 0.37135 0.03931 0.37135 0.0444 C 0.37135 0.04162 0.37205 0.03931 0.37361 0.03931 C 0.37361 0.04 0.37587 0.04162 0.37587 0.0444 C 0.37587 0.04278 0.37587 0.04162 0.37726 0.04162 C 0.37726 0.04232 0.37812 0.04278 0.37812 0.0444 C 0.37812 0.04347 0.37812 0.04278 0.37812 0.04232 C 0.37969 0.04232 0.37969 0.04278 0.37969 0.04347 C 0.38073 0.04347 0.38073 0.04278 0.38073 0.04232 C 0.38246 0.04232 0.38246 0.04278 0.38246 0.04347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7" grpId="1"/>
      <p:bldP spid="19" grpId="0"/>
      <p:bldP spid="19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>
            <a:hlinkClick r:id="rId4" action="ppaction://hlinksldjump"/>
          </p:cNvPr>
          <p:cNvSpPr/>
          <p:nvPr/>
        </p:nvSpPr>
        <p:spPr>
          <a:xfrm>
            <a:off x="6781800" y="4800600"/>
            <a:ext cx="2362200" cy="182880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t="52268" r="84396" b="13557"/>
          <a:stretch>
            <a:fillRect/>
          </a:stretch>
        </p:blipFill>
        <p:spPr>
          <a:xfrm>
            <a:off x="34636" y="5254336"/>
            <a:ext cx="990600" cy="1530927"/>
          </a:xfrm>
          <a:prstGeom prst="rect">
            <a:avLst/>
          </a:prstGeom>
        </p:spPr>
      </p:pic>
      <p:pic>
        <p:nvPicPr>
          <p:cNvPr id="10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14186" t="50257" r="70210" b="17578"/>
          <a:stretch>
            <a:fillRect/>
          </a:stretch>
        </p:blipFill>
        <p:spPr>
          <a:xfrm>
            <a:off x="914400" y="5417127"/>
            <a:ext cx="990600" cy="1440873"/>
          </a:xfrm>
          <a:prstGeom prst="rect">
            <a:avLst/>
          </a:prstGeom>
        </p:spPr>
      </p:pic>
      <p:pic>
        <p:nvPicPr>
          <p:cNvPr id="11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29791" t="46237" r="54605" b="19588"/>
          <a:stretch>
            <a:fillRect/>
          </a:stretch>
        </p:blipFill>
        <p:spPr>
          <a:xfrm>
            <a:off x="1981200" y="5181600"/>
            <a:ext cx="1084729" cy="16764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26918" y="69918"/>
            <a:ext cx="7907482" cy="160648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83227" y="10674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Câu đố: </a:t>
            </a:r>
            <a:r>
              <a:rPr lang="vi-VN" sz="2400">
                <a:latin typeface="+mj-lt"/>
              </a:rPr>
              <a:t>Hoa đào ngoài Bắc</a:t>
            </a:r>
          </a:p>
          <a:p>
            <a:pPr algn="ctr"/>
            <a:r>
              <a:rPr lang="vi-VN" sz="2400">
                <a:latin typeface="+mj-lt"/>
              </a:rPr>
              <a:t>Hoa gì trong Nam</a:t>
            </a:r>
          </a:p>
          <a:p>
            <a:pPr algn="ctr"/>
            <a:r>
              <a:rPr lang="vi-VN" sz="2400">
                <a:latin typeface="+mj-lt"/>
              </a:rPr>
              <a:t>Cánh nhỏ màu vàng</a:t>
            </a:r>
          </a:p>
          <a:p>
            <a:pPr algn="ctr"/>
            <a:r>
              <a:rPr lang="vi-VN" sz="2400">
                <a:latin typeface="+mj-lt"/>
              </a:rPr>
              <a:t>Cùng vui đón Têt? </a:t>
            </a:r>
            <a:endParaRPr lang="vi-VN" sz="2400" b="1"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61738"/>
            <a:ext cx="2760513" cy="23084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52801" y="4227332"/>
            <a:ext cx="276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Hoa đào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7" y="1877290"/>
            <a:ext cx="2760513" cy="23084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542" y="4191000"/>
            <a:ext cx="276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Hoa mai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4545" y="4170218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Hoa cúc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" r="10391"/>
          <a:stretch/>
        </p:blipFill>
        <p:spPr bwMode="auto">
          <a:xfrm>
            <a:off x="6276868" y="1856510"/>
            <a:ext cx="2540780" cy="229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91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7 C 0.00607 -0.00578 0.02951 -0.0074 0.0375 -0.0074 C 0.08889 -0.0074 0.14236 0.02405 0.14236 0.05595 C 0.14236 0.03977 0.16892 0.02405 0.1934 0.02405 C 0.22031 0.02405 0.24514 0.04 0.24514 0.05595 C 0.24514 0.04763 0.2585 0.03977 0.27222 0.03977 C 0.28507 0.03977 0.29843 0.04763 0.29843 0.05595 C 0.29843 0.05156 0.30503 0.04763 0.31146 0.04763 C 0.31823 0.04763 0.32482 0.05179 0.32482 0.05595 C 0.32482 0.05364 0.3283 0.05156 0.33159 0.05156 C 0.33333 0.05156 0.33836 0.05364 0.33836 0.05595 C 0.33836 0.05457 0.33993 0.05364 0.34166 0.05364 C 0.34166 0.05364 0.34496 0.05457 0.34496 0.05595 C 0.34496 0.05503 0.34496 0.05457 0.34687 0.05457 C 0.34687 0.0548 0.34843 0.05503 0.34843 0.05595 C 0.34843 0.05526 0.34843 0.05503 0.34843 0.0548 C 0.35034 0.0548 0.35034 0.05503 0.35034 0.05526 C 0.35208 0.05526 0.35208 0.05503 0.35208 0.0548 C 0.35416 0.0548 0.35416 0.05503 0.35416 0.05526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-0.07537 C 0.08437 -0.08023 0.10434 -0.0837 0.11093 -0.0837 C 0.15468 -0.0837 0.19965 -0.01711 0.19965 0.04948 C 0.19965 0.01549 0.22205 -0.01711 0.2434 -0.01711 C 0.26562 -0.01711 0.28698 0.01619 0.28698 0.04948 C 0.28698 0.03284 0.29826 0.01549 0.30937 0.01549 C 0.32066 0.01549 0.33177 0.03168 0.33177 0.04948 C 0.33177 0.04047 0.3375 0.03284 0.34323 0.03284 C 0.34861 0.03284 0.35451 0.04116 0.35451 0.04948 C 0.35451 0.04463 0.35746 0.04047 0.35972 0.04047 C 0.36146 0.04047 0.36562 0.04463 0.36562 0.04948 C 0.36562 0.04694 0.36718 0.04463 0.3684 0.04463 C 0.3684 0.04555 0.37135 0.04694 0.37135 0.04948 C 0.37135 0.04763 0.37135 0.04694 0.37309 0.04694 C 0.37309 0.0474 0.37448 0.04763 0.37448 0.04948 C 0.37448 0.04833 0.37448 0.04763 0.37448 0.0474 C 0.37604 0.0474 0.37604 0.04763 0.37604 0.04833 C 0.37725 0.04833 0.37725 0.04763 0.37725 0.0474 C 0.37916 0.0474 0.37916 0.04763 0.37916 0.04833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46 -0.10127 C 0.13698 -0.10612 0.1533 -0.11098 0.15885 -0.11098 C 0.19514 -0.11098 0.23281 -0.03329 0.23281 0.0444 C 0.23281 0.00486 0.25121 -0.03329 0.26927 -0.03329 C 0.28767 -0.03329 0.30538 0.00555 0.30538 0.0444 C 0.30538 0.02497 0.31476 0.00486 0.32448 0.00486 C 0.33368 0.00486 0.34305 0.02428 0.34305 0.0444 C 0.34305 0.03422 0.34757 0.02497 0.35208 0.02497 C 0.35677 0.02497 0.36163 0.03469 0.36163 0.0444 C 0.36163 0.03931 0.36406 0.03422 0.36649 0.03422 C 0.36753 0.03422 0.37135 0.03931 0.37135 0.0444 C 0.37135 0.04162 0.37205 0.03931 0.37361 0.03931 C 0.37361 0.04 0.37587 0.04162 0.37587 0.0444 C 0.37587 0.04278 0.37587 0.04162 0.37726 0.04162 C 0.37726 0.04232 0.37812 0.04278 0.37812 0.0444 C 0.37812 0.04347 0.37812 0.04278 0.37812 0.04232 C 0.37969 0.04232 0.37969 0.04278 0.37969 0.04347 C 0.38073 0.04347 0.38073 0.04278 0.38073 0.04232 C 0.38246 0.04232 0.38246 0.04278 0.38246 0.04347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6" grpId="1"/>
      <p:bldP spid="18" grpId="0"/>
      <p:bldP spid="18" grpId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>
            <a:hlinkClick r:id="rId4" action="ppaction://hlinksldjump"/>
          </p:cNvPr>
          <p:cNvSpPr/>
          <p:nvPr/>
        </p:nvSpPr>
        <p:spPr>
          <a:xfrm>
            <a:off x="7010400" y="5022273"/>
            <a:ext cx="2362200" cy="182880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29791" t="46237" r="54605" b="19588"/>
          <a:stretch>
            <a:fillRect/>
          </a:stretch>
        </p:blipFill>
        <p:spPr>
          <a:xfrm>
            <a:off x="1981200" y="5181600"/>
            <a:ext cx="1084729" cy="1676400"/>
          </a:xfrm>
          <a:prstGeom prst="rect">
            <a:avLst/>
          </a:prstGeom>
        </p:spPr>
      </p:pic>
      <p:pic>
        <p:nvPicPr>
          <p:cNvPr id="11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t="52268" r="84396" b="13557"/>
          <a:stretch>
            <a:fillRect/>
          </a:stretch>
        </p:blipFill>
        <p:spPr>
          <a:xfrm>
            <a:off x="34636" y="5254336"/>
            <a:ext cx="990600" cy="1530927"/>
          </a:xfrm>
          <a:prstGeom prst="rect">
            <a:avLst/>
          </a:prstGeom>
        </p:spPr>
      </p:pic>
      <p:pic>
        <p:nvPicPr>
          <p:cNvPr id="12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14186" t="50257" r="70210" b="17578"/>
          <a:stretch>
            <a:fillRect/>
          </a:stretch>
        </p:blipFill>
        <p:spPr>
          <a:xfrm>
            <a:off x="914400" y="5417127"/>
            <a:ext cx="990600" cy="144087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26918" y="69918"/>
            <a:ext cx="7907482" cy="160648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83227" y="10674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Câu đố: </a:t>
            </a:r>
            <a:r>
              <a:rPr lang="vi-VN" sz="2400">
                <a:latin typeface="+mj-lt"/>
              </a:rPr>
              <a:t>Bánh gì vuông </a:t>
            </a:r>
            <a:r>
              <a:rPr lang="vi-VN" sz="2400" smtClean="0">
                <a:latin typeface="+mj-lt"/>
              </a:rPr>
              <a:t>vuông</a:t>
            </a:r>
            <a:endParaRPr lang="vi-VN" sz="2400">
              <a:latin typeface="+mj-lt"/>
            </a:endParaRPr>
          </a:p>
          <a:p>
            <a:pPr algn="ctr"/>
            <a:r>
              <a:rPr lang="vi-VN" sz="2400">
                <a:latin typeface="+mj-lt"/>
              </a:rPr>
              <a:t>Trong ba ngày </a:t>
            </a:r>
            <a:r>
              <a:rPr lang="vi-VN" sz="2400" smtClean="0">
                <a:latin typeface="+mj-lt"/>
              </a:rPr>
              <a:t>Tết</a:t>
            </a:r>
            <a:endParaRPr lang="vi-VN" sz="2400">
              <a:latin typeface="+mj-lt"/>
            </a:endParaRPr>
          </a:p>
          <a:p>
            <a:pPr algn="ctr"/>
            <a:r>
              <a:rPr lang="vi-VN" sz="2400">
                <a:latin typeface="+mj-lt"/>
              </a:rPr>
              <a:t>Lang Liêu làm </a:t>
            </a:r>
            <a:r>
              <a:rPr lang="vi-VN" sz="2400" smtClean="0">
                <a:latin typeface="+mj-lt"/>
              </a:rPr>
              <a:t>nó</a:t>
            </a:r>
            <a:endParaRPr lang="vi-VN" sz="2400">
              <a:latin typeface="+mj-lt"/>
            </a:endParaRPr>
          </a:p>
          <a:p>
            <a:pPr algn="ctr"/>
            <a:r>
              <a:rPr lang="vi-VN" sz="2400">
                <a:latin typeface="+mj-lt"/>
              </a:rPr>
              <a:t>Dâng lên Vua Hùng? </a:t>
            </a:r>
            <a:endParaRPr lang="vi-VN" sz="2400" b="1">
              <a:latin typeface="+mj-lt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6" b="12182"/>
          <a:stretch/>
        </p:blipFill>
        <p:spPr bwMode="auto">
          <a:xfrm>
            <a:off x="6132683" y="1842655"/>
            <a:ext cx="264418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158358" y="4128653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Bánh chưng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96" y="1842656"/>
            <a:ext cx="264907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08396" y="4128656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Bánh dày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Picture 5" descr="1 cây Bánh tét Chay cô Qúi Bình Định (1 cây 1 kg luôn lá) | Lazada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0" y="1842656"/>
            <a:ext cx="282632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12190" y="4128656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Bánh tét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97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46 -0.10127 C 0.13698 -0.10612 0.1533 -0.11098 0.15885 -0.11098 C 0.19514 -0.11098 0.23281 -0.03329 0.23281 0.0444 C 0.23281 0.00486 0.25121 -0.03329 0.26927 -0.03329 C 0.28767 -0.03329 0.30538 0.00555 0.30538 0.0444 C 0.30538 0.02497 0.31476 0.00486 0.32448 0.00486 C 0.33368 0.00486 0.34305 0.02428 0.34305 0.0444 C 0.34305 0.03422 0.34757 0.02497 0.35208 0.02497 C 0.35677 0.02497 0.36163 0.03469 0.36163 0.0444 C 0.36163 0.03931 0.36406 0.03422 0.36649 0.03422 C 0.36753 0.03422 0.37135 0.03931 0.37135 0.0444 C 0.37135 0.04162 0.37205 0.03931 0.37361 0.03931 C 0.37361 0.04 0.37587 0.04162 0.37587 0.0444 C 0.37587 0.04278 0.37587 0.04162 0.37726 0.04162 C 0.37726 0.04232 0.37812 0.04278 0.37812 0.0444 C 0.37812 0.04347 0.37812 0.04278 0.37812 0.04232 C 0.37969 0.04232 0.37969 0.04278 0.37969 0.04347 C 0.38073 0.04347 0.38073 0.04278 0.38073 0.04232 C 0.38246 0.04232 0.38246 0.04278 0.38246 0.04347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7 C 0.00607 -0.00578 0.02951 -0.0074 0.0375 -0.0074 C 0.08889 -0.0074 0.14236 0.02405 0.14236 0.05595 C 0.14236 0.03977 0.16892 0.02405 0.1934 0.02405 C 0.22031 0.02405 0.24514 0.04 0.24514 0.05595 C 0.24514 0.04763 0.2585 0.03977 0.27222 0.03977 C 0.28507 0.03977 0.29843 0.04763 0.29843 0.05595 C 0.29843 0.05156 0.30503 0.04763 0.31146 0.04763 C 0.31823 0.04763 0.32482 0.05179 0.32482 0.05595 C 0.32482 0.05364 0.3283 0.05156 0.33159 0.05156 C 0.33333 0.05156 0.33836 0.05364 0.33836 0.05595 C 0.33836 0.05457 0.33993 0.05364 0.34166 0.05364 C 0.34166 0.05364 0.34496 0.05457 0.34496 0.05595 C 0.34496 0.05503 0.34496 0.05457 0.34687 0.05457 C 0.34687 0.0548 0.34843 0.05503 0.34843 0.05595 C 0.34843 0.05526 0.34843 0.05503 0.34843 0.0548 C 0.35034 0.0548 0.35034 0.05503 0.35034 0.05526 C 0.35208 0.05526 0.35208 0.05503 0.35208 0.0548 C 0.35416 0.0548 0.35416 0.05503 0.35416 0.05526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-0.07537 C 0.08437 -0.08023 0.10434 -0.0837 0.11093 -0.0837 C 0.15468 -0.0837 0.19965 -0.01711 0.19965 0.04948 C 0.19965 0.01549 0.22205 -0.01711 0.2434 -0.01711 C 0.26562 -0.01711 0.28698 0.01619 0.28698 0.04948 C 0.28698 0.03284 0.29826 0.01549 0.30937 0.01549 C 0.32066 0.01549 0.33177 0.03168 0.33177 0.04948 C 0.33177 0.04047 0.3375 0.03284 0.34323 0.03284 C 0.34861 0.03284 0.35451 0.04116 0.35451 0.04948 C 0.35451 0.04463 0.35746 0.04047 0.35972 0.04047 C 0.36146 0.04047 0.36562 0.04463 0.36562 0.04948 C 0.36562 0.04694 0.36718 0.04463 0.3684 0.04463 C 0.3684 0.04555 0.37135 0.04694 0.37135 0.04948 C 0.37135 0.04763 0.37135 0.04694 0.37309 0.04694 C 0.37309 0.0474 0.37448 0.04763 0.37448 0.04948 C 0.37448 0.04833 0.37448 0.04763 0.37448 0.0474 C 0.37604 0.0474 0.37604 0.04763 0.37604 0.04833 C 0.37725 0.04833 0.37725 0.04763 0.37725 0.0474 C 0.37916 0.0474 0.37916 0.04763 0.37916 0.04833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7" grpId="1"/>
      <p:bldP spid="19" grpId="0"/>
      <p:bldP spid="19" grpId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>
            <a:hlinkClick r:id="rId4" action="ppaction://hlinksldjump"/>
          </p:cNvPr>
          <p:cNvSpPr/>
          <p:nvPr/>
        </p:nvSpPr>
        <p:spPr>
          <a:xfrm>
            <a:off x="6781800" y="4953000"/>
            <a:ext cx="2362200" cy="182880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t="52268" r="84396" b="13557"/>
          <a:stretch>
            <a:fillRect/>
          </a:stretch>
        </p:blipFill>
        <p:spPr>
          <a:xfrm>
            <a:off x="34636" y="5254336"/>
            <a:ext cx="990600" cy="1530927"/>
          </a:xfrm>
          <a:prstGeom prst="rect">
            <a:avLst/>
          </a:prstGeom>
        </p:spPr>
      </p:pic>
      <p:pic>
        <p:nvPicPr>
          <p:cNvPr id="10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14186" t="50257" r="70210" b="17578"/>
          <a:stretch>
            <a:fillRect/>
          </a:stretch>
        </p:blipFill>
        <p:spPr>
          <a:xfrm>
            <a:off x="914400" y="5417127"/>
            <a:ext cx="990600" cy="1440873"/>
          </a:xfrm>
          <a:prstGeom prst="rect">
            <a:avLst/>
          </a:prstGeom>
        </p:spPr>
      </p:pic>
      <p:pic>
        <p:nvPicPr>
          <p:cNvPr id="11" name="Content Placeholder 4" descr="7e8b629e91ab448e81082254e78854fe-removebg-preview.png"/>
          <p:cNvPicPr>
            <a:picLocks noChangeAspect="1"/>
          </p:cNvPicPr>
          <p:nvPr/>
        </p:nvPicPr>
        <p:blipFill>
          <a:blip r:embed="rId5"/>
          <a:srcRect l="29791" t="46237" r="54605" b="19588"/>
          <a:stretch>
            <a:fillRect/>
          </a:stretch>
        </p:blipFill>
        <p:spPr>
          <a:xfrm>
            <a:off x="1981200" y="5181600"/>
            <a:ext cx="1084729" cy="16764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62000" y="65809"/>
            <a:ext cx="7907482" cy="92479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+mj-lt"/>
              </a:rPr>
              <a:t>Lá nào sau đây được dùng để </a:t>
            </a:r>
            <a:r>
              <a:rPr lang="vi-VN" sz="2400" b="1">
                <a:latin typeface="+mj-lt"/>
              </a:rPr>
              <a:t>gói bánh chưng?</a:t>
            </a:r>
            <a:endParaRPr lang="en-US" sz="2400" b="1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22" y="1688023"/>
            <a:ext cx="2648607" cy="230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12190" y="3957935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Lá dứa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688023"/>
            <a:ext cx="2743199" cy="230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352801" y="3939615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Lá dong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b="6250"/>
          <a:stretch/>
        </p:blipFill>
        <p:spPr bwMode="auto">
          <a:xfrm>
            <a:off x="6220690" y="1688023"/>
            <a:ext cx="2591448" cy="230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186711" y="3957935"/>
            <a:ext cx="262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+mj-lt"/>
              </a:rPr>
              <a:t>Lá dừa</a:t>
            </a:r>
            <a:endParaRPr lang="vi-VN" sz="24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557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7 C 0.00607 -0.00578 0.02951 -0.0074 0.0375 -0.0074 C 0.08889 -0.0074 0.14236 0.02405 0.14236 0.05595 C 0.14236 0.03977 0.16892 0.02405 0.1934 0.02405 C 0.22031 0.02405 0.24514 0.04 0.24514 0.05595 C 0.24514 0.04763 0.2585 0.03977 0.27222 0.03977 C 0.28507 0.03977 0.29843 0.04763 0.29843 0.05595 C 0.29843 0.05156 0.30503 0.04763 0.31146 0.04763 C 0.31823 0.04763 0.32482 0.05179 0.32482 0.05595 C 0.32482 0.05364 0.3283 0.05156 0.33159 0.05156 C 0.33333 0.05156 0.33836 0.05364 0.33836 0.05595 C 0.33836 0.05457 0.33993 0.05364 0.34166 0.05364 C 0.34166 0.05364 0.34496 0.05457 0.34496 0.05595 C 0.34496 0.05503 0.34496 0.05457 0.34687 0.05457 C 0.34687 0.0548 0.34843 0.05503 0.34843 0.05595 C 0.34843 0.05526 0.34843 0.05503 0.34843 0.0548 C 0.35034 0.0548 0.35034 0.05503 0.35034 0.05526 C 0.35208 0.05526 0.35208 0.05503 0.35208 0.0548 C 0.35416 0.0548 0.35416 0.05503 0.35416 0.05526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-0.07537 C 0.08437 -0.08023 0.10434 -0.0837 0.11093 -0.0837 C 0.15468 -0.0837 0.19965 -0.01711 0.19965 0.04948 C 0.19965 0.01549 0.22205 -0.01711 0.2434 -0.01711 C 0.26562 -0.01711 0.28698 0.01619 0.28698 0.04948 C 0.28698 0.03284 0.29826 0.01549 0.30937 0.01549 C 0.32066 0.01549 0.33177 0.03168 0.33177 0.04948 C 0.33177 0.04047 0.3375 0.03284 0.34323 0.03284 C 0.34861 0.03284 0.35451 0.04116 0.35451 0.04948 C 0.35451 0.04463 0.35746 0.04047 0.35972 0.04047 C 0.36146 0.04047 0.36562 0.04463 0.36562 0.04948 C 0.36562 0.04694 0.36718 0.04463 0.3684 0.04463 C 0.3684 0.04555 0.37135 0.04694 0.37135 0.04948 C 0.37135 0.04763 0.37135 0.04694 0.37309 0.04694 C 0.37309 0.0474 0.37448 0.04763 0.37448 0.04948 C 0.37448 0.04833 0.37448 0.04763 0.37448 0.0474 C 0.37604 0.0474 0.37604 0.04763 0.37604 0.04833 C 0.37725 0.04833 0.37725 0.04763 0.37725 0.0474 C 0.37916 0.0474 0.37916 0.04763 0.37916 0.04833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46 -0.10127 C 0.13698 -0.10612 0.1533 -0.11098 0.15885 -0.11098 C 0.19514 -0.11098 0.23281 -0.03329 0.23281 0.0444 C 0.23281 0.00486 0.25121 -0.03329 0.26927 -0.03329 C 0.28767 -0.03329 0.30538 0.00555 0.30538 0.0444 C 0.30538 0.02497 0.31476 0.00486 0.32448 0.00486 C 0.33368 0.00486 0.34305 0.02428 0.34305 0.0444 C 0.34305 0.03422 0.34757 0.02497 0.35208 0.02497 C 0.35677 0.02497 0.36163 0.03469 0.36163 0.0444 C 0.36163 0.03931 0.36406 0.03422 0.36649 0.03422 C 0.36753 0.03422 0.37135 0.03931 0.37135 0.0444 C 0.37135 0.04162 0.37205 0.03931 0.37361 0.03931 C 0.37361 0.04 0.37587 0.04162 0.37587 0.0444 C 0.37587 0.04278 0.37587 0.04162 0.37726 0.04162 C 0.37726 0.04232 0.37812 0.04278 0.37812 0.0444 C 0.37812 0.04347 0.37812 0.04278 0.37812 0.04232 C 0.37969 0.04232 0.37969 0.04278 0.37969 0.04347 C 0.38073 0.04347 0.38073 0.04278 0.38073 0.04232 C 0.38246 0.04232 0.38246 0.04278 0.38246 0.04347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6" grpId="1"/>
      <p:bldP spid="18" grpId="0"/>
      <p:bldP spid="18" grpId="1"/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1025</TotalTime>
  <Words>273</Words>
  <Application>Microsoft Office PowerPoint</Application>
  <PresentationFormat>On-screen Show (4:3)</PresentationFormat>
  <Paragraphs>79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90</cp:revision>
  <dcterms:created xsi:type="dcterms:W3CDTF">2021-09-16T08:48:33Z</dcterms:created>
  <dcterms:modified xsi:type="dcterms:W3CDTF">2021-12-21T11:12:23Z</dcterms:modified>
</cp:coreProperties>
</file>