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4"/>
  </p:notesMasterIdLst>
  <p:sldIdLst>
    <p:sldId id="294" r:id="rId2"/>
    <p:sldId id="296" r:id="rId3"/>
    <p:sldId id="298" r:id="rId4"/>
    <p:sldId id="295" r:id="rId5"/>
    <p:sldId id="258" r:id="rId6"/>
    <p:sldId id="276" r:id="rId7"/>
    <p:sldId id="284" r:id="rId8"/>
    <p:sldId id="259" r:id="rId9"/>
    <p:sldId id="277" r:id="rId10"/>
    <p:sldId id="285" r:id="rId11"/>
    <p:sldId id="262" r:id="rId12"/>
    <p:sldId id="278" r:id="rId13"/>
    <p:sldId id="286" r:id="rId14"/>
    <p:sldId id="265" r:id="rId15"/>
    <p:sldId id="279" r:id="rId16"/>
    <p:sldId id="287" r:id="rId17"/>
    <p:sldId id="270" r:id="rId18"/>
    <p:sldId id="280" r:id="rId19"/>
    <p:sldId id="288" r:id="rId20"/>
    <p:sldId id="271" r:id="rId21"/>
    <p:sldId id="281" r:id="rId22"/>
    <p:sldId id="289" r:id="rId23"/>
    <p:sldId id="272" r:id="rId24"/>
    <p:sldId id="282" r:id="rId25"/>
    <p:sldId id="290" r:id="rId26"/>
    <p:sldId id="273" r:id="rId27"/>
    <p:sldId id="283" r:id="rId28"/>
    <p:sldId id="291" r:id="rId29"/>
    <p:sldId id="274" r:id="rId30"/>
    <p:sldId id="275" r:id="rId31"/>
    <p:sldId id="292" r:id="rId32"/>
    <p:sldId id="30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4A90F6-CE7C-4714-A4D8-98F912A43FA3}" type="datetimeFigureOut">
              <a:rPr lang="en-US" smtClean="0"/>
              <a:t>9/2/2021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7C4BD9-AB54-4511-A92F-3FC987B045FD}" type="slidenum">
              <a:rPr lang="en-US" smtClean="0"/>
              <a:t>‹#›</a:t>
            </a:fld>
            <a:endParaRPr lang="en-US"/>
          </a:p>
        </p:txBody>
      </p:sp>
    </p:spTree>
    <p:extLst>
      <p:ext uri="{BB962C8B-B14F-4D97-AF65-F5344CB8AC3E}">
        <p14:creationId xmlns:p14="http://schemas.microsoft.com/office/powerpoint/2010/main" val="2992257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C4BD9-AB54-4511-A92F-3FC987B045FD}" type="slidenum">
              <a:rPr lang="en-US" smtClean="0"/>
              <a:t>1</a:t>
            </a:fld>
            <a:endParaRPr lang="en-US"/>
          </a:p>
        </p:txBody>
      </p:sp>
    </p:spTree>
    <p:extLst>
      <p:ext uri="{BB962C8B-B14F-4D97-AF65-F5344CB8AC3E}">
        <p14:creationId xmlns:p14="http://schemas.microsoft.com/office/powerpoint/2010/main" val="158233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C4BD9-AB54-4511-A92F-3FC987B045FD}" type="slidenum">
              <a:rPr lang="en-US" smtClean="0"/>
              <a:t>11</a:t>
            </a:fld>
            <a:endParaRPr lang="en-US"/>
          </a:p>
        </p:txBody>
      </p:sp>
    </p:spTree>
    <p:extLst>
      <p:ext uri="{BB962C8B-B14F-4D97-AF65-F5344CB8AC3E}">
        <p14:creationId xmlns:p14="http://schemas.microsoft.com/office/powerpoint/2010/main" val="277075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C4BD9-AB54-4511-A92F-3FC987B045FD}" type="slidenum">
              <a:rPr lang="en-US" smtClean="0"/>
              <a:t>13</a:t>
            </a:fld>
            <a:endParaRPr lang="en-US"/>
          </a:p>
        </p:txBody>
      </p:sp>
    </p:spTree>
    <p:extLst>
      <p:ext uri="{BB962C8B-B14F-4D97-AF65-F5344CB8AC3E}">
        <p14:creationId xmlns:p14="http://schemas.microsoft.com/office/powerpoint/2010/main" val="27707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1E5694-34EC-42C4-8696-538AC03BF6C9}"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1739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E5694-34EC-42C4-8696-538AC03BF6C9}"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378043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E5694-34EC-42C4-8696-538AC03BF6C9}"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51784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E5694-34EC-42C4-8696-538AC03BF6C9}"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302373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1E5694-34EC-42C4-8696-538AC03BF6C9}"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142263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1E5694-34EC-42C4-8696-538AC03BF6C9}"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221046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1E5694-34EC-42C4-8696-538AC03BF6C9}"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1616645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1E5694-34EC-42C4-8696-538AC03BF6C9}"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556456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E5694-34EC-42C4-8696-538AC03BF6C9}"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406113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E5694-34EC-42C4-8696-538AC03BF6C9}"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3933227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E5694-34EC-42C4-8696-538AC03BF6C9}"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40D1-FFBA-462C-860D-AABF8AEBD14E}" type="slidenum">
              <a:rPr lang="en-US" smtClean="0"/>
              <a:t>‹#›</a:t>
            </a:fld>
            <a:endParaRPr lang="en-US"/>
          </a:p>
        </p:txBody>
      </p:sp>
    </p:spTree>
    <p:extLst>
      <p:ext uri="{BB962C8B-B14F-4D97-AF65-F5344CB8AC3E}">
        <p14:creationId xmlns:p14="http://schemas.microsoft.com/office/powerpoint/2010/main" val="423588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E5694-34EC-42C4-8696-538AC03BF6C9}" type="datetimeFigureOut">
              <a:rPr lang="en-US" smtClean="0"/>
              <a:t>9/2/2021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F40D1-FFBA-462C-860D-AABF8AEBD14E}" type="slidenum">
              <a:rPr lang="en-US" smtClean="0"/>
              <a:t>‹#›</a:t>
            </a:fld>
            <a:endParaRPr lang="en-US"/>
          </a:p>
        </p:txBody>
      </p:sp>
    </p:spTree>
    <p:extLst>
      <p:ext uri="{BB962C8B-B14F-4D97-AF65-F5344CB8AC3E}">
        <p14:creationId xmlns:p14="http://schemas.microsoft.com/office/powerpoint/2010/main" val="27089078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oleObject" Target="../embeddings/oleObject1.bin"/><Relationship Id="rId12" Type="http://schemas.openxmlformats.org/officeDocument/2006/relationships/image" Target="../media/image6.gif"/><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5.gif"/><Relationship Id="rId5" Type="http://schemas.openxmlformats.org/officeDocument/2006/relationships/notesSlide" Target="../notesSlides/notesSlide1.xml"/><Relationship Id="rId10" Type="http://schemas.openxmlformats.org/officeDocument/2006/relationships/image" Target="../media/image4.gif"/><Relationship Id="rId4" Type="http://schemas.openxmlformats.org/officeDocument/2006/relationships/slideLayout" Target="../slideLayouts/slideLayout1.xml"/><Relationship Id="rId9"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Text Box 2"/>
          <p:cNvSpPr txBox="1">
            <a:spLocks noChangeArrowheads="1"/>
          </p:cNvSpPr>
          <p:nvPr/>
        </p:nvSpPr>
        <p:spPr bwMode="auto">
          <a:xfrm>
            <a:off x="2209800" y="563563"/>
            <a:ext cx="624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smtClean="0">
                <a:solidFill>
                  <a:srgbClr val="0000FF"/>
                </a:solidFill>
                <a:latin typeface="Times New Roman" pitchFamily="18" charset="0"/>
                <a:cs typeface="Times New Roman" pitchFamily="18" charset="0"/>
              </a:rPr>
              <a:t>TRƯỜNG MẦM NON BẮC CẦU</a:t>
            </a:r>
            <a:endParaRPr lang="en-US" sz="3200" b="1">
              <a:solidFill>
                <a:srgbClr val="0000FF"/>
              </a:solidFill>
              <a:latin typeface="Times New Roman" pitchFamily="18" charset="0"/>
              <a:cs typeface="Times New Roman" pitchFamily="18" charset="0"/>
            </a:endParaRPr>
          </a:p>
        </p:txBody>
      </p:sp>
      <p:sp>
        <p:nvSpPr>
          <p:cNvPr id="1029" name="Text Box 3"/>
          <p:cNvSpPr txBox="1">
            <a:spLocks noChangeArrowheads="1"/>
          </p:cNvSpPr>
          <p:nvPr/>
        </p:nvSpPr>
        <p:spPr bwMode="auto">
          <a:xfrm>
            <a:off x="1600200" y="1752600"/>
            <a:ext cx="670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latin typeface=".VnAvant" pitchFamily="34" charset="0"/>
              </a:rPr>
              <a:t>LÜnh vùc: Ph¸t triÓn nhËn thøc</a:t>
            </a:r>
          </a:p>
        </p:txBody>
      </p:sp>
      <p:sp>
        <p:nvSpPr>
          <p:cNvPr id="1031" name="Text Box 5"/>
          <p:cNvSpPr txBox="1">
            <a:spLocks noChangeArrowheads="1"/>
          </p:cNvSpPr>
          <p:nvPr/>
        </p:nvSpPr>
        <p:spPr bwMode="auto">
          <a:xfrm>
            <a:off x="1447800" y="2819451"/>
            <a:ext cx="6934200" cy="145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30000"/>
              </a:lnSpc>
              <a:spcBef>
                <a:spcPct val="50000"/>
              </a:spcBef>
            </a:pPr>
            <a:r>
              <a:rPr lang="en-US" sz="3600" b="1">
                <a:solidFill>
                  <a:srgbClr val="FF0000"/>
                </a:solidFill>
                <a:latin typeface=".VnAvant" pitchFamily="34" charset="0"/>
              </a:rPr>
              <a:t>§Ò tµi : </a:t>
            </a:r>
            <a:r>
              <a:rPr lang="en-US" sz="3600" b="1" smtClean="0">
                <a:solidFill>
                  <a:srgbClr val="FF0000"/>
                </a:solidFill>
                <a:latin typeface=".VnAvant" pitchFamily="34" charset="0"/>
              </a:rPr>
              <a:t>Khi bÐ ë nhµ mét m×nh</a:t>
            </a:r>
            <a:endParaRPr lang="en-US" sz="3600" b="1">
              <a:solidFill>
                <a:srgbClr val="FF0000"/>
              </a:solidFill>
              <a:latin typeface=".VnAvant" pitchFamily="34" charset="0"/>
            </a:endParaRPr>
          </a:p>
          <a:p>
            <a:pPr eaLnBrk="1" hangingPunct="1">
              <a:spcBef>
                <a:spcPct val="50000"/>
              </a:spcBef>
            </a:pPr>
            <a:endParaRPr lang="en-US" sz="2800" b="1">
              <a:solidFill>
                <a:srgbClr val="FF0000"/>
              </a:solidFill>
              <a:latin typeface=".VnAvant" pitchFamily="34" charset="0"/>
            </a:endParaRPr>
          </a:p>
        </p:txBody>
      </p:sp>
      <p:sp>
        <p:nvSpPr>
          <p:cNvPr id="1032" name="Text Box 6"/>
          <p:cNvSpPr txBox="1">
            <a:spLocks noChangeArrowheads="1"/>
          </p:cNvSpPr>
          <p:nvPr/>
        </p:nvSpPr>
        <p:spPr bwMode="auto">
          <a:xfrm>
            <a:off x="1447800" y="3910013"/>
            <a:ext cx="6400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dirty="0" err="1">
                <a:solidFill>
                  <a:srgbClr val="0000FF"/>
                </a:solidFill>
                <a:latin typeface=".VnAristote" pitchFamily="34" charset="0"/>
              </a:rPr>
              <a:t>Løa</a:t>
            </a:r>
            <a:r>
              <a:rPr lang="en-US" sz="3200" b="1" dirty="0">
                <a:solidFill>
                  <a:srgbClr val="0000FF"/>
                </a:solidFill>
                <a:latin typeface=".VnAristote" pitchFamily="34" charset="0"/>
              </a:rPr>
              <a:t> </a:t>
            </a:r>
            <a:r>
              <a:rPr lang="en-US" sz="3200" b="1" dirty="0" err="1">
                <a:solidFill>
                  <a:srgbClr val="0000FF"/>
                </a:solidFill>
                <a:latin typeface=".VnAristote" pitchFamily="34" charset="0"/>
              </a:rPr>
              <a:t>tuæi</a:t>
            </a:r>
            <a:r>
              <a:rPr lang="en-US" sz="3200" b="1" dirty="0">
                <a:solidFill>
                  <a:srgbClr val="0000FF"/>
                </a:solidFill>
                <a:latin typeface=".VnAristote" pitchFamily="34" charset="0"/>
              </a:rPr>
              <a:t>: 5 </a:t>
            </a:r>
            <a:r>
              <a:rPr lang="en-US" sz="3200" b="1" dirty="0" err="1">
                <a:solidFill>
                  <a:srgbClr val="0000FF"/>
                </a:solidFill>
                <a:latin typeface=".VnAristote" pitchFamily="34" charset="0"/>
              </a:rPr>
              <a:t>tuæi</a:t>
            </a:r>
            <a:endParaRPr lang="en-US" sz="3200" b="1" dirty="0">
              <a:solidFill>
                <a:srgbClr val="0000FF"/>
              </a:solidFill>
              <a:latin typeface=".VnAristote" pitchFamily="34" charset="0"/>
            </a:endParaRPr>
          </a:p>
        </p:txBody>
      </p:sp>
      <p:sp>
        <p:nvSpPr>
          <p:cNvPr id="1033" name="Text Box 7"/>
          <p:cNvSpPr txBox="1">
            <a:spLocks noChangeArrowheads="1"/>
          </p:cNvSpPr>
          <p:nvPr/>
        </p:nvSpPr>
        <p:spPr bwMode="auto">
          <a:xfrm>
            <a:off x="1447800" y="436880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dirty="0" err="1">
                <a:solidFill>
                  <a:srgbClr val="0000FF"/>
                </a:solidFill>
                <a:latin typeface=".VnAristote" pitchFamily="34" charset="0"/>
              </a:rPr>
              <a:t>Gi¸o</a:t>
            </a:r>
            <a:r>
              <a:rPr lang="en-US" sz="3200" b="1" dirty="0">
                <a:solidFill>
                  <a:srgbClr val="0000FF"/>
                </a:solidFill>
                <a:latin typeface=".VnAristote" pitchFamily="34" charset="0"/>
              </a:rPr>
              <a:t> </a:t>
            </a:r>
            <a:r>
              <a:rPr lang="en-US" sz="3200" b="1" dirty="0" err="1">
                <a:solidFill>
                  <a:srgbClr val="0000FF"/>
                </a:solidFill>
                <a:latin typeface=".VnAristote" pitchFamily="34" charset="0"/>
              </a:rPr>
              <a:t>viªn</a:t>
            </a:r>
            <a:r>
              <a:rPr lang="en-US" sz="3200" b="1" dirty="0">
                <a:solidFill>
                  <a:srgbClr val="0000FF"/>
                </a:solidFill>
                <a:latin typeface=".VnAristote" pitchFamily="34" charset="0"/>
              </a:rPr>
              <a:t> </a:t>
            </a:r>
            <a:r>
              <a:rPr lang="en-US" sz="3200" b="1" dirty="0" err="1">
                <a:solidFill>
                  <a:srgbClr val="0000FF"/>
                </a:solidFill>
                <a:latin typeface=".VnAristote" pitchFamily="34" charset="0"/>
              </a:rPr>
              <a:t>thùc</a:t>
            </a:r>
            <a:r>
              <a:rPr lang="en-US" sz="3200" b="1" dirty="0">
                <a:solidFill>
                  <a:srgbClr val="0000FF"/>
                </a:solidFill>
                <a:latin typeface=".VnAristote" pitchFamily="34" charset="0"/>
              </a:rPr>
              <a:t> </a:t>
            </a:r>
            <a:r>
              <a:rPr lang="en-US" sz="3200" b="1" dirty="0" err="1">
                <a:solidFill>
                  <a:srgbClr val="0000FF"/>
                </a:solidFill>
                <a:latin typeface=".VnAristote" pitchFamily="34" charset="0"/>
              </a:rPr>
              <a:t>hiÖn</a:t>
            </a:r>
            <a:r>
              <a:rPr lang="en-US" sz="3200" b="1" dirty="0">
                <a:solidFill>
                  <a:srgbClr val="0000FF"/>
                </a:solidFill>
                <a:latin typeface=".VnAristote" pitchFamily="34" charset="0"/>
              </a:rPr>
              <a:t>: </a:t>
            </a:r>
            <a:r>
              <a:rPr lang="en-US" sz="3200" b="1" dirty="0" smtClean="0">
                <a:solidFill>
                  <a:srgbClr val="0000FF"/>
                </a:solidFill>
                <a:latin typeface=".VnAristote" pitchFamily="34" charset="0"/>
              </a:rPr>
              <a:t>Lª </a:t>
            </a:r>
            <a:r>
              <a:rPr lang="en-US" sz="3200" b="1" dirty="0" err="1" smtClean="0">
                <a:solidFill>
                  <a:srgbClr val="0000FF"/>
                </a:solidFill>
                <a:latin typeface=".VnAristote" pitchFamily="34" charset="0"/>
              </a:rPr>
              <a:t>ThÞ</a:t>
            </a:r>
            <a:r>
              <a:rPr lang="en-US" sz="3200" b="1" dirty="0" smtClean="0">
                <a:solidFill>
                  <a:srgbClr val="0000FF"/>
                </a:solidFill>
                <a:latin typeface=".VnAristote" pitchFamily="34" charset="0"/>
              </a:rPr>
              <a:t> </a:t>
            </a:r>
            <a:r>
              <a:rPr lang="en-US" sz="3200" b="1" dirty="0" err="1" smtClean="0">
                <a:solidFill>
                  <a:srgbClr val="0000FF"/>
                </a:solidFill>
                <a:latin typeface=".VnAristote" pitchFamily="34" charset="0"/>
              </a:rPr>
              <a:t>HiÒn</a:t>
            </a:r>
            <a:endParaRPr lang="en-US" sz="3200" b="1" dirty="0">
              <a:solidFill>
                <a:srgbClr val="0000FF"/>
              </a:solidFill>
              <a:latin typeface=".VnAristote" pitchFamily="34" charset="0"/>
            </a:endParaRPr>
          </a:p>
        </p:txBody>
      </p:sp>
      <p:grpSp>
        <p:nvGrpSpPr>
          <p:cNvPr id="1034" name="Group 8"/>
          <p:cNvGrpSpPr>
            <a:grpSpLocks/>
          </p:cNvGrpSpPr>
          <p:nvPr/>
        </p:nvGrpSpPr>
        <p:grpSpPr bwMode="auto">
          <a:xfrm>
            <a:off x="457200" y="228600"/>
            <a:ext cx="1676400" cy="1828800"/>
            <a:chOff x="96" y="144"/>
            <a:chExt cx="1056" cy="1152"/>
          </a:xfrm>
        </p:grpSpPr>
        <p:sp>
          <p:nvSpPr>
            <p:cNvPr id="1055" name="WordArt 9"/>
            <p:cNvSpPr>
              <a:spLocks noChangeArrowheads="1" noChangeShapeType="1" noTextEdit="1"/>
            </p:cNvSpPr>
            <p:nvPr/>
          </p:nvSpPr>
          <p:spPr bwMode="auto">
            <a:xfrm>
              <a:off x="96" y="144"/>
              <a:ext cx="1056" cy="1152"/>
            </a:xfrm>
            <a:prstGeom prst="rect">
              <a:avLst/>
            </a:prstGeom>
          </p:spPr>
          <p:txBody>
            <a:bodyPr spcFirstLastPara="1" wrap="none" fromWordArt="1">
              <a:prstTxWarp prst="textButton">
                <a:avLst>
                  <a:gd name="adj" fmla="val 10643612"/>
                </a:avLst>
              </a:prstTxWarp>
            </a:bodyPr>
            <a:lstStyle/>
            <a:p>
              <a:pPr algn="ctr"/>
              <a:r>
                <a:rPr lang="pt-BR" sz="3200" b="1" kern="10">
                  <a:ln w="9525">
                    <a:solidFill>
                      <a:srgbClr val="000000"/>
                    </a:solidFill>
                    <a:round/>
                    <a:headEnd/>
                    <a:tailEnd/>
                  </a:ln>
                  <a:solidFill>
                    <a:srgbClr val="FF0000"/>
                  </a:solidFill>
                  <a:latin typeface=".VnTifani HeavyH"/>
                </a:rPr>
                <a:t>phßng gi¸o dôc </a:t>
              </a:r>
            </a:p>
            <a:p>
              <a:pPr algn="ctr"/>
              <a:r>
                <a:rPr lang="pt-BR" sz="3200" b="1" kern="10">
                  <a:ln w="9525">
                    <a:solidFill>
                      <a:srgbClr val="000000"/>
                    </a:solidFill>
                    <a:round/>
                    <a:headEnd/>
                    <a:tailEnd/>
                  </a:ln>
                  <a:solidFill>
                    <a:srgbClr val="FF0000"/>
                  </a:solidFill>
                  <a:latin typeface=".VnTifani HeavyH"/>
                </a:rPr>
                <a:t>Qu©n long biªn</a:t>
              </a:r>
              <a:endParaRPr lang="en-US" sz="3200" b="1" kern="10">
                <a:ln w="9525">
                  <a:solidFill>
                    <a:srgbClr val="000000"/>
                  </a:solidFill>
                  <a:round/>
                  <a:headEnd/>
                  <a:tailEnd/>
                </a:ln>
                <a:solidFill>
                  <a:srgbClr val="FF0000"/>
                </a:solidFill>
                <a:latin typeface=".VnTifani HeavyH"/>
              </a:endParaRPr>
            </a:p>
          </p:txBody>
        </p:sp>
        <p:graphicFrame>
          <p:nvGraphicFramePr>
            <p:cNvPr id="1026" name="Object 10"/>
            <p:cNvGraphicFramePr>
              <a:graphicFrameLocks noChangeAspect="1"/>
            </p:cNvGraphicFramePr>
            <p:nvPr/>
          </p:nvGraphicFramePr>
          <p:xfrm>
            <a:off x="240" y="165"/>
            <a:ext cx="768" cy="507"/>
          </p:xfrm>
          <a:graphic>
            <a:graphicData uri="http://schemas.openxmlformats.org/presentationml/2006/ole">
              <mc:AlternateContent xmlns:mc="http://schemas.openxmlformats.org/markup-compatibility/2006">
                <mc:Choice xmlns:v="urn:schemas-microsoft-com:vml" Requires="v">
                  <p:oleObj spid="_x0000_s1036" name="Picture" r:id="rId7" imgW="2161519" imgH="1926959" progId="Word.Picture.8">
                    <p:embed/>
                  </p:oleObj>
                </mc:Choice>
                <mc:Fallback>
                  <p:oleObj name="Picture" r:id="rId7" imgW="2161519" imgH="1926959" progId="Word.Picture.8">
                    <p:embed/>
                    <p:pic>
                      <p:nvPicPr>
                        <p:cNvPr id="0" name=""/>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240" y="165"/>
                          <a:ext cx="768" cy="5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035" name="Picture 11" descr="978164omupun4enq"/>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3124200"/>
            <a:ext cx="24272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p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28600" y="2286000"/>
            <a:ext cx="164306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FC393A0D6B0F44E2BDCF0A912FDC3DC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0" y="5105400"/>
            <a:ext cx="1279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7" descr="EF5A5FBE7C05422E9F0C3FC53099299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31175" y="0"/>
            <a:ext cx="1012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iningTheMorning-HoaTau-308914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939636" y="5486400"/>
            <a:ext cx="609600" cy="762000"/>
          </a:xfrm>
          <a:prstGeom prst="rect">
            <a:avLst/>
          </a:prstGeom>
        </p:spPr>
      </p:pic>
    </p:spTree>
    <p:extLst>
      <p:ext uri="{BB962C8B-B14F-4D97-AF65-F5344CB8AC3E}">
        <p14:creationId xmlns:p14="http://schemas.microsoft.com/office/powerpoint/2010/main" val="41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35842"/>
                                        </p:tgtEl>
                                        <p:attrNameLst>
                                          <p:attrName>style.color</p:attrName>
                                        </p:attrNameLst>
                                      </p:cBhvr>
                                      <p:by>
                                        <p:hsl h="10842353" s="0" l="0"/>
                                      </p:by>
                                    </p:animClr>
                                    <p:animClr clrSpc="hsl" dir="cw">
                                      <p:cBhvr>
                                        <p:cTn id="7" dur="500" fill="hold"/>
                                        <p:tgtEl>
                                          <p:spTgt spid="35842"/>
                                        </p:tgtEl>
                                        <p:attrNameLst>
                                          <p:attrName>fillcolor</p:attrName>
                                        </p:attrNameLst>
                                      </p:cBhvr>
                                      <p:by>
                                        <p:hsl h="10842353" s="0" l="0"/>
                                      </p:by>
                                    </p:animClr>
                                    <p:animClr clrSpc="hsl" dir="cw">
                                      <p:cBhvr>
                                        <p:cTn id="8" dur="500" fill="hold"/>
                                        <p:tgtEl>
                                          <p:spTgt spid="35842"/>
                                        </p:tgtEl>
                                        <p:attrNameLst>
                                          <p:attrName>stroke.color</p:attrName>
                                        </p:attrNameLst>
                                      </p:cBhvr>
                                      <p:by>
                                        <p:hsl h="10842353" s="0" l="0"/>
                                      </p:by>
                                    </p:animClr>
                                    <p:set>
                                      <p:cBhvr>
                                        <p:cTn id="9" dur="500" fill="hold"/>
                                        <p:tgtEl>
                                          <p:spTgt spid="35842"/>
                                        </p:tgtEl>
                                        <p:attrNameLst>
                                          <p:attrName>fill.type</p:attrName>
                                        </p:attrNameLst>
                                      </p:cBhvr>
                                      <p:to>
                                        <p:strVal val="solid"/>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4"/>
                </p:tgtEl>
              </p:cMediaNode>
            </p:audio>
          </p:childTnLst>
        </p:cTn>
      </p:par>
    </p:tnLst>
    <p:bldLst>
      <p:bldP spid="358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Giao an o nha mot minh\Kỹ năng sống Mầm non Tập 2 Không chơi những vật có thể gây nguy hiểm (02-11-2016 12-25-25 CH)\Kỹ năng sống Mầm non Tập 2 Không chơi những vật có thể gây nguy hiểm 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832" y="27432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780935" y="5638800"/>
            <a:ext cx="4038600" cy="3048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290" y="15977"/>
            <a:ext cx="9144000" cy="2308324"/>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Câu hỏi 2: Khi con ở nhà một mình đang học bài, có các bạn đang chơi đua rất vui vẻ dưới sân. Các bạn rủ con xuống chơi. Con có xuống chơi không? Tại sao?</a:t>
            </a:r>
            <a:endParaRPr lang="en-US" sz="3600">
              <a:solidFill>
                <a:srgbClr val="0000FF"/>
              </a:solidFill>
            </a:endParaRPr>
          </a:p>
        </p:txBody>
      </p:sp>
      <p:pic>
        <p:nvPicPr>
          <p:cNvPr id="2052" name="Picture 4" descr="F:\Giao an o nha mot minh\Kỹ năng sống Mầm non Tập 2 Không chơi những vật có thể gây nguy hiểm (02-11-2016 12-25-25 CH)\Kỹ năng sống Mầm non Tập 2 Không chơi những vật có thể gây nguy hiểm 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 y="273828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43232" y="5638800"/>
            <a:ext cx="3505200" cy="38100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5277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afamily1.mediacdn.vn/M8N20d5STCm5E9QXKSmE0TPi2bNc59/Image/2016/10/nhung-kieu-ban-cong-nhieu-nha-o-viet-nam-dang-dung-ma-khong-biet-la-vo-cung-nguy-hiem-voi-tre-nho_3f668920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84" y="2935603"/>
            <a:ext cx="3684639" cy="388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8" y="-1"/>
            <a:ext cx="9144000" cy="2308324"/>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3: Ở nhà một mình, sau khi học bài xong các bạn nhỏ đã ra ban công và chơi. Rồi trèo lên ban công để ngó xuống phía dưới. Hành động này của các bạn là đúng hay sai? Tại sao?</a:t>
            </a:r>
            <a:endParaRPr lang="en-US" sz="3500">
              <a:solidFill>
                <a:srgbClr val="0000FF"/>
              </a:solidFill>
            </a:endParaRPr>
          </a:p>
        </p:txBody>
      </p:sp>
      <p:pic>
        <p:nvPicPr>
          <p:cNvPr id="1026" name="Picture 2" descr="F:\Giao an o nha mot minh\Anh\images 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323" y="2881536"/>
            <a:ext cx="5452155" cy="39574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2881536"/>
            <a:ext cx="2726078" cy="394026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3376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afamily1.mediacdn.vn/M8N20d5STCm5E9QXKSmE0TPi2bNc59/Image/2016/10/nhung-kieu-ban-cong-nhieu-nha-o-viet-nam-dang-dung-ma-khong-biet-la-vo-cung-nguy-hiem-voi-tre-nho_3f668920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84" y="2935603"/>
            <a:ext cx="3684639" cy="388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8" y="-1"/>
            <a:ext cx="9144000" cy="2308324"/>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3: Ở nhà một mình, sau khi học bài xong các bạn nhỏ đã ra ban công và chơi. Rồi trèo lên ban công để ngó xuống phía dưới. Hành động này của các bạn là đúng hay sai? Tại sao?</a:t>
            </a:r>
            <a:endParaRPr lang="en-US" sz="3500">
              <a:solidFill>
                <a:srgbClr val="0000FF"/>
              </a:solidFill>
            </a:endParaRPr>
          </a:p>
        </p:txBody>
      </p:sp>
      <p:pic>
        <p:nvPicPr>
          <p:cNvPr id="1026" name="Picture 2" descr="F:\Giao an o nha mot minh\Anh\images 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323" y="2881536"/>
            <a:ext cx="5452155" cy="39574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2881536"/>
            <a:ext cx="2726078" cy="394026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14435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Giao an o nha mot minh\khong cho nguoi la vao nha (31-10-2016 1-04-04 CH)\khong cho nguoi la vao nha 1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Giao an o nha mot minh\khong cho nguoi la vao nha (31-10-2016 1-04-04 CH)\khong cho nguoi la vao nha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14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9832"/>
            <a:ext cx="9144000" cy="1708160"/>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4: Đang ngồi ở nhà chơi (không có bố mẹ ở nhà). Bỗng có tiếng chuông cửa. Bé sẽ làm gì trong tình huống này?</a:t>
            </a:r>
            <a:endParaRPr lang="en-US" sz="3500">
              <a:solidFill>
                <a:srgbClr val="0000FF"/>
              </a:solidFill>
            </a:endParaRPr>
          </a:p>
        </p:txBody>
      </p:sp>
    </p:spTree>
    <p:extLst>
      <p:ext uri="{BB962C8B-B14F-4D97-AF65-F5344CB8AC3E}">
        <p14:creationId xmlns:p14="http://schemas.microsoft.com/office/powerpoint/2010/main" val="1791588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Giao an o nha mot minh\khong cho nguoi la vao nha (31-10-2016 1-04-04 CH)\khong cho nguoi la vao nha 1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Giao an o nha mot minh\khong cho nguoi la vao nha (31-10-2016 1-04-04 CH)\khong cho nguoi la vao nha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14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9832"/>
            <a:ext cx="9144000" cy="1708160"/>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4: Đang ngồi ở nhà chơi (không có bố mẹ ở nhà). Bỗng có tiếng chuông cửa. Bé sẽ làm gì trong tình huống này?</a:t>
            </a:r>
            <a:endParaRPr lang="en-US" sz="3500">
              <a:solidFill>
                <a:srgbClr val="0000FF"/>
              </a:solidFill>
            </a:endParaRPr>
          </a:p>
        </p:txBody>
      </p:sp>
    </p:spTree>
    <p:extLst>
      <p:ext uri="{BB962C8B-B14F-4D97-AF65-F5344CB8AC3E}">
        <p14:creationId xmlns:p14="http://schemas.microsoft.com/office/powerpoint/2010/main" val="109952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 y="3048000"/>
            <a:ext cx="30099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442" y="3048000"/>
            <a:ext cx="6134100" cy="379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0" y="9832"/>
            <a:ext cx="9144000" cy="2246769"/>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5: Ở nhà một mình bé rất buồn, bé liền ra mở tủ lạnh để nghịch và tìm đồ ăn trong đó, rồi bé không đóng tủ lại. Hành động này đúng hay sai? Vì sao?</a:t>
            </a:r>
            <a:endParaRPr lang="en-US" sz="3500">
              <a:solidFill>
                <a:srgbClr val="0000FF"/>
              </a:solidFill>
            </a:endParaRPr>
          </a:p>
        </p:txBody>
      </p:sp>
    </p:spTree>
    <p:extLst>
      <p:ext uri="{BB962C8B-B14F-4D97-AF65-F5344CB8AC3E}">
        <p14:creationId xmlns:p14="http://schemas.microsoft.com/office/powerpoint/2010/main" val="2280676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 y="3048000"/>
            <a:ext cx="30099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442" y="3048000"/>
            <a:ext cx="6134100" cy="379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0" y="9832"/>
            <a:ext cx="9144000" cy="2246769"/>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5: Ở nhà một mình bé rất buồn, bé liền ra mở tủ lạnh để nghịch và tìm đồ ăn trong đó, rồi bé không đóng tủ lại. Hành động này đúng hay sai? Vì sao?</a:t>
            </a:r>
            <a:endParaRPr lang="en-US" sz="3500">
              <a:solidFill>
                <a:srgbClr val="0000FF"/>
              </a:solidFill>
            </a:endParaRPr>
          </a:p>
        </p:txBody>
      </p:sp>
    </p:spTree>
    <p:extLst>
      <p:ext uri="{BB962C8B-B14F-4D97-AF65-F5344CB8AC3E}">
        <p14:creationId xmlns:p14="http://schemas.microsoft.com/office/powerpoint/2010/main" val="1450373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Grp="1" noChangeArrowheads="1"/>
          </p:cNvSpPr>
          <p:nvPr>
            <p:ph type="title"/>
          </p:nvPr>
        </p:nvSpPr>
        <p:spPr bwMode="auto">
          <a:xfrm>
            <a:off x="0" y="33736"/>
            <a:ext cx="914400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lnSpc>
                <a:spcPct val="130000"/>
              </a:lnSpc>
              <a:spcBef>
                <a:spcPct val="50000"/>
              </a:spcBef>
            </a:pPr>
            <a:r>
              <a:rPr lang="en-US" sz="3600" b="1" smtClean="0">
                <a:solidFill>
                  <a:srgbClr val="FF0000"/>
                </a:solidFill>
                <a:latin typeface=".VnAvant" pitchFamily="34" charset="0"/>
              </a:rPr>
              <a:t>1. </a:t>
            </a:r>
            <a:r>
              <a:rPr lang="en-US" sz="3600" b="1" smtClean="0">
                <a:solidFill>
                  <a:srgbClr val="FF0000"/>
                </a:solidFill>
                <a:latin typeface=".VnAvantH" pitchFamily="34" charset="0"/>
              </a:rPr>
              <a:t>æ</a:t>
            </a:r>
            <a:r>
              <a:rPr lang="en-US" sz="3600" b="1" smtClean="0">
                <a:solidFill>
                  <a:srgbClr val="FF0000"/>
                </a:solidFill>
                <a:latin typeface=".VnAvant" pitchFamily="34" charset="0"/>
              </a:rPr>
              <a:t>n ®Þnh tæ chøc: C« vµ trÎ h¸t bµi “MÑ ®i v¾ng”</a:t>
            </a:r>
            <a:endParaRPr lang="en-US" sz="2800" b="1">
              <a:solidFill>
                <a:srgbClr val="FF0000"/>
              </a:solidFill>
              <a:latin typeface=".VnAvant" pitchFamily="34" charset="0"/>
            </a:endParaRPr>
          </a:p>
        </p:txBody>
      </p:sp>
      <p:pic>
        <p:nvPicPr>
          <p:cNvPr id="3" name="nhac bai me di văng.mp4">
            <a:hlinkClick r:id="" action="ppaction://media"/>
          </p:cNvPr>
          <p:cNvPicPr>
            <a:picLocks noGrp="1" noChangeAspect="1"/>
          </p:cNvPicPr>
          <p:nvPr>
            <p:ph idx="1"/>
            <a:videoFile r:link="rId1"/>
            <p:extLst>
              <p:ext uri="{DAA4B4D4-6D71-4841-9C94-3DE7FCFB9230}">
                <p14:media xmlns:p14="http://schemas.microsoft.com/office/powerpoint/2010/main" r:embed="rId2">
                  <p14:trim st="15671.9856"/>
                </p14:media>
              </p:ext>
            </p:extLst>
          </p:nvPr>
        </p:nvPicPr>
        <p:blipFill>
          <a:blip r:embed="rId5"/>
          <a:stretch>
            <a:fillRect/>
          </a:stretch>
        </p:blipFill>
        <p:spPr>
          <a:xfrm>
            <a:off x="0" y="1600200"/>
            <a:ext cx="9144000" cy="4758757"/>
          </a:xfrm>
        </p:spPr>
      </p:pic>
    </p:spTree>
    <p:extLst>
      <p:ext uri="{BB962C8B-B14F-4D97-AF65-F5344CB8AC3E}">
        <p14:creationId xmlns:p14="http://schemas.microsoft.com/office/powerpoint/2010/main" val="5757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81" y="0"/>
            <a:ext cx="9144000" cy="1169551"/>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6: Theo các con những vật nào sau đây  không nên chơi?</a:t>
            </a:r>
            <a:endParaRPr lang="en-US" sz="3500">
              <a:solidFill>
                <a:srgbClr val="0000FF"/>
              </a:solidFill>
            </a:endParaRPr>
          </a:p>
        </p:txBody>
      </p:sp>
      <p:sp>
        <p:nvSpPr>
          <p:cNvPr id="5" name="TextBox 4"/>
          <p:cNvSpPr txBox="1"/>
          <p:nvPr/>
        </p:nvSpPr>
        <p:spPr>
          <a:xfrm>
            <a:off x="457200" y="1447800"/>
            <a:ext cx="2310581"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a. Dao, kéo</a:t>
            </a:r>
            <a:endParaRPr lang="en-US" sz="3500">
              <a:solidFill>
                <a:srgbClr val="0000FF"/>
              </a:solidFill>
            </a:endParaRPr>
          </a:p>
        </p:txBody>
      </p:sp>
      <p:sp>
        <p:nvSpPr>
          <p:cNvPr id="6" name="TextBox 5"/>
          <p:cNvSpPr txBox="1"/>
          <p:nvPr/>
        </p:nvSpPr>
        <p:spPr>
          <a:xfrm>
            <a:off x="3475703" y="1447800"/>
            <a:ext cx="5643716"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b. Bóng bay, đồ chơi xếp hình</a:t>
            </a:r>
            <a:endParaRPr lang="en-US" sz="3500">
              <a:solidFill>
                <a:srgbClr val="0000FF"/>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33625"/>
            <a:ext cx="2876666"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557" y="2368038"/>
            <a:ext cx="2009675" cy="18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368038"/>
            <a:ext cx="1943100" cy="18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331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81" y="0"/>
            <a:ext cx="9144000" cy="1169551"/>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6: Theo các con những vật nào sau đây  không nên chơi?</a:t>
            </a:r>
            <a:endParaRPr lang="en-US" sz="3500">
              <a:solidFill>
                <a:srgbClr val="0000FF"/>
              </a:solidFill>
            </a:endParaRPr>
          </a:p>
        </p:txBody>
      </p:sp>
      <p:sp>
        <p:nvSpPr>
          <p:cNvPr id="5" name="TextBox 4"/>
          <p:cNvSpPr txBox="1"/>
          <p:nvPr/>
        </p:nvSpPr>
        <p:spPr>
          <a:xfrm>
            <a:off x="457200" y="1447800"/>
            <a:ext cx="2310581"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a. Dao, kéo</a:t>
            </a:r>
            <a:endParaRPr lang="en-US" sz="3500">
              <a:solidFill>
                <a:srgbClr val="0000FF"/>
              </a:solidFill>
            </a:endParaRPr>
          </a:p>
        </p:txBody>
      </p:sp>
      <p:sp>
        <p:nvSpPr>
          <p:cNvPr id="6" name="TextBox 5"/>
          <p:cNvSpPr txBox="1"/>
          <p:nvPr/>
        </p:nvSpPr>
        <p:spPr>
          <a:xfrm>
            <a:off x="3475703" y="1447800"/>
            <a:ext cx="5643716"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b. Bóng bay, đồ chơi xếp hình</a:t>
            </a:r>
            <a:endParaRPr lang="en-US" sz="3500">
              <a:solidFill>
                <a:srgbClr val="0000FF"/>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33625"/>
            <a:ext cx="2876666"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557" y="2368038"/>
            <a:ext cx="2009675" cy="18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368038"/>
            <a:ext cx="1943100" cy="18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217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Câu hỏi 7: Khi người lạ cho quà bé sẽ làm gì?</a:t>
            </a:r>
            <a:endParaRPr lang="en-US" sz="3500">
              <a:solidFill>
                <a:srgbClr val="0000FF"/>
              </a:solidFill>
            </a:endParaRPr>
          </a:p>
        </p:txBody>
      </p:sp>
      <p:sp>
        <p:nvSpPr>
          <p:cNvPr id="5" name="TextBox 4"/>
          <p:cNvSpPr txBox="1"/>
          <p:nvPr/>
        </p:nvSpPr>
        <p:spPr>
          <a:xfrm>
            <a:off x="0" y="990600"/>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a. Từ chối</a:t>
            </a:r>
            <a:endParaRPr lang="en-US" sz="3500">
              <a:solidFill>
                <a:srgbClr val="0000FF"/>
              </a:solidFill>
            </a:endParaRPr>
          </a:p>
        </p:txBody>
      </p:sp>
      <p:sp>
        <p:nvSpPr>
          <p:cNvPr id="6" name="TextBox 5"/>
          <p:cNvSpPr txBox="1"/>
          <p:nvPr/>
        </p:nvSpPr>
        <p:spPr>
          <a:xfrm>
            <a:off x="-22123" y="1668245"/>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b. Nhận ngay không chút chần chừ</a:t>
            </a:r>
            <a:endParaRPr lang="en-US" sz="3500">
              <a:solidFill>
                <a:srgbClr val="0000FF"/>
              </a:solidFill>
            </a:endParaRPr>
          </a:p>
        </p:txBody>
      </p:sp>
    </p:spTree>
    <p:extLst>
      <p:ext uri="{BB962C8B-B14F-4D97-AF65-F5344CB8AC3E}">
        <p14:creationId xmlns:p14="http://schemas.microsoft.com/office/powerpoint/2010/main" val="1315144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Câu hỏi 7: Khi người lạ cho quà bé sẽ làm gì?</a:t>
            </a:r>
            <a:endParaRPr lang="en-US" sz="3500">
              <a:solidFill>
                <a:srgbClr val="0000FF"/>
              </a:solidFill>
            </a:endParaRPr>
          </a:p>
        </p:txBody>
      </p:sp>
      <p:sp>
        <p:nvSpPr>
          <p:cNvPr id="5" name="TextBox 4"/>
          <p:cNvSpPr txBox="1"/>
          <p:nvPr/>
        </p:nvSpPr>
        <p:spPr>
          <a:xfrm>
            <a:off x="0" y="990600"/>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a. Từ chối</a:t>
            </a:r>
            <a:endParaRPr lang="en-US" sz="3500">
              <a:solidFill>
                <a:srgbClr val="0000FF"/>
              </a:solidFill>
            </a:endParaRPr>
          </a:p>
        </p:txBody>
      </p:sp>
      <p:sp>
        <p:nvSpPr>
          <p:cNvPr id="6" name="TextBox 5"/>
          <p:cNvSpPr txBox="1"/>
          <p:nvPr/>
        </p:nvSpPr>
        <p:spPr>
          <a:xfrm>
            <a:off x="-22123" y="1668245"/>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b. Nhận ngay không chút chần chừ</a:t>
            </a:r>
            <a:endParaRPr lang="en-US" sz="3500">
              <a:solidFill>
                <a:srgbClr val="0000FF"/>
              </a:solidFill>
            </a:endParaRPr>
          </a:p>
        </p:txBody>
      </p:sp>
    </p:spTree>
    <p:extLst>
      <p:ext uri="{BB962C8B-B14F-4D97-AF65-F5344CB8AC3E}">
        <p14:creationId xmlns:p14="http://schemas.microsoft.com/office/powerpoint/2010/main" val="197117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169551"/>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8: Khi phát hiện nhà có trộm, bạn sẽ gọi điện cho số điện thoại nào sau đây</a:t>
            </a:r>
            <a:endParaRPr lang="en-US" sz="3500">
              <a:solidFill>
                <a:srgbClr val="0000FF"/>
              </a:solidFill>
            </a:endParaRPr>
          </a:p>
        </p:txBody>
      </p:sp>
      <p:sp>
        <p:nvSpPr>
          <p:cNvPr id="5" name="TextBox 4"/>
          <p:cNvSpPr txBox="1"/>
          <p:nvPr/>
        </p:nvSpPr>
        <p:spPr>
          <a:xfrm>
            <a:off x="0" y="1459954"/>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a. Số 113 để gọi cho các chú cảnh sát</a:t>
            </a:r>
            <a:endParaRPr lang="en-US" sz="3500">
              <a:solidFill>
                <a:srgbClr val="0000FF"/>
              </a:solidFill>
            </a:endParaRPr>
          </a:p>
        </p:txBody>
      </p:sp>
      <p:sp>
        <p:nvSpPr>
          <p:cNvPr id="6" name="TextBox 5"/>
          <p:cNvSpPr txBox="1"/>
          <p:nvPr/>
        </p:nvSpPr>
        <p:spPr>
          <a:xfrm>
            <a:off x="-7374" y="2143527"/>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b. Số 114 để gọi đến cảnh sát cứu hỏa</a:t>
            </a:r>
            <a:endParaRPr lang="en-US" sz="3500">
              <a:solidFill>
                <a:srgbClr val="0000FF"/>
              </a:solidFill>
            </a:endParaRPr>
          </a:p>
        </p:txBody>
      </p:sp>
      <p:sp>
        <p:nvSpPr>
          <p:cNvPr id="7" name="TextBox 6"/>
          <p:cNvSpPr txBox="1"/>
          <p:nvPr/>
        </p:nvSpPr>
        <p:spPr>
          <a:xfrm>
            <a:off x="0" y="2819400"/>
            <a:ext cx="9144000" cy="630942"/>
          </a:xfrm>
          <a:prstGeom prst="rect">
            <a:avLst/>
          </a:prstGeom>
          <a:noFill/>
        </p:spPr>
        <p:txBody>
          <a:bodyPr wrap="square" rtlCol="0">
            <a:spAutoFit/>
          </a:bodyPr>
          <a:lstStyle/>
          <a:p>
            <a:r>
              <a:rPr lang="en-US" sz="3500">
                <a:solidFill>
                  <a:srgbClr val="0000FF"/>
                </a:solidFill>
                <a:latin typeface="Times New Roman" pitchFamily="18" charset="0"/>
                <a:cs typeface="Times New Roman" pitchFamily="18" charset="0"/>
              </a:rPr>
              <a:t>c</a:t>
            </a:r>
            <a:r>
              <a:rPr lang="en-US" sz="3500" smtClean="0">
                <a:solidFill>
                  <a:srgbClr val="0000FF"/>
                </a:solidFill>
                <a:latin typeface="Times New Roman" pitchFamily="18" charset="0"/>
                <a:cs typeface="Times New Roman" pitchFamily="18" charset="0"/>
              </a:rPr>
              <a:t>. Số 115 để gọi xe cứu thương</a:t>
            </a:r>
            <a:endParaRPr lang="en-US" sz="3500">
              <a:solidFill>
                <a:srgbClr val="0000FF"/>
              </a:solidFill>
            </a:endParaRPr>
          </a:p>
        </p:txBody>
      </p:sp>
    </p:spTree>
    <p:extLst>
      <p:ext uri="{BB962C8B-B14F-4D97-AF65-F5344CB8AC3E}">
        <p14:creationId xmlns:p14="http://schemas.microsoft.com/office/powerpoint/2010/main" val="2063424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169551"/>
          </a:xfrm>
          <a:prstGeom prst="rect">
            <a:avLst/>
          </a:prstGeom>
          <a:noFill/>
        </p:spPr>
        <p:txBody>
          <a:bodyPr wrap="square" rtlCol="0">
            <a:spAutoFit/>
          </a:bodyPr>
          <a:lstStyle/>
          <a:p>
            <a:pPr algn="just"/>
            <a:r>
              <a:rPr lang="en-US" sz="3500" smtClean="0">
                <a:solidFill>
                  <a:srgbClr val="0000FF"/>
                </a:solidFill>
                <a:latin typeface="Times New Roman" pitchFamily="18" charset="0"/>
                <a:cs typeface="Times New Roman" pitchFamily="18" charset="0"/>
              </a:rPr>
              <a:t>Câu hỏi 8: Khi phát hiện nhà có trộm, bạn sẽ gọi điện cho số điện thoại nào sau đây</a:t>
            </a:r>
            <a:endParaRPr lang="en-US" sz="3500">
              <a:solidFill>
                <a:srgbClr val="0000FF"/>
              </a:solidFill>
            </a:endParaRPr>
          </a:p>
        </p:txBody>
      </p:sp>
      <p:sp>
        <p:nvSpPr>
          <p:cNvPr id="5" name="TextBox 4"/>
          <p:cNvSpPr txBox="1"/>
          <p:nvPr/>
        </p:nvSpPr>
        <p:spPr>
          <a:xfrm>
            <a:off x="0" y="1459954"/>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a. Số 113 để gọi cho các chú cảnh sát</a:t>
            </a:r>
            <a:endParaRPr lang="en-US" sz="3500">
              <a:solidFill>
                <a:srgbClr val="0000FF"/>
              </a:solidFill>
            </a:endParaRPr>
          </a:p>
        </p:txBody>
      </p:sp>
      <p:sp>
        <p:nvSpPr>
          <p:cNvPr id="6" name="TextBox 5"/>
          <p:cNvSpPr txBox="1"/>
          <p:nvPr/>
        </p:nvSpPr>
        <p:spPr>
          <a:xfrm>
            <a:off x="-7374" y="2143527"/>
            <a:ext cx="9144000" cy="630942"/>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b. Số 114 để gọi đến cảnh sát cứu hỏa</a:t>
            </a:r>
            <a:endParaRPr lang="en-US" sz="3500">
              <a:solidFill>
                <a:srgbClr val="0000FF"/>
              </a:solidFill>
            </a:endParaRPr>
          </a:p>
        </p:txBody>
      </p:sp>
      <p:sp>
        <p:nvSpPr>
          <p:cNvPr id="7" name="TextBox 6"/>
          <p:cNvSpPr txBox="1"/>
          <p:nvPr/>
        </p:nvSpPr>
        <p:spPr>
          <a:xfrm>
            <a:off x="0" y="2819400"/>
            <a:ext cx="9144000" cy="630942"/>
          </a:xfrm>
          <a:prstGeom prst="rect">
            <a:avLst/>
          </a:prstGeom>
          <a:noFill/>
        </p:spPr>
        <p:txBody>
          <a:bodyPr wrap="square" rtlCol="0">
            <a:spAutoFit/>
          </a:bodyPr>
          <a:lstStyle/>
          <a:p>
            <a:r>
              <a:rPr lang="en-US" sz="3500">
                <a:solidFill>
                  <a:srgbClr val="0000FF"/>
                </a:solidFill>
                <a:latin typeface="Times New Roman" pitchFamily="18" charset="0"/>
                <a:cs typeface="Times New Roman" pitchFamily="18" charset="0"/>
              </a:rPr>
              <a:t>c</a:t>
            </a:r>
            <a:r>
              <a:rPr lang="en-US" sz="3500" smtClean="0">
                <a:solidFill>
                  <a:srgbClr val="0000FF"/>
                </a:solidFill>
                <a:latin typeface="Times New Roman" pitchFamily="18" charset="0"/>
                <a:cs typeface="Times New Roman" pitchFamily="18" charset="0"/>
              </a:rPr>
              <a:t>. Số 115 để gọi xe cứu thương</a:t>
            </a:r>
            <a:endParaRPr lang="en-US" sz="3500">
              <a:solidFill>
                <a:srgbClr val="0000FF"/>
              </a:solidFill>
            </a:endParaRPr>
          </a:p>
        </p:txBody>
      </p:sp>
    </p:spTree>
    <p:extLst>
      <p:ext uri="{BB962C8B-B14F-4D97-AF65-F5344CB8AC3E}">
        <p14:creationId xmlns:p14="http://schemas.microsoft.com/office/powerpoint/2010/main" val="2609770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169551"/>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Câu hỏi 9: Khi bé đang ở nhà một mình, bỗng bị mất điện. Bé sẽ xử lý như thế nào?</a:t>
            </a:r>
          </a:p>
        </p:txBody>
      </p:sp>
      <p:pic>
        <p:nvPicPr>
          <p:cNvPr id="2051" name="Picture 3" descr="F:\Giao an o nha mot minh\Anh\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499" y="1752600"/>
            <a:ext cx="589500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24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oat hinh ky nang so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66298"/>
            <a:ext cx="9144000" cy="5715502"/>
          </a:xfrm>
        </p:spPr>
      </p:pic>
      <p:sp>
        <p:nvSpPr>
          <p:cNvPr id="3" name="TextBox 2"/>
          <p:cNvSpPr txBox="1"/>
          <p:nvPr/>
        </p:nvSpPr>
        <p:spPr>
          <a:xfrm>
            <a:off x="20782" y="32542"/>
            <a:ext cx="9123218" cy="954107"/>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2. </a:t>
            </a:r>
            <a:r>
              <a:rPr lang="en-US" sz="2800" b="1" dirty="0" err="1" smtClean="0">
                <a:solidFill>
                  <a:srgbClr val="FF0000"/>
                </a:solidFill>
                <a:latin typeface="Times New Roman" pitchFamily="18" charset="0"/>
                <a:cs typeface="Times New Roman" pitchFamily="18" charset="0"/>
              </a:rPr>
              <a:t>Phương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thức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tổ</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chức</a:t>
            </a:r>
            <a:endParaRPr lang="en-US" sz="2800" b="1" dirty="0" smtClean="0">
              <a:solidFill>
                <a:srgbClr val="FF0000"/>
              </a:solidFill>
              <a:latin typeface="Times New Roman" pitchFamily="18" charset="0"/>
              <a:cs typeface="Times New Roman" pitchFamily="18" charset="0"/>
            </a:endParaRPr>
          </a:p>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Cô</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trẻ</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xem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đoạn</a:t>
            </a:r>
            <a:r>
              <a:rPr lang="en-US" sz="2800" b="1" dirty="0" smtClean="0">
                <a:solidFill>
                  <a:srgbClr val="FF0000"/>
                </a:solidFill>
                <a:latin typeface="Times New Roman" pitchFamily="18" charset="0"/>
                <a:cs typeface="Times New Roman" pitchFamily="18" charset="0"/>
              </a:rPr>
              <a:t> video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cùng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trò</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chuyện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với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trẻ</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634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9987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169551"/>
          </a:xfrm>
          <a:prstGeom prst="rect">
            <a:avLst/>
          </a:prstGeom>
          <a:noFill/>
        </p:spPr>
        <p:txBody>
          <a:bodyPr wrap="square" rtlCol="0">
            <a:spAutoFit/>
          </a:bodyPr>
          <a:lstStyle/>
          <a:p>
            <a:r>
              <a:rPr lang="en-US" sz="3500" smtClean="0">
                <a:solidFill>
                  <a:srgbClr val="0000FF"/>
                </a:solidFill>
                <a:latin typeface="Times New Roman" pitchFamily="18" charset="0"/>
                <a:cs typeface="Times New Roman" pitchFamily="18" charset="0"/>
              </a:rPr>
              <a:t>Câu hỏi 9: Khi bé đang ở nhà một mình, bỗng bị mất điện. Bé sẽ xử lý như thế nào?</a:t>
            </a:r>
          </a:p>
        </p:txBody>
      </p:sp>
      <p:pic>
        <p:nvPicPr>
          <p:cNvPr id="2051" name="Picture 3" descr="F:\Giao an o nha mot minh\Anh\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499" y="1752600"/>
            <a:ext cx="589500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377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0" y="762000"/>
            <a:ext cx="91440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pPr>
            <a:r>
              <a:rPr lang="en-US" sz="9600" b="1" smtClean="0">
                <a:solidFill>
                  <a:srgbClr val="FF0000"/>
                </a:solidFill>
                <a:latin typeface=".VnAristote" pitchFamily="34" charset="0"/>
              </a:rPr>
              <a:t>Trß ch¬i</a:t>
            </a:r>
          </a:p>
          <a:p>
            <a:pPr algn="ctr" eaLnBrk="1" hangingPunct="1">
              <a:spcBef>
                <a:spcPts val="600"/>
              </a:spcBef>
            </a:pPr>
            <a:r>
              <a:rPr lang="en-US" sz="9600" b="1" smtClean="0">
                <a:solidFill>
                  <a:srgbClr val="FF0000"/>
                </a:solidFill>
                <a:latin typeface=".VnAristote" pitchFamily="34" charset="0"/>
              </a:rPr>
              <a:t>“Tranh tµi”</a:t>
            </a:r>
          </a:p>
          <a:p>
            <a:pPr eaLnBrk="1" hangingPunct="1">
              <a:spcBef>
                <a:spcPct val="50000"/>
              </a:spcBef>
            </a:pPr>
            <a:endParaRPr lang="en-US" sz="3200" b="1">
              <a:solidFill>
                <a:srgbClr val="0000FF"/>
              </a:solidFill>
              <a:latin typeface=".VnAristote" pitchFamily="34" charset="0"/>
            </a:endParaRPr>
          </a:p>
        </p:txBody>
      </p:sp>
    </p:spTree>
    <p:extLst>
      <p:ext uri="{BB962C8B-B14F-4D97-AF65-F5344CB8AC3E}">
        <p14:creationId xmlns:p14="http://schemas.microsoft.com/office/powerpoint/2010/main" val="1241478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0" y="762000"/>
            <a:ext cx="91440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pPr>
            <a:r>
              <a:rPr lang="en-US" sz="9600" b="1" smtClean="0">
                <a:solidFill>
                  <a:srgbClr val="FF0000"/>
                </a:solidFill>
                <a:latin typeface=".VnAristote" pitchFamily="34" charset="0"/>
              </a:rPr>
              <a:t>Trß ch¬i</a:t>
            </a:r>
          </a:p>
          <a:p>
            <a:pPr algn="ctr" eaLnBrk="1" hangingPunct="1">
              <a:spcBef>
                <a:spcPts val="600"/>
              </a:spcBef>
            </a:pPr>
            <a:r>
              <a:rPr lang="en-US" sz="9600" b="1" smtClean="0">
                <a:solidFill>
                  <a:srgbClr val="FF0000"/>
                </a:solidFill>
                <a:latin typeface=".VnAristote" pitchFamily="34" charset="0"/>
              </a:rPr>
              <a:t>“Chung søc”</a:t>
            </a:r>
          </a:p>
          <a:p>
            <a:pPr eaLnBrk="1" hangingPunct="1">
              <a:spcBef>
                <a:spcPct val="50000"/>
              </a:spcBef>
            </a:pPr>
            <a:endParaRPr lang="en-US" sz="3200" b="1">
              <a:solidFill>
                <a:srgbClr val="0000FF"/>
              </a:solidFill>
              <a:latin typeface=".VnAristote" pitchFamily="34" charset="0"/>
            </a:endParaRPr>
          </a:p>
        </p:txBody>
      </p:sp>
    </p:spTree>
    <p:extLst>
      <p:ext uri="{BB962C8B-B14F-4D97-AF65-F5344CB8AC3E}">
        <p14:creationId xmlns:p14="http://schemas.microsoft.com/office/powerpoint/2010/main" val="1889310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Giao an o nha mot minh\khong cho nguoi la vao nha (31-10-2016 1-04-04 CH)\khong cho nguoi la vao nha 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6197600" cy="464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144000" cy="1754326"/>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Câu hỏi 1: Khi bố mẹ vắng nhà con sẽ khóa chặt cửa, chơi đồ chơi hoặc xem phim hoạt hình mà mình thích. Đúng hay sai</a:t>
            </a:r>
            <a:r>
              <a:rPr lang="en-US" sz="3600">
                <a:solidFill>
                  <a:srgbClr val="0000FF"/>
                </a:solidFill>
              </a:rPr>
              <a:t>?</a:t>
            </a:r>
          </a:p>
        </p:txBody>
      </p:sp>
    </p:spTree>
    <p:extLst>
      <p:ext uri="{BB962C8B-B14F-4D97-AF65-F5344CB8AC3E}">
        <p14:creationId xmlns:p14="http://schemas.microsoft.com/office/powerpoint/2010/main" val="3180095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Giao an o nha mot minh\khong cho nguoi la vao nha (31-10-2016 1-04-04 CH)\khong cho nguoi la vao nha 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6197600" cy="464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144000" cy="1754326"/>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Câu hỏi 1: Khi bố mẹ vắng nhà con sẽ khóa chặt cửa, chơi đồ chơi hoặc xem phim hoạt hình mà mình thích. Đúng hay sai</a:t>
            </a:r>
            <a:r>
              <a:rPr lang="en-US" sz="3600">
                <a:solidFill>
                  <a:srgbClr val="0000FF"/>
                </a:solidFill>
              </a:rPr>
              <a:t>?</a:t>
            </a:r>
          </a:p>
        </p:txBody>
      </p:sp>
    </p:spTree>
    <p:extLst>
      <p:ext uri="{BB962C8B-B14F-4D97-AF65-F5344CB8AC3E}">
        <p14:creationId xmlns:p14="http://schemas.microsoft.com/office/powerpoint/2010/main" val="1338538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Giao an o nha mot minh\Kỹ năng sống Mầm non Tập 2 Không chơi những vật có thể gây nguy hiểm (02-11-2016 12-25-25 CH)\Kỹ năng sống Mầm non Tập 2 Không chơi những vật có thể gây nguy hiểm 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832" y="27432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780935" y="5638800"/>
            <a:ext cx="4038600" cy="3048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290" y="15977"/>
            <a:ext cx="9144000" cy="2308324"/>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Câu hỏi 2: Khi con ở nhà một mình đang học bài, có các bạn đang chơi đua rất vui vẻ dưới sân. Các bạn rủ con xuống chơi. Con có xuống chơi không? Tại sao?</a:t>
            </a:r>
            <a:endParaRPr lang="en-US" sz="3600">
              <a:solidFill>
                <a:srgbClr val="0000FF"/>
              </a:solidFill>
            </a:endParaRPr>
          </a:p>
        </p:txBody>
      </p:sp>
      <p:pic>
        <p:nvPicPr>
          <p:cNvPr id="2052" name="Picture 4" descr="F:\Giao an o nha mot minh\Kỹ năng sống Mầm non Tập 2 Không chơi những vật có thể gây nguy hiểm (02-11-2016 12-25-25 CH)\Kỹ năng sống Mầm non Tập 2 Không chơi những vật có thể gây nguy hiểm 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 y="273828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43232" y="5638800"/>
            <a:ext cx="3505200" cy="38100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37853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10</a:t>
            </a:r>
            <a:endParaRPr lang="en-US" sz="13800" b="1">
              <a:solidFill>
                <a:srgbClr val="FF0000"/>
              </a:solidFill>
              <a:latin typeface="Times New Roman" pitchFamily="18" charset="0"/>
              <a:cs typeface="Times New Roman" pitchFamily="18" charset="0"/>
            </a:endParaRPr>
          </a:p>
        </p:txBody>
      </p:sp>
      <p:sp>
        <p:nvSpPr>
          <p:cNvPr id="6" name="Oval 5"/>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09</a:t>
            </a:r>
            <a:endParaRPr lang="en-US" sz="13800" b="1">
              <a:solidFill>
                <a:srgbClr val="FF0000"/>
              </a:solidFill>
              <a:latin typeface="Times New Roman" pitchFamily="18" charset="0"/>
              <a:cs typeface="Times New Roman" pitchFamily="18" charset="0"/>
            </a:endParaRPr>
          </a:p>
        </p:txBody>
      </p:sp>
      <p:sp>
        <p:nvSpPr>
          <p:cNvPr id="7" name="Oval 6"/>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08</a:t>
            </a:r>
            <a:endParaRPr lang="en-US" sz="13800" b="1">
              <a:solidFill>
                <a:srgbClr val="FF0000"/>
              </a:solidFill>
              <a:latin typeface="Times New Roman" pitchFamily="18" charset="0"/>
              <a:cs typeface="Times New Roman" pitchFamily="18" charset="0"/>
            </a:endParaRPr>
          </a:p>
        </p:txBody>
      </p:sp>
      <p:sp>
        <p:nvSpPr>
          <p:cNvPr id="8" name="Oval 7"/>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07</a:t>
            </a:r>
            <a:endParaRPr lang="en-US" sz="13800" b="1">
              <a:solidFill>
                <a:srgbClr val="FF0000"/>
              </a:solidFill>
              <a:latin typeface="Times New Roman" pitchFamily="18" charset="0"/>
              <a:cs typeface="Times New Roman" pitchFamily="18" charset="0"/>
            </a:endParaRPr>
          </a:p>
        </p:txBody>
      </p:sp>
      <p:sp>
        <p:nvSpPr>
          <p:cNvPr id="9" name="Oval 8"/>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06</a:t>
            </a:r>
            <a:endParaRPr lang="en-US" sz="13800" b="1">
              <a:solidFill>
                <a:srgbClr val="FF0000"/>
              </a:solidFill>
              <a:latin typeface="Times New Roman" pitchFamily="18" charset="0"/>
              <a:cs typeface="Times New Roman" pitchFamily="18" charset="0"/>
            </a:endParaRPr>
          </a:p>
        </p:txBody>
      </p:sp>
      <p:sp>
        <p:nvSpPr>
          <p:cNvPr id="10" name="Oval 9"/>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05</a:t>
            </a:r>
            <a:endParaRPr lang="en-US" sz="13800" b="1">
              <a:solidFill>
                <a:srgbClr val="FF0000"/>
              </a:solidFill>
              <a:latin typeface="Times New Roman" pitchFamily="18" charset="0"/>
              <a:cs typeface="Times New Roman" pitchFamily="18" charset="0"/>
            </a:endParaRPr>
          </a:p>
        </p:txBody>
      </p:sp>
      <p:sp>
        <p:nvSpPr>
          <p:cNvPr id="11" name="Oval 10"/>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04</a:t>
            </a:r>
            <a:endParaRPr lang="en-US" sz="13800" b="1">
              <a:solidFill>
                <a:srgbClr val="FF0000"/>
              </a:solidFill>
              <a:latin typeface="Times New Roman" pitchFamily="18" charset="0"/>
              <a:cs typeface="Times New Roman" pitchFamily="18" charset="0"/>
            </a:endParaRPr>
          </a:p>
        </p:txBody>
      </p:sp>
      <p:sp>
        <p:nvSpPr>
          <p:cNvPr id="12" name="Oval 11"/>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03</a:t>
            </a:r>
            <a:endParaRPr lang="en-US" sz="13800" b="1">
              <a:solidFill>
                <a:srgbClr val="FF0000"/>
              </a:solidFill>
              <a:latin typeface="Times New Roman" pitchFamily="18" charset="0"/>
              <a:cs typeface="Times New Roman" pitchFamily="18" charset="0"/>
            </a:endParaRPr>
          </a:p>
        </p:txBody>
      </p:sp>
      <p:sp>
        <p:nvSpPr>
          <p:cNvPr id="13" name="Oval 12"/>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02</a:t>
            </a:r>
            <a:endParaRPr lang="en-US" sz="13800" b="1">
              <a:solidFill>
                <a:srgbClr val="FF0000"/>
              </a:solidFill>
              <a:latin typeface="Times New Roman" pitchFamily="18" charset="0"/>
              <a:cs typeface="Times New Roman" pitchFamily="18" charset="0"/>
            </a:endParaRPr>
          </a:p>
        </p:txBody>
      </p:sp>
      <p:sp>
        <p:nvSpPr>
          <p:cNvPr id="14" name="Oval 13"/>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01</a:t>
            </a:r>
            <a:endParaRPr lang="en-US" sz="13800" b="1">
              <a:solidFill>
                <a:srgbClr val="FF0000"/>
              </a:solidFill>
              <a:latin typeface="Times New Roman" pitchFamily="18" charset="0"/>
              <a:cs typeface="Times New Roman" pitchFamily="18" charset="0"/>
            </a:endParaRPr>
          </a:p>
        </p:txBody>
      </p:sp>
      <p:sp>
        <p:nvSpPr>
          <p:cNvPr id="15" name="Oval 14"/>
          <p:cNvSpPr/>
          <p:nvPr/>
        </p:nvSpPr>
        <p:spPr>
          <a:xfrm>
            <a:off x="2667000" y="1570703"/>
            <a:ext cx="3429000" cy="32004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800" b="1" smtClean="0">
                <a:solidFill>
                  <a:srgbClr val="FF0000"/>
                </a:solidFill>
                <a:latin typeface="Times New Roman" pitchFamily="18" charset="0"/>
                <a:cs typeface="Times New Roman" pitchFamily="18" charset="0"/>
              </a:rPr>
              <a:t>00</a:t>
            </a:r>
            <a:endParaRPr lang="en-US" sz="13800" b="1">
              <a:solidFill>
                <a:srgbClr val="FF0000"/>
              </a:solidFill>
              <a:latin typeface="Times New Roman" pitchFamily="18" charset="0"/>
              <a:cs typeface="Times New Roman" pitchFamily="18" charset="0"/>
            </a:endParaRPr>
          </a:p>
        </p:txBody>
      </p:sp>
      <p:sp>
        <p:nvSpPr>
          <p:cNvPr id="17" name="Explosion 1 16"/>
          <p:cNvSpPr/>
          <p:nvPr/>
        </p:nvSpPr>
        <p:spPr>
          <a:xfrm>
            <a:off x="1981200" y="1219200"/>
            <a:ext cx="5105400" cy="3733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Times New Roman" pitchFamily="18" charset="0"/>
                <a:cs typeface="Times New Roman" pitchFamily="18" charset="0"/>
              </a:rPr>
              <a:t>Hết giờ</a:t>
            </a:r>
            <a:endParaRPr lang="en-US" sz="6600">
              <a:latin typeface="Times New Roman" pitchFamily="18" charset="0"/>
              <a:cs typeface="Times New Roman" pitchFamily="18" charset="0"/>
            </a:endParaRPr>
          </a:p>
        </p:txBody>
      </p:sp>
    </p:spTree>
    <p:extLst>
      <p:ext uri="{BB962C8B-B14F-4D97-AF65-F5344CB8AC3E}">
        <p14:creationId xmlns:p14="http://schemas.microsoft.com/office/powerpoint/2010/main" val="11886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000"/>
                            </p:stCondLst>
                            <p:childTnLst>
                              <p:par>
                                <p:cTn id="38" presetID="53" presetClass="entr" presetSubtype="16" repeatCount="3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965</TotalTime>
  <Words>879</Words>
  <Application>Microsoft Office PowerPoint</Application>
  <PresentationFormat>On-screen Show (4:3)</PresentationFormat>
  <Paragraphs>157</Paragraphs>
  <Slides>32</Slides>
  <Notes>3</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Picture</vt:lpstr>
      <vt:lpstr>PowerPoint Presentation</vt:lpstr>
      <vt:lpstr>1. æn ®Þnh tæ chøc: C« vµ trÎ h¸t bµi “MÑ ®i v¾ng”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Bắt đầu</dc:title>
  <dc:creator>saocodon</dc:creator>
  <cp:lastModifiedBy>TS Computer</cp:lastModifiedBy>
  <cp:revision>49</cp:revision>
  <dcterms:created xsi:type="dcterms:W3CDTF">2016-11-02T02:30:12Z</dcterms:created>
  <dcterms:modified xsi:type="dcterms:W3CDTF">2021-09-02T01:01:05Z</dcterms:modified>
</cp:coreProperties>
</file>