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71" r:id="rId4"/>
    <p:sldId id="257" r:id="rId5"/>
    <p:sldId id="263" r:id="rId6"/>
    <p:sldId id="272" r:id="rId7"/>
    <p:sldId id="273" r:id="rId8"/>
    <p:sldId id="258" r:id="rId9"/>
    <p:sldId id="264" r:id="rId10"/>
    <p:sldId id="275" r:id="rId11"/>
    <p:sldId id="260" r:id="rId12"/>
    <p:sldId id="276" r:id="rId13"/>
    <p:sldId id="262" r:id="rId14"/>
    <p:sldId id="266" r:id="rId15"/>
    <p:sldId id="281" r:id="rId16"/>
    <p:sldId id="277" r:id="rId17"/>
    <p:sldId id="282" r:id="rId18"/>
    <p:sldId id="278" r:id="rId19"/>
    <p:sldId id="270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CEA5"/>
    <a:srgbClr val="E3F9F3"/>
    <a:srgbClr val="F254DF"/>
    <a:srgbClr val="FBC9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04" autoAdjust="0"/>
    <p:restoredTop sz="94660"/>
  </p:normalViewPr>
  <p:slideViewPr>
    <p:cSldViewPr snapToGrid="0">
      <p:cViewPr varScale="1">
        <p:scale>
          <a:sx n="84" d="100"/>
          <a:sy n="84" d="100"/>
        </p:scale>
        <p:origin x="125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3E335-DD2B-4570-8A62-CC7D273BBDA5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DB303-BBD7-441A-965C-B6145BB977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842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3E335-DD2B-4570-8A62-CC7D273BBDA5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DB303-BBD7-441A-965C-B6145BB977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312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3E335-DD2B-4570-8A62-CC7D273BBDA5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DB303-BBD7-441A-965C-B6145BB977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603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3E335-DD2B-4570-8A62-CC7D273BBDA5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DB303-BBD7-441A-965C-B6145BB977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230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3E335-DD2B-4570-8A62-CC7D273BBDA5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DB303-BBD7-441A-965C-B6145BB977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95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3E335-DD2B-4570-8A62-CC7D273BBDA5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DB303-BBD7-441A-965C-B6145BB977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312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3E335-DD2B-4570-8A62-CC7D273BBDA5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DB303-BBD7-441A-965C-B6145BB977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637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3E335-DD2B-4570-8A62-CC7D273BBDA5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DB303-BBD7-441A-965C-B6145BB977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233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3E335-DD2B-4570-8A62-CC7D273BBDA5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DB303-BBD7-441A-965C-B6145BB977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411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3E335-DD2B-4570-8A62-CC7D273BBDA5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DB303-BBD7-441A-965C-B6145BB977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503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3E335-DD2B-4570-8A62-CC7D273BBDA5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DB303-BBD7-441A-965C-B6145BB977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013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83E335-DD2B-4570-8A62-CC7D273BBDA5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3DB303-BBD7-441A-965C-B6145BB977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50089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5" Type="http://schemas.openxmlformats.org/officeDocument/2006/relationships/image" Target="../media/image3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5" Type="http://schemas.openxmlformats.org/officeDocument/2006/relationships/image" Target="../media/image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5" Type="http://schemas.openxmlformats.org/officeDocument/2006/relationships/image" Target="../media/image3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5" Type="http://schemas.openxmlformats.org/officeDocument/2006/relationships/image" Target="../media/image3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5" Type="http://schemas.openxmlformats.org/officeDocument/2006/relationships/image" Target="../media/image3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5" Type="http://schemas.openxmlformats.org/officeDocument/2006/relationships/image" Target="../media/image3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5" Type="http://schemas.openxmlformats.org/officeDocument/2006/relationships/image" Target="../media/image3.pn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6.png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6" Type="http://schemas.openxmlformats.org/officeDocument/2006/relationships/image" Target="../media/image15.png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5" Type="http://schemas.openxmlformats.org/officeDocument/2006/relationships/image" Target="../media/image3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3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2A59F8A-54E2-4639-B724-92857C27F3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262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C4B2C24-0B10-49AE-9510-5EDFE047F0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49150" y="593176"/>
            <a:ext cx="8515739" cy="363894"/>
          </a:xfrm>
        </p:spPr>
        <p:txBody>
          <a:bodyPr>
            <a:noAutofit/>
          </a:bodyPr>
          <a:lstStyle/>
          <a:p>
            <a:r>
              <a:rPr lang="vi-VN" sz="2400" b="1" dirty="0">
                <a:solidFill>
                  <a:schemeClr val="accent3">
                    <a:lumMod val="50000"/>
                  </a:schemeClr>
                </a:solidFill>
              </a:rPr>
              <a:t>ỦY BAN NHÂN DÂN QUẬN LONG BIÊN</a:t>
            </a:r>
            <a:br>
              <a:rPr lang="vi-VN" sz="2400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vi-VN" sz="2400" b="1" dirty="0">
                <a:solidFill>
                  <a:schemeClr val="accent3">
                    <a:lumMod val="50000"/>
                  </a:schemeClr>
                </a:solidFill>
              </a:rPr>
              <a:t>TRƯỜNG MẦM NON BẮC CẦU</a:t>
            </a:r>
            <a:endParaRPr lang="en-US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9723FA-FBC9-4957-8CFA-3A48668E3E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8017" y="2696547"/>
            <a:ext cx="10092612" cy="2607906"/>
          </a:xfrm>
        </p:spPr>
        <p:txBody>
          <a:bodyPr/>
          <a:lstStyle/>
          <a:p>
            <a:r>
              <a:rPr lang="vi-VN" b="1" dirty="0">
                <a:solidFill>
                  <a:srgbClr val="0070C0"/>
                </a:solidFill>
                <a:latin typeface="+mj-lt"/>
              </a:rPr>
              <a:t>LĨNH VỰC PHÁT TRIỂN NHẬN THỨC</a:t>
            </a:r>
          </a:p>
          <a:p>
            <a:r>
              <a:rPr lang="vi-VN" b="1" i="1" dirty="0">
                <a:solidFill>
                  <a:srgbClr val="FF0000"/>
                </a:solidFill>
                <a:latin typeface="+mj-lt"/>
              </a:rPr>
              <a:t>Đề tài: Nhận biết, phân biệt hình tròn, hình vuông</a:t>
            </a:r>
          </a:p>
          <a:p>
            <a:r>
              <a:rPr lang="vi-VN" b="1" i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Lứa tuổi: 24 - 36 tháng tuổi</a:t>
            </a:r>
          </a:p>
          <a:p>
            <a:r>
              <a:rPr lang="vi-VN" b="1" i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Giáo viên: Phạm Thị Thu Hằng</a:t>
            </a:r>
            <a:endParaRPr lang="en-US" b="1" i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1026" name="Picture 2" descr="C:\Users\khanh\Downloads\33a548a0aa8262dc3b9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5015" y="1072660"/>
            <a:ext cx="1582616" cy="144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1">
            <a:hlinkClick r:id="" action="ppaction://media"/>
            <a:extLst>
              <a:ext uri="{FF2B5EF4-FFF2-40B4-BE49-F238E27FC236}">
                <a16:creationId xmlns:a16="http://schemas.microsoft.com/office/drawing/2014/main" id="{0E29FA44-31D9-4D28-9EF5-662DF91A63F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322929" y="151627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459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5364">
        <p14:reveal/>
      </p:transition>
    </mc:Choice>
    <mc:Fallback xmlns="">
      <p:transition spd="slow" advTm="536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1885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69512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EBE810-2534-4E2E-A45C-EB774F98F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10">
            <a:hlinkClick r:id="" action="ppaction://media"/>
            <a:extLst>
              <a:ext uri="{FF2B5EF4-FFF2-40B4-BE49-F238E27FC236}">
                <a16:creationId xmlns:a16="http://schemas.microsoft.com/office/drawing/2014/main" id="{E6324135-F443-42C1-80B6-76329CAF3892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1524" y="3757612"/>
            <a:ext cx="687461" cy="599783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9B69A9C-CC16-4F97-A948-2F836E2AF3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C7D3A03-1455-4F92-A124-DFFB4EDD1956}"/>
              </a:ext>
            </a:extLst>
          </p:cNvPr>
          <p:cNvSpPr txBox="1"/>
          <p:nvPr/>
        </p:nvSpPr>
        <p:spPr>
          <a:xfrm>
            <a:off x="1539551" y="2469578"/>
            <a:ext cx="84348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chơi: </a:t>
            </a:r>
            <a:r>
              <a:rPr lang="en-GB" sz="54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GB" sz="5400" b="1" dirty="0" err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GB" sz="54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5400" b="1" dirty="0" err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GB" sz="54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5400" b="1" dirty="0" err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endParaRPr lang="en-US" sz="5400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728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20619">
        <p14:reveal/>
      </p:transition>
    </mc:Choice>
    <mc:Fallback xmlns="">
      <p:transition spd="slow" advTm="2061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45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2061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81306C-C295-4733-BE9A-443F5D437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714E0F3-B0E8-4842-B445-921BDA571C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EB616E59-098D-4FB6-876B-099C87D2B0B3}"/>
              </a:ext>
            </a:extLst>
          </p:cNvPr>
          <p:cNvSpPr/>
          <p:nvPr/>
        </p:nvSpPr>
        <p:spPr>
          <a:xfrm>
            <a:off x="1679509" y="2110780"/>
            <a:ext cx="2929813" cy="280645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7FABF1B-0529-4962-9450-D6D1981F4E04}"/>
              </a:ext>
            </a:extLst>
          </p:cNvPr>
          <p:cNvSpPr/>
          <p:nvPr/>
        </p:nvSpPr>
        <p:spPr>
          <a:xfrm>
            <a:off x="6680718" y="2248679"/>
            <a:ext cx="2677886" cy="266855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7F60B8E9-ADA2-439A-AF65-1EC8F198A8A3}"/>
              </a:ext>
            </a:extLst>
          </p:cNvPr>
          <p:cNvSpPr/>
          <p:nvPr/>
        </p:nvSpPr>
        <p:spPr>
          <a:xfrm>
            <a:off x="485191" y="3172408"/>
            <a:ext cx="989045" cy="923731"/>
          </a:xfrm>
          <a:prstGeom prst="rightArrow">
            <a:avLst>
              <a:gd name="adj1" fmla="val 50000"/>
              <a:gd name="adj2" fmla="val 46364"/>
            </a:avLst>
          </a:prstGeom>
          <a:solidFill>
            <a:srgbClr val="00B0F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5468C72F-2A1F-4C40-9058-D27E0C54DF68}"/>
              </a:ext>
            </a:extLst>
          </p:cNvPr>
          <p:cNvSpPr/>
          <p:nvPr/>
        </p:nvSpPr>
        <p:spPr>
          <a:xfrm>
            <a:off x="5262465" y="3172408"/>
            <a:ext cx="1026366" cy="923731"/>
          </a:xfrm>
          <a:prstGeom prst="rightArrow">
            <a:avLst>
              <a:gd name="adj1" fmla="val 50000"/>
              <a:gd name="adj2" fmla="val 44949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11">
            <a:hlinkClick r:id="" action="ppaction://media"/>
            <a:extLst>
              <a:ext uri="{FF2B5EF4-FFF2-40B4-BE49-F238E27FC236}">
                <a16:creationId xmlns:a16="http://schemas.microsoft.com/office/drawing/2014/main" id="{02939600-DF82-4BB8-B6A4-0306D5EFD52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426367" y="1555256"/>
            <a:ext cx="698562" cy="828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086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992"/>
    </mc:Choice>
    <mc:Fallback xmlns="">
      <p:transition spd="slow" advTm="199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99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6" presetClass="entr" presetSubtype="16" fill="hold" grpId="0" nodeType="withEffect">
                                  <p:stCondLst>
                                    <p:cond delay="5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5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3" grpId="0" animBg="1"/>
      <p:bldP spid="18" grpId="0" animBg="1"/>
      <p:bldP spid="21" grpId="0" animBg="1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E611C69-E963-464B-8745-E2528F5C21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10" name="12">
            <a:hlinkClick r:id="" action="ppaction://media"/>
            <a:extLst>
              <a:ext uri="{FF2B5EF4-FFF2-40B4-BE49-F238E27FC236}">
                <a16:creationId xmlns:a16="http://schemas.microsoft.com/office/drawing/2014/main" id="{E71A45CE-5CF8-402B-BEFF-A042B3273805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51525" y="3757613"/>
            <a:ext cx="487363" cy="487362"/>
          </a:xfrm>
        </p:spPr>
      </p:pic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D4774D50-9BC3-4CCE-81BC-AF2BA5D2223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42392" y="2554580"/>
            <a:ext cx="11168742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GB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GB" sz="4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GB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GB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GB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GB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GB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GB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1772874711"/>
      </p:ext>
    </p:extLst>
  </p:cSld>
  <p:clrMapOvr>
    <a:masterClrMapping/>
  </p:clrMapOvr>
  <p:transition spd="slow" advTm="7036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85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703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67073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81306C-C295-4733-BE9A-443F5D437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714E0F3-B0E8-4842-B445-921BDA571C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EB616E59-098D-4FB6-876B-099C87D2B0B3}"/>
              </a:ext>
            </a:extLst>
          </p:cNvPr>
          <p:cNvSpPr/>
          <p:nvPr/>
        </p:nvSpPr>
        <p:spPr>
          <a:xfrm>
            <a:off x="1679509" y="2110780"/>
            <a:ext cx="2929813" cy="280645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7FABF1B-0529-4962-9450-D6D1981F4E04}"/>
              </a:ext>
            </a:extLst>
          </p:cNvPr>
          <p:cNvSpPr/>
          <p:nvPr/>
        </p:nvSpPr>
        <p:spPr>
          <a:xfrm>
            <a:off x="6680718" y="2248679"/>
            <a:ext cx="2677886" cy="266855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7F60B8E9-ADA2-439A-AF65-1EC8F198A8A3}"/>
              </a:ext>
            </a:extLst>
          </p:cNvPr>
          <p:cNvSpPr/>
          <p:nvPr/>
        </p:nvSpPr>
        <p:spPr>
          <a:xfrm>
            <a:off x="485191" y="3172408"/>
            <a:ext cx="989045" cy="923731"/>
          </a:xfrm>
          <a:prstGeom prst="rightArrow">
            <a:avLst>
              <a:gd name="adj1" fmla="val 50000"/>
              <a:gd name="adj2" fmla="val 46364"/>
            </a:avLst>
          </a:prstGeom>
          <a:solidFill>
            <a:srgbClr val="00B0F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5468C72F-2A1F-4C40-9058-D27E0C54DF68}"/>
              </a:ext>
            </a:extLst>
          </p:cNvPr>
          <p:cNvSpPr/>
          <p:nvPr/>
        </p:nvSpPr>
        <p:spPr>
          <a:xfrm>
            <a:off x="5262465" y="3172408"/>
            <a:ext cx="1026366" cy="923731"/>
          </a:xfrm>
          <a:prstGeom prst="rightArrow">
            <a:avLst>
              <a:gd name="adj1" fmla="val 50000"/>
              <a:gd name="adj2" fmla="val 44949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472335F-AA9C-4CDA-8564-BDB08D535CEF}"/>
              </a:ext>
            </a:extLst>
          </p:cNvPr>
          <p:cNvSpPr txBox="1"/>
          <p:nvPr/>
        </p:nvSpPr>
        <p:spPr>
          <a:xfrm>
            <a:off x="2463281" y="877292"/>
            <a:ext cx="64941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GB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GB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GB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GB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GB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GB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GB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GB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pic>
        <p:nvPicPr>
          <p:cNvPr id="4" name="13">
            <a:hlinkClick r:id="" action="ppaction://media"/>
            <a:extLst>
              <a:ext uri="{FF2B5EF4-FFF2-40B4-BE49-F238E27FC236}">
                <a16:creationId xmlns:a16="http://schemas.microsoft.com/office/drawing/2014/main" id="{76DF94EE-14FB-4C02-9BB0-3F5825C095B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432440" y="181213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282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7856">
        <p:circle/>
      </p:transition>
    </mc:Choice>
    <mc:Fallback xmlns="">
      <p:transition spd="slow" advTm="17856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85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xit" presetSubtype="4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xit" presetSubtype="4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59756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3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60331" y="2112579"/>
            <a:ext cx="849761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nữa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pic>
        <p:nvPicPr>
          <p:cNvPr id="3" name="14.2">
            <a:hlinkClick r:id="" action="ppaction://media"/>
            <a:extLst>
              <a:ext uri="{FF2B5EF4-FFF2-40B4-BE49-F238E27FC236}">
                <a16:creationId xmlns:a16="http://schemas.microsoft.com/office/drawing/2014/main" id="{3C80DA7E-C7EB-4D76-BB63-C237533730B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67549" y="395896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546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551">
        <p:circle/>
      </p:transition>
    </mc:Choice>
    <mc:Fallback xmlns="">
      <p:transition spd="slow" advTm="4551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455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81306C-C295-4733-BE9A-443F5D437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714E0F3-B0E8-4842-B445-921BDA571C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EB616E59-098D-4FB6-876B-099C87D2B0B3}"/>
              </a:ext>
            </a:extLst>
          </p:cNvPr>
          <p:cNvSpPr/>
          <p:nvPr/>
        </p:nvSpPr>
        <p:spPr>
          <a:xfrm>
            <a:off x="1679509" y="2110780"/>
            <a:ext cx="2929813" cy="280645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7FABF1B-0529-4962-9450-D6D1981F4E04}"/>
              </a:ext>
            </a:extLst>
          </p:cNvPr>
          <p:cNvSpPr/>
          <p:nvPr/>
        </p:nvSpPr>
        <p:spPr>
          <a:xfrm>
            <a:off x="6680718" y="2248679"/>
            <a:ext cx="2677886" cy="266855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7F60B8E9-ADA2-439A-AF65-1EC8F198A8A3}"/>
              </a:ext>
            </a:extLst>
          </p:cNvPr>
          <p:cNvSpPr/>
          <p:nvPr/>
        </p:nvSpPr>
        <p:spPr>
          <a:xfrm>
            <a:off x="485191" y="3172408"/>
            <a:ext cx="989045" cy="923731"/>
          </a:xfrm>
          <a:prstGeom prst="rightArrow">
            <a:avLst>
              <a:gd name="adj1" fmla="val 50000"/>
              <a:gd name="adj2" fmla="val 46364"/>
            </a:avLst>
          </a:prstGeom>
          <a:solidFill>
            <a:srgbClr val="00B0F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5468C72F-2A1F-4C40-9058-D27E0C54DF68}"/>
              </a:ext>
            </a:extLst>
          </p:cNvPr>
          <p:cNvSpPr/>
          <p:nvPr/>
        </p:nvSpPr>
        <p:spPr>
          <a:xfrm>
            <a:off x="5262465" y="3172408"/>
            <a:ext cx="1026366" cy="923731"/>
          </a:xfrm>
          <a:prstGeom prst="rightArrow">
            <a:avLst>
              <a:gd name="adj1" fmla="val 50000"/>
              <a:gd name="adj2" fmla="val 44949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11">
            <a:hlinkClick r:id="" action="ppaction://media"/>
            <a:extLst>
              <a:ext uri="{FF2B5EF4-FFF2-40B4-BE49-F238E27FC236}">
                <a16:creationId xmlns:a16="http://schemas.microsoft.com/office/drawing/2014/main" id="{02939600-DF82-4BB8-B6A4-0306D5EFD52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426367" y="1555256"/>
            <a:ext cx="698562" cy="828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16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992"/>
    </mc:Choice>
    <mc:Fallback xmlns="">
      <p:transition spd="slow" advTm="199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99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6" presetClass="entr" presetSubtype="16" fill="hold" grpId="0" nodeType="withEffect">
                                  <p:stCondLst>
                                    <p:cond delay="5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5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3" grpId="0" animBg="1"/>
      <p:bldP spid="18" grpId="0" animBg="1"/>
      <p:bldP spid="21" grpId="0" animBg="1"/>
      <p:bldP spid="2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E611C69-E963-464B-8745-E2528F5C21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2" name="12">
            <a:hlinkClick r:id="" action="ppaction://media"/>
            <a:extLst>
              <a:ext uri="{FF2B5EF4-FFF2-40B4-BE49-F238E27FC236}">
                <a16:creationId xmlns:a16="http://schemas.microsoft.com/office/drawing/2014/main" id="{8A85234E-5808-4F00-95FF-118D5EDCB171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51525" y="3757613"/>
            <a:ext cx="487363" cy="487362"/>
          </a:xfrm>
        </p:spPr>
      </p:pic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D4774D50-9BC3-4CCE-81BC-AF2BA5D2223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42392" y="2554580"/>
            <a:ext cx="11168742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GB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GB" sz="4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GB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GB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GB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GB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GB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GB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2593000980"/>
      </p:ext>
    </p:extLst>
  </p:cSld>
  <p:clrMapOvr>
    <a:masterClrMapping/>
  </p:clrMapOvr>
  <p:transition spd="slow" advTm="7036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85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70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62195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81306C-C295-4733-BE9A-443F5D437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714E0F3-B0E8-4842-B445-921BDA571C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EB616E59-098D-4FB6-876B-099C87D2B0B3}"/>
              </a:ext>
            </a:extLst>
          </p:cNvPr>
          <p:cNvSpPr/>
          <p:nvPr/>
        </p:nvSpPr>
        <p:spPr>
          <a:xfrm>
            <a:off x="1679509" y="2110780"/>
            <a:ext cx="2929813" cy="280645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7FABF1B-0529-4962-9450-D6D1981F4E04}"/>
              </a:ext>
            </a:extLst>
          </p:cNvPr>
          <p:cNvSpPr/>
          <p:nvPr/>
        </p:nvSpPr>
        <p:spPr>
          <a:xfrm>
            <a:off x="6680718" y="2248679"/>
            <a:ext cx="2677886" cy="266855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7F60B8E9-ADA2-439A-AF65-1EC8F198A8A3}"/>
              </a:ext>
            </a:extLst>
          </p:cNvPr>
          <p:cNvSpPr/>
          <p:nvPr/>
        </p:nvSpPr>
        <p:spPr>
          <a:xfrm>
            <a:off x="485191" y="3172408"/>
            <a:ext cx="989045" cy="923731"/>
          </a:xfrm>
          <a:prstGeom prst="rightArrow">
            <a:avLst>
              <a:gd name="adj1" fmla="val 50000"/>
              <a:gd name="adj2" fmla="val 46364"/>
            </a:avLst>
          </a:prstGeom>
          <a:solidFill>
            <a:srgbClr val="00B0F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5468C72F-2A1F-4C40-9058-D27E0C54DF68}"/>
              </a:ext>
            </a:extLst>
          </p:cNvPr>
          <p:cNvSpPr/>
          <p:nvPr/>
        </p:nvSpPr>
        <p:spPr>
          <a:xfrm>
            <a:off x="5262465" y="3172408"/>
            <a:ext cx="1026366" cy="923731"/>
          </a:xfrm>
          <a:prstGeom prst="rightArrow">
            <a:avLst>
              <a:gd name="adj1" fmla="val 50000"/>
              <a:gd name="adj2" fmla="val 44949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472335F-AA9C-4CDA-8564-BDB08D535CEF}"/>
              </a:ext>
            </a:extLst>
          </p:cNvPr>
          <p:cNvSpPr txBox="1"/>
          <p:nvPr/>
        </p:nvSpPr>
        <p:spPr>
          <a:xfrm>
            <a:off x="2463281" y="877292"/>
            <a:ext cx="64941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GB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GB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GB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GB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GB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GB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GB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GB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pic>
        <p:nvPicPr>
          <p:cNvPr id="4" name="13">
            <a:hlinkClick r:id="" action="ppaction://media"/>
            <a:extLst>
              <a:ext uri="{FF2B5EF4-FFF2-40B4-BE49-F238E27FC236}">
                <a16:creationId xmlns:a16="http://schemas.microsoft.com/office/drawing/2014/main" id="{76DF94EE-14FB-4C02-9BB0-3F5825C095B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432440" y="181213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654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7856">
        <p:circle/>
      </p:transition>
    </mc:Choice>
    <mc:Fallback xmlns="">
      <p:transition spd="slow" advTm="17856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85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xit" presetSubtype="4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xit" presetSubtype="4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59756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3" grpId="0" animBg="1"/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EE8D2-B914-46F6-AEC0-318741BEF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5" name="18">
            <a:hlinkClick r:id="" action="ppaction://media"/>
            <a:extLst>
              <a:ext uri="{FF2B5EF4-FFF2-40B4-BE49-F238E27FC236}">
                <a16:creationId xmlns:a16="http://schemas.microsoft.com/office/drawing/2014/main" id="{2EC3DB80-3091-4713-A7AC-2C97989002E9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1525" y="3757613"/>
            <a:ext cx="487363" cy="487362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0CD47ED-1C45-4213-9E93-2B91E7EEAA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49290" y="1"/>
            <a:ext cx="12362384" cy="6901784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01198FFE-EC00-4B46-AFC6-702EC1DD2848}"/>
              </a:ext>
            </a:extLst>
          </p:cNvPr>
          <p:cNvSpPr/>
          <p:nvPr/>
        </p:nvSpPr>
        <p:spPr>
          <a:xfrm>
            <a:off x="1779815" y="1806964"/>
            <a:ext cx="2929813" cy="280645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FF8FF22-3CE4-44B8-8ED1-0C0850E1C2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18615" y="1949606"/>
            <a:ext cx="2688569" cy="2682472"/>
          </a:xfrm>
          <a:prstGeom prst="rect">
            <a:avLst/>
          </a:prstGeo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D95F39B0-BA6B-461B-9E16-4F58651A641F}"/>
              </a:ext>
            </a:extLst>
          </p:cNvPr>
          <p:cNvSpPr/>
          <p:nvPr/>
        </p:nvSpPr>
        <p:spPr>
          <a:xfrm>
            <a:off x="838200" y="3099561"/>
            <a:ext cx="615821" cy="3732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72BF667B-7A1B-4E1A-A61F-4CB8B6B89C60}"/>
              </a:ext>
            </a:extLst>
          </p:cNvPr>
          <p:cNvSpPr/>
          <p:nvPr/>
        </p:nvSpPr>
        <p:spPr>
          <a:xfrm>
            <a:off x="7785617" y="1053183"/>
            <a:ext cx="395408" cy="46770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365FD647-7595-4CB0-8884-E5837AE201AC}"/>
              </a:ext>
            </a:extLst>
          </p:cNvPr>
          <p:cNvSpPr/>
          <p:nvPr/>
        </p:nvSpPr>
        <p:spPr>
          <a:xfrm>
            <a:off x="5591470" y="3099564"/>
            <a:ext cx="525624" cy="3825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504BB1DE-4229-4BFF-9C6B-1BE2307AAFBA}"/>
              </a:ext>
            </a:extLst>
          </p:cNvPr>
          <p:cNvSpPr/>
          <p:nvPr/>
        </p:nvSpPr>
        <p:spPr>
          <a:xfrm rot="10800000">
            <a:off x="9677348" y="3099562"/>
            <a:ext cx="576993" cy="3825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BC611BF-C2A2-4D09-9FBD-0811687DEDB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0800000">
            <a:off x="7790847" y="4886315"/>
            <a:ext cx="390178" cy="51820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EC37B1C-5444-425E-9328-7BACEB323D9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78294" y="5456573"/>
            <a:ext cx="3999323" cy="49381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8CA7E59-8044-4ACB-A505-139ECCCEF477}"/>
              </a:ext>
            </a:extLst>
          </p:cNvPr>
          <p:cNvSpPr txBox="1"/>
          <p:nvPr/>
        </p:nvSpPr>
        <p:spPr>
          <a:xfrm>
            <a:off x="4699517" y="5498262"/>
            <a:ext cx="6172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b="1" dirty="0">
                <a:solidFill>
                  <a:srgbClr val="0070C0"/>
                </a:solidFill>
                <a:latin typeface="+mj-lt"/>
              </a:rPr>
              <a:t>HÌNH VUÔNG</a:t>
            </a:r>
            <a:endParaRPr lang="en-US" b="1" dirty="0">
              <a:solidFill>
                <a:srgbClr val="0070C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85282209"/>
      </p:ext>
    </p:extLst>
  </p:cSld>
  <p:clrMapOvr>
    <a:masterClrMapping/>
  </p:clrMapOvr>
  <p:transition spd="slow" advTm="28932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932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7805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10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19">
            <a:hlinkClick r:id="" action="ppaction://media"/>
            <a:extLst>
              <a:ext uri="{FF2B5EF4-FFF2-40B4-BE49-F238E27FC236}">
                <a16:creationId xmlns:a16="http://schemas.microsoft.com/office/drawing/2014/main" id="{FD8C51A3-AC87-49DA-8B09-B774020FC38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11565" y="466809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441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5364">
        <p14:vortex dir="r"/>
      </p:transition>
    </mc:Choice>
    <mc:Fallback>
      <p:transition spd="slow" advTm="536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93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3104" y="961696"/>
            <a:ext cx="5722882" cy="450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2">
            <a:hlinkClick r:id="" action="ppaction://media"/>
            <a:extLst>
              <a:ext uri="{FF2B5EF4-FFF2-40B4-BE49-F238E27FC236}">
                <a16:creationId xmlns:a16="http://schemas.microsoft.com/office/drawing/2014/main" id="{7B7DF570-BD25-4D45-85A8-B6778FE7B54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508289" y="1962215"/>
            <a:ext cx="892952" cy="892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79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406">
        <p:fade/>
      </p:transition>
    </mc:Choice>
    <mc:Fallback xmlns="">
      <p:transition spd="med" advTm="840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84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654269" y="512380"/>
            <a:ext cx="8142890" cy="36497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đố</a:t>
            </a:r>
            <a:endParaRPr lang="en-US" sz="4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lăn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được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xe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xem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nhỉ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5" name="Oval 4"/>
          <p:cNvSpPr/>
          <p:nvPr/>
        </p:nvSpPr>
        <p:spPr>
          <a:xfrm>
            <a:off x="6905297" y="3909847"/>
            <a:ext cx="2648606" cy="93805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9348952" y="4966138"/>
            <a:ext cx="945931" cy="58332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3">
            <a:hlinkClick r:id="" action="ppaction://media"/>
            <a:extLst>
              <a:ext uri="{FF2B5EF4-FFF2-40B4-BE49-F238E27FC236}">
                <a16:creationId xmlns:a16="http://schemas.microsoft.com/office/drawing/2014/main" id="{109FF19B-5AEC-40FD-B917-55ED6FD0FA5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553903" y="4966138"/>
            <a:ext cx="672007" cy="672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402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14280">
        <p14:honeycomb/>
      </p:transition>
    </mc:Choice>
    <mc:Fallback xmlns="">
      <p:transition spd="slow" advTm="1428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42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62195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B2A1E-6A9C-42FC-8D47-0D05E2B5C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0118F53-AEBA-494A-9CC8-A58516D80A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4ED67BC-31A0-4499-B218-D8571368D571}"/>
              </a:ext>
            </a:extLst>
          </p:cNvPr>
          <p:cNvSpPr txBox="1"/>
          <p:nvPr/>
        </p:nvSpPr>
        <p:spPr>
          <a:xfrm>
            <a:off x="1436914" y="1101012"/>
            <a:ext cx="9097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705B08B-51FF-434A-840E-0F72A3A3C7A4}"/>
              </a:ext>
            </a:extLst>
          </p:cNvPr>
          <p:cNvSpPr/>
          <p:nvPr/>
        </p:nvSpPr>
        <p:spPr>
          <a:xfrm>
            <a:off x="4646646" y="1810139"/>
            <a:ext cx="3032449" cy="275253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A8AC124-8E5F-49F0-BCEE-BCC3516ACDD9}"/>
              </a:ext>
            </a:extLst>
          </p:cNvPr>
          <p:cNvSpPr txBox="1"/>
          <p:nvPr/>
        </p:nvSpPr>
        <p:spPr>
          <a:xfrm>
            <a:off x="2547256" y="597159"/>
            <a:ext cx="72032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schemeClr val="bg1"/>
                </a:solidFill>
                <a:latin typeface="+mj-lt"/>
              </a:rPr>
              <a:t>Các con cho cô biết đây là hình gì nào?</a:t>
            </a:r>
            <a:endParaRPr lang="en-US" sz="3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44D73CE-1513-4672-A364-D5CE5444BF0C}"/>
              </a:ext>
            </a:extLst>
          </p:cNvPr>
          <p:cNvSpPr txBox="1"/>
          <p:nvPr/>
        </p:nvSpPr>
        <p:spPr>
          <a:xfrm>
            <a:off x="4161453" y="4969725"/>
            <a:ext cx="4002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b="1" dirty="0">
                <a:solidFill>
                  <a:srgbClr val="FF0000"/>
                </a:solidFill>
                <a:latin typeface="+mj-lt"/>
              </a:rPr>
              <a:t>HÌNH TRÒN</a:t>
            </a:r>
            <a:endParaRPr lang="en-US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3" name="4">
            <a:hlinkClick r:id="" action="ppaction://media"/>
            <a:extLst>
              <a:ext uri="{FF2B5EF4-FFF2-40B4-BE49-F238E27FC236}">
                <a16:creationId xmlns:a16="http://schemas.microsoft.com/office/drawing/2014/main" id="{61F0A7AC-925F-40EB-936E-0712E04BF37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61684" y="79831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875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7972">
        <p:circle/>
      </p:transition>
    </mc:Choice>
    <mc:Fallback xmlns="">
      <p:transition spd="slow" advTm="17972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797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65854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6" grpId="0" animBg="1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E6AAC-0BB0-46D3-8C52-C42A14EEE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6E9100B-B96B-41B2-801B-4F49F7F48E81}"/>
              </a:ext>
            </a:extLst>
          </p:cNvPr>
          <p:cNvSpPr txBox="1"/>
          <p:nvPr/>
        </p:nvSpPr>
        <p:spPr>
          <a:xfrm>
            <a:off x="2628900" y="1027906"/>
            <a:ext cx="685100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dirty="0">
                <a:solidFill>
                  <a:schemeClr val="bg1"/>
                </a:solidFill>
                <a:latin typeface="+mj-lt"/>
              </a:rPr>
              <a:t>Các con cho cô biết đây là hình gì nào?</a:t>
            </a:r>
            <a:endParaRPr lang="en-US" sz="32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B21F9A8E-B333-4821-94CF-BE41CD5D95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60747BA-D1E6-495F-9DDD-B1C2CCC5074B}"/>
              </a:ext>
            </a:extLst>
          </p:cNvPr>
          <p:cNvSpPr txBox="1"/>
          <p:nvPr/>
        </p:nvSpPr>
        <p:spPr>
          <a:xfrm>
            <a:off x="2190360" y="949898"/>
            <a:ext cx="747615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dirty="0">
                <a:solidFill>
                  <a:schemeClr val="bg1"/>
                </a:solidFill>
                <a:latin typeface="+mj-lt"/>
              </a:rPr>
              <a:t>Các con cho cô biết hình</a:t>
            </a:r>
            <a:r>
              <a:rPr lang="en-GB" sz="32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GB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GB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vi-VN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chemeClr val="bg1"/>
                </a:solidFill>
                <a:latin typeface="+mj-lt"/>
              </a:rPr>
              <a:t>gì nào?</a:t>
            </a:r>
            <a:endParaRPr lang="en-US" sz="3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7902605-0CA8-4D28-9CBF-4619EFFE9746}"/>
              </a:ext>
            </a:extLst>
          </p:cNvPr>
          <p:cNvSpPr/>
          <p:nvPr/>
        </p:nvSpPr>
        <p:spPr>
          <a:xfrm>
            <a:off x="4412211" y="1768696"/>
            <a:ext cx="3032449" cy="275253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7B4B67B-F21C-45BD-9967-942E173B0C73}"/>
              </a:ext>
            </a:extLst>
          </p:cNvPr>
          <p:cNvSpPr txBox="1"/>
          <p:nvPr/>
        </p:nvSpPr>
        <p:spPr>
          <a:xfrm>
            <a:off x="3927018" y="4829765"/>
            <a:ext cx="4002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b="1" dirty="0">
                <a:solidFill>
                  <a:srgbClr val="FF0000"/>
                </a:solidFill>
                <a:latin typeface="+mj-lt"/>
              </a:rPr>
              <a:t>HÌNH TRÒN</a:t>
            </a:r>
            <a:endParaRPr lang="en-US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3" name="5">
            <a:hlinkClick r:id="" action="ppaction://media"/>
            <a:extLst>
              <a:ext uri="{FF2B5EF4-FFF2-40B4-BE49-F238E27FC236}">
                <a16:creationId xmlns:a16="http://schemas.microsoft.com/office/drawing/2014/main" id="{F5201380-C240-47F0-BCFA-4D93220077D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96286" y="85625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710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4559">
        <p:circle/>
      </p:transition>
    </mc:Choice>
    <mc:Fallback xmlns="">
      <p:transition spd="slow" advTm="14559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455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65854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5" grpId="0" animBg="1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0563" y="1176338"/>
            <a:ext cx="5724525" cy="450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6">
            <a:hlinkClick r:id="" action="ppaction://media"/>
            <a:extLst>
              <a:ext uri="{FF2B5EF4-FFF2-40B4-BE49-F238E27FC236}">
                <a16:creationId xmlns:a16="http://schemas.microsoft.com/office/drawing/2014/main" id="{05A0012A-6F66-4875-BBEF-8F197DB2658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371600" y="156845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934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4946">
        <p14:shred/>
      </p:transition>
    </mc:Choice>
    <mc:Fallback xmlns="">
      <p:transition spd="slow" advTm="494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94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686912" y="441434"/>
            <a:ext cx="5754413" cy="3610304"/>
          </a:xfrm>
          <a:prstGeom prst="rect">
            <a:avLst/>
          </a:prstGeom>
          <a:solidFill>
            <a:srgbClr val="E3F9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40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bốn</a:t>
            </a:r>
            <a:r>
              <a:rPr lang="en-US" sz="4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endParaRPr lang="en-US" sz="40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40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4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4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40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40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4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4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4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mau</a:t>
            </a:r>
            <a:endParaRPr lang="en-US" sz="40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nhỉ</a:t>
            </a:r>
            <a:r>
              <a:rPr lang="en-US" sz="4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7756634" y="4225159"/>
            <a:ext cx="2081049" cy="7882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endParaRPr lang="en-US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837683" y="5454869"/>
            <a:ext cx="867103" cy="599090"/>
          </a:xfrm>
          <a:prstGeom prst="rect">
            <a:avLst/>
          </a:prstGeom>
          <a:solidFill>
            <a:srgbClr val="32CEA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7">
            <a:hlinkClick r:id="" action="ppaction://media"/>
            <a:extLst>
              <a:ext uri="{FF2B5EF4-FFF2-40B4-BE49-F238E27FC236}">
                <a16:creationId xmlns:a16="http://schemas.microsoft.com/office/drawing/2014/main" id="{A0C7C626-3292-4347-B24C-536DB8EA685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027552" y="556659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769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494">
        <p14:prism isContent="1"/>
      </p:transition>
    </mc:Choice>
    <mc:Fallback xmlns="">
      <p:transition spd="slow" advTm="1049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9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65854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0B5B2-D9B0-434E-BF8C-11A3E2AD9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0D316EC-F70D-473F-A5C0-0B7CF79B62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CAD2FBC-12D1-45DA-BD35-A64C9124BBFD}"/>
              </a:ext>
            </a:extLst>
          </p:cNvPr>
          <p:cNvSpPr txBox="1"/>
          <p:nvPr/>
        </p:nvSpPr>
        <p:spPr>
          <a:xfrm>
            <a:off x="2572917" y="805917"/>
            <a:ext cx="673903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dirty="0">
                <a:solidFill>
                  <a:schemeClr val="bg1"/>
                </a:solidFill>
                <a:latin typeface="+mj-lt"/>
              </a:rPr>
              <a:t>Các con cho cô biết đây là hình gì nào?</a:t>
            </a:r>
            <a:endParaRPr lang="en-US" sz="3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D561269-0B3B-47C5-A9B0-8C3E9DFCFFA9}"/>
              </a:ext>
            </a:extLst>
          </p:cNvPr>
          <p:cNvSpPr/>
          <p:nvPr/>
        </p:nvSpPr>
        <p:spPr>
          <a:xfrm>
            <a:off x="4544008" y="2055813"/>
            <a:ext cx="2556588" cy="2245599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6EFD66B-24BB-4E9D-BEE3-80B474F1854B}"/>
              </a:ext>
            </a:extLst>
          </p:cNvPr>
          <p:cNvSpPr txBox="1"/>
          <p:nvPr/>
        </p:nvSpPr>
        <p:spPr>
          <a:xfrm>
            <a:off x="3960845" y="4601223"/>
            <a:ext cx="3722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b="1" dirty="0">
                <a:solidFill>
                  <a:srgbClr val="0070C0"/>
                </a:solidFill>
                <a:latin typeface="+mj-lt"/>
              </a:rPr>
              <a:t>HÌNH VUÔNG</a:t>
            </a:r>
            <a:endParaRPr lang="en-US" b="1" dirty="0">
              <a:solidFill>
                <a:srgbClr val="0070C0"/>
              </a:solidFill>
              <a:latin typeface="+mj-lt"/>
            </a:endParaRPr>
          </a:p>
        </p:txBody>
      </p:sp>
      <p:pic>
        <p:nvPicPr>
          <p:cNvPr id="5" name="FILE_20211106_014127_Thoại 007">
            <a:hlinkClick r:id="" action="ppaction://media"/>
            <a:extLst>
              <a:ext uri="{FF2B5EF4-FFF2-40B4-BE49-F238E27FC236}">
                <a16:creationId xmlns:a16="http://schemas.microsoft.com/office/drawing/2014/main" id="{A13C2B5B-0888-42CF-848D-B86036E679C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66454" y="85462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813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7067">
        <p:split orient="vert"/>
      </p:transition>
    </mc:Choice>
    <mc:Fallback xmlns="">
      <p:transition spd="slow" advTm="17067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1706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71951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6" grpId="0"/>
      <p:bldP spid="7" grpId="0" animBg="1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7113F7-24A9-42B2-8BB0-DA2D8F8C6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EBBB92A-CBEA-470C-9215-1872B658AE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9177D58-2ED9-447B-8C24-310BECECBAB8}"/>
              </a:ext>
            </a:extLst>
          </p:cNvPr>
          <p:cNvSpPr txBox="1"/>
          <p:nvPr/>
        </p:nvSpPr>
        <p:spPr>
          <a:xfrm>
            <a:off x="2239347" y="681037"/>
            <a:ext cx="806164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dirty="0">
                <a:solidFill>
                  <a:schemeClr val="bg1"/>
                </a:solidFill>
                <a:latin typeface="+mj-lt"/>
              </a:rPr>
              <a:t>Các con cho cô biết hình</a:t>
            </a:r>
            <a:r>
              <a:rPr lang="en-GB" sz="32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GB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GB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GB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vi-VN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chemeClr val="bg1"/>
                </a:solidFill>
                <a:latin typeface="+mj-lt"/>
              </a:rPr>
              <a:t>gì nào?</a:t>
            </a:r>
            <a:endParaRPr lang="en-US" sz="3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39FD9F1-BFB5-444A-A269-89928FB40639}"/>
              </a:ext>
            </a:extLst>
          </p:cNvPr>
          <p:cNvSpPr/>
          <p:nvPr/>
        </p:nvSpPr>
        <p:spPr>
          <a:xfrm>
            <a:off x="4591050" y="1877106"/>
            <a:ext cx="2556588" cy="2245599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AED7DE8-921B-4076-85EA-48F26024A84E}"/>
              </a:ext>
            </a:extLst>
          </p:cNvPr>
          <p:cNvSpPr txBox="1"/>
          <p:nvPr/>
        </p:nvSpPr>
        <p:spPr>
          <a:xfrm>
            <a:off x="2883159" y="4682518"/>
            <a:ext cx="6172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b="1" dirty="0">
                <a:solidFill>
                  <a:srgbClr val="0070C0"/>
                </a:solidFill>
                <a:latin typeface="+mj-lt"/>
              </a:rPr>
              <a:t>HÌNH VUÔNG</a:t>
            </a:r>
            <a:endParaRPr lang="en-US" b="1" dirty="0">
              <a:solidFill>
                <a:srgbClr val="0070C0"/>
              </a:solidFill>
              <a:latin typeface="+mj-lt"/>
            </a:endParaRPr>
          </a:p>
        </p:txBody>
      </p:sp>
      <p:pic>
        <p:nvPicPr>
          <p:cNvPr id="14" name="FILE_20211106_014219_Thoại 010">
            <a:hlinkClick r:id="" action="ppaction://media"/>
            <a:extLst>
              <a:ext uri="{FF2B5EF4-FFF2-40B4-BE49-F238E27FC236}">
                <a16:creationId xmlns:a16="http://schemas.microsoft.com/office/drawing/2014/main" id="{E5555165-ED2F-4A9E-940D-BB562451992F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95092" y="681037"/>
            <a:ext cx="487363" cy="487362"/>
          </a:xfrm>
        </p:spPr>
      </p:pic>
    </p:spTree>
    <p:extLst>
      <p:ext uri="{BB962C8B-B14F-4D97-AF65-F5344CB8AC3E}">
        <p14:creationId xmlns:p14="http://schemas.microsoft.com/office/powerpoint/2010/main" val="1323124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893">
        <p14:prism isContent="1"/>
      </p:transition>
    </mc:Choice>
    <mc:Fallback xmlns="">
      <p:transition spd="slow" advTm="889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8893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7" grpId="0" animBg="1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465</TotalTime>
  <Words>215</Words>
  <Application>Microsoft Office PowerPoint</Application>
  <PresentationFormat>Widescreen</PresentationFormat>
  <Paragraphs>33</Paragraphs>
  <Slides>19</Slides>
  <Notes>0</Notes>
  <HiddenSlides>0</HiddenSlides>
  <MMClips>19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Office Theme</vt:lpstr>
      <vt:lpstr>ỦY BAN NHÂN DÂN QUẬN LONG BIÊN TRƯỜNG MẦM NON BẮC CẦU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Các con nhìn xem hình nào biến mất ?</vt:lpstr>
      <vt:lpstr>PowerPoint Presentation</vt:lpstr>
      <vt:lpstr>PowerPoint Presentation</vt:lpstr>
      <vt:lpstr>PowerPoint Presentation</vt:lpstr>
      <vt:lpstr>Các con nhìn xem hình nào biến mất ?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ỦY BAN NHÂN DÂN QUẬN LONG BIÊN TRƯỜNG MẦM NON BẮC CẦU</dc:title>
  <dc:creator>minhkhanh0306@outlook.com</dc:creator>
  <cp:lastModifiedBy>minhkhanh0306@outlook.com</cp:lastModifiedBy>
  <cp:revision>16</cp:revision>
  <dcterms:created xsi:type="dcterms:W3CDTF">2021-11-01T13:34:05Z</dcterms:created>
  <dcterms:modified xsi:type="dcterms:W3CDTF">2021-11-07T16:01:11Z</dcterms:modified>
</cp:coreProperties>
</file>