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9"/>
  </p:notesMasterIdLst>
  <p:sldIdLst>
    <p:sldId id="292" r:id="rId2"/>
    <p:sldId id="302" r:id="rId3"/>
    <p:sldId id="282" r:id="rId4"/>
    <p:sldId id="293" r:id="rId5"/>
    <p:sldId id="294" r:id="rId6"/>
    <p:sldId id="290" r:id="rId7"/>
    <p:sldId id="283" r:id="rId8"/>
    <p:sldId id="278" r:id="rId9"/>
    <p:sldId id="257" r:id="rId10"/>
    <p:sldId id="280" r:id="rId11"/>
    <p:sldId id="258" r:id="rId12"/>
    <p:sldId id="273" r:id="rId13"/>
    <p:sldId id="291" r:id="rId14"/>
    <p:sldId id="261" r:id="rId15"/>
    <p:sldId id="267" r:id="rId16"/>
    <p:sldId id="295" r:id="rId17"/>
    <p:sldId id="296" r:id="rId18"/>
    <p:sldId id="274" r:id="rId19"/>
    <p:sldId id="263" r:id="rId20"/>
    <p:sldId id="297" r:id="rId21"/>
    <p:sldId id="264" r:id="rId22"/>
    <p:sldId id="262" r:id="rId23"/>
    <p:sldId id="286" r:id="rId24"/>
    <p:sldId id="275" r:id="rId25"/>
    <p:sldId id="265" r:id="rId26"/>
    <p:sldId id="287" r:id="rId27"/>
    <p:sldId id="298" r:id="rId28"/>
    <p:sldId id="288" r:id="rId29"/>
    <p:sldId id="289" r:id="rId30"/>
    <p:sldId id="276" r:id="rId31"/>
    <p:sldId id="299" r:id="rId32"/>
    <p:sldId id="300" r:id="rId33"/>
    <p:sldId id="268" r:id="rId34"/>
    <p:sldId id="270" r:id="rId35"/>
    <p:sldId id="269" r:id="rId36"/>
    <p:sldId id="301" r:id="rId37"/>
    <p:sldId id="27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04" y="5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9931D-D05D-44D3-81EC-D6CAA10E217E}" type="datetimeFigureOut">
              <a:rPr lang="en-US" smtClean="0"/>
              <a:t>5/20/2020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6603A-9BB0-424D-8C99-6FEFFB9124EE}" type="slidenum">
              <a:rPr lang="en-US" smtClean="0"/>
              <a:t>‹#›</a:t>
            </a:fld>
            <a:endParaRPr lang="en-US"/>
          </a:p>
        </p:txBody>
      </p:sp>
    </p:spTree>
    <p:extLst>
      <p:ext uri="{BB962C8B-B14F-4D97-AF65-F5344CB8AC3E}">
        <p14:creationId xmlns:p14="http://schemas.microsoft.com/office/powerpoint/2010/main" val="426784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6603A-9BB0-424D-8C99-6FEFFB9124EE}" type="slidenum">
              <a:rPr lang="en-US" smtClean="0"/>
              <a:t>21</a:t>
            </a:fld>
            <a:endParaRPr lang="en-US"/>
          </a:p>
        </p:txBody>
      </p:sp>
    </p:spTree>
    <p:extLst>
      <p:ext uri="{BB962C8B-B14F-4D97-AF65-F5344CB8AC3E}">
        <p14:creationId xmlns:p14="http://schemas.microsoft.com/office/powerpoint/2010/main" val="368007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04683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2047717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3809704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1BCE4-33AA-4ED5-9D2E-4AFFA5F7A4FF}"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529495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A1BCE4-33AA-4ED5-9D2E-4AFFA5F7A4FF}"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03114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A1BCE4-33AA-4ED5-9D2E-4AFFA5F7A4FF}"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405072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A1BCE4-33AA-4ED5-9D2E-4AFFA5F7A4FF}"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402899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A1BCE4-33AA-4ED5-9D2E-4AFFA5F7A4FF}"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3779654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1BCE4-33AA-4ED5-9D2E-4AFFA5F7A4FF}"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16811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BA1BCE4-33AA-4ED5-9D2E-4AFFA5F7A4FF}"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2527642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BA1BCE4-33AA-4ED5-9D2E-4AFFA5F7A4FF}"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D4B11-4B7B-4F61-A854-6128A08ECB93}" type="slidenum">
              <a:rPr lang="en-US" smtClean="0"/>
              <a:pPr/>
              <a:t>‹#›</a:t>
            </a:fld>
            <a:endParaRPr lang="en-US"/>
          </a:p>
        </p:txBody>
      </p:sp>
    </p:spTree>
    <p:extLst>
      <p:ext uri="{BB962C8B-B14F-4D97-AF65-F5344CB8AC3E}">
        <p14:creationId xmlns:p14="http://schemas.microsoft.com/office/powerpoint/2010/main" val="1232642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A1BCE4-33AA-4ED5-9D2E-4AFFA5F7A4FF}" type="datetimeFigureOut">
              <a:rPr lang="en-US" smtClean="0"/>
              <a:pPr/>
              <a:t>5/20/2020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8D4B11-4B7B-4F61-A854-6128A08ECB93}" type="slidenum">
              <a:rPr lang="en-US" smtClean="0"/>
              <a:pPr/>
              <a:t>‹#›</a:t>
            </a:fld>
            <a:endParaRPr lang="en-US"/>
          </a:p>
        </p:txBody>
      </p:sp>
    </p:spTree>
    <p:extLst>
      <p:ext uri="{BB962C8B-B14F-4D97-AF65-F5344CB8AC3E}">
        <p14:creationId xmlns:p14="http://schemas.microsoft.com/office/powerpoint/2010/main" val="215449818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 Id="rId5" Type="http://schemas.openxmlformats.org/officeDocument/2006/relationships/image" Target="../media/image33.jp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98478" y="2362200"/>
            <a:ext cx="9525000" cy="995363"/>
          </a:xfrm>
        </p:spPr>
        <p:txBody>
          <a:bodyPr>
            <a:normAutofit/>
          </a:bodyPr>
          <a:lstStyle/>
          <a:p>
            <a:r>
              <a:rPr lang="en-US" sz="3600" b="1" dirty="0" smtClean="0">
                <a:solidFill>
                  <a:srgbClr val="FF0000"/>
                </a:solidFill>
                <a:latin typeface="Arial" panose="020B0604020202020204" pitchFamily="34" charset="0"/>
                <a:cs typeface="Arial" panose="020B0604020202020204" pitchFamily="34" charset="0"/>
              </a:rPr>
              <a:t>CHUNG TAY BẢO VỆ MÔI TRƯỜNG</a:t>
            </a:r>
            <a:endParaRPr lang="en-US" sz="3600" b="1" dirty="0">
              <a:solidFill>
                <a:srgbClr val="FF0000"/>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914400" y="3733800"/>
            <a:ext cx="7696200" cy="1066800"/>
          </a:xfrm>
        </p:spPr>
        <p:txBody>
          <a:bodyPr>
            <a:normAutofit fontScale="92500" lnSpcReduction="10000"/>
          </a:bodyPr>
          <a:lstStyle/>
          <a:p>
            <a:r>
              <a:rPr lang="en-US" sz="3600" dirty="0" smtClean="0">
                <a:solidFill>
                  <a:srgbClr val="0000CC"/>
                </a:solidFill>
                <a:latin typeface="Arial" panose="020B0604020202020204" pitchFamily="34" charset="0"/>
                <a:cs typeface="Arial" panose="020B0604020202020204" pitchFamily="34" charset="0"/>
              </a:rPr>
              <a:t>TUYÊN TRUYỀN </a:t>
            </a:r>
          </a:p>
          <a:p>
            <a:r>
              <a:rPr lang="en-US" sz="3600" dirty="0" smtClean="0">
                <a:solidFill>
                  <a:srgbClr val="0000CC"/>
                </a:solidFill>
                <a:latin typeface="Arial" panose="020B0604020202020204" pitchFamily="34" charset="0"/>
                <a:cs typeface="Arial" panose="020B0604020202020204" pitchFamily="34" charset="0"/>
              </a:rPr>
              <a:t>CHỐNG RÁC THẢI NHỰA</a:t>
            </a:r>
            <a:endParaRPr lang="en-US" sz="3600" dirty="0">
              <a:solidFill>
                <a:srgbClr val="0000CC"/>
              </a:solidFill>
              <a:latin typeface="Arial" panose="020B0604020202020204" pitchFamily="34" charset="0"/>
              <a:cs typeface="Arial" panose="020B0604020202020204" pitchFamily="34" charset="0"/>
            </a:endParaRPr>
          </a:p>
        </p:txBody>
      </p:sp>
      <p:sp>
        <p:nvSpPr>
          <p:cNvPr id="6" name="Title 3"/>
          <p:cNvSpPr txBox="1">
            <a:spLocks/>
          </p:cNvSpPr>
          <p:nvPr/>
        </p:nvSpPr>
        <p:spPr>
          <a:xfrm>
            <a:off x="-206829" y="223837"/>
            <a:ext cx="9525000" cy="9953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600" dirty="0" smtClean="0">
                <a:solidFill>
                  <a:srgbClr val="0000CC"/>
                </a:solidFill>
                <a:latin typeface="Arial" panose="020B0604020202020204" pitchFamily="34" charset="0"/>
                <a:cs typeface="Arial" panose="020B0604020202020204" pitchFamily="34" charset="0"/>
              </a:rPr>
              <a:t>PHÒNG GD&amp;ĐT QUẬN LONG BIÊN</a:t>
            </a:r>
          </a:p>
          <a:p>
            <a:r>
              <a:rPr lang="en-US" sz="2600" b="1" dirty="0" smtClean="0">
                <a:solidFill>
                  <a:srgbClr val="0000CC"/>
                </a:solidFill>
                <a:latin typeface="Arial" panose="020B0604020202020204" pitchFamily="34" charset="0"/>
                <a:cs typeface="Arial" panose="020B0604020202020204" pitchFamily="34" charset="0"/>
              </a:rPr>
              <a:t>TR</a:t>
            </a:r>
            <a:r>
              <a:rPr lang="en-US" sz="2600" b="1" u="sng" dirty="0" smtClean="0">
                <a:solidFill>
                  <a:srgbClr val="0000CC"/>
                </a:solidFill>
                <a:latin typeface="Arial" panose="020B0604020202020204" pitchFamily="34" charset="0"/>
                <a:cs typeface="Arial" panose="020B0604020202020204" pitchFamily="34" charset="0"/>
              </a:rPr>
              <a:t>ƯỜNG MẦM NON BẮC BIÊN </a:t>
            </a:r>
            <a:endParaRPr lang="en-US" sz="2600" b="1" dirty="0" smtClean="0">
              <a:solidFill>
                <a:srgbClr val="0000CC"/>
              </a:solidFill>
              <a:latin typeface="Arial" panose="020B0604020202020204" pitchFamily="34" charset="0"/>
              <a:cs typeface="Arial" panose="020B0604020202020204" pitchFamily="34" charset="0"/>
            </a:endParaRPr>
          </a:p>
        </p:txBody>
      </p:sp>
      <p:sp>
        <p:nvSpPr>
          <p:cNvPr id="7" name="Title 3"/>
          <p:cNvSpPr txBox="1">
            <a:spLocks/>
          </p:cNvSpPr>
          <p:nvPr/>
        </p:nvSpPr>
        <p:spPr>
          <a:xfrm>
            <a:off x="-206829" y="5638800"/>
            <a:ext cx="9525000" cy="99536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n-US" sz="2600" b="1" dirty="0" smtClean="0">
              <a:solidFill>
                <a:srgbClr val="0000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0" y="1244252"/>
            <a:ext cx="1395719" cy="1306659"/>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612" r="12971"/>
          <a:stretch/>
        </p:blipFill>
        <p:spPr bwMode="auto">
          <a:xfrm>
            <a:off x="2590800" y="0"/>
            <a:ext cx="9682619"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40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971800"/>
            <a:ext cx="6589199" cy="1280890"/>
          </a:xfrm>
        </p:spPr>
        <p:txBody>
          <a:bodyPr>
            <a:normAutofit/>
          </a:bodyPr>
          <a:lstStyle/>
          <a:p>
            <a:pPr algn="ctr"/>
            <a:r>
              <a:rPr lang="en-US" b="1" dirty="0">
                <a:solidFill>
                  <a:srgbClr val="0000CC"/>
                </a:solidFill>
                <a:latin typeface="Arial" panose="020B0604020202020204" pitchFamily="34" charset="0"/>
                <a:cs typeface="Arial" panose="020B0604020202020204" pitchFamily="34" charset="0"/>
              </a:rPr>
              <a:t>NGUYÊN NHÂN</a:t>
            </a:r>
          </a:p>
        </p:txBody>
      </p:sp>
    </p:spTree>
    <p:extLst>
      <p:ext uri="{BB962C8B-B14F-4D97-AF65-F5344CB8AC3E}">
        <p14:creationId xmlns:p14="http://schemas.microsoft.com/office/powerpoint/2010/main" val="42591406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Font typeface="Arial" charset="0"/>
              <a:buChar char="•"/>
            </a:pPr>
            <a:endParaRPr lang="en-US" dirty="0"/>
          </a:p>
        </p:txBody>
      </p:sp>
      <p:pic>
        <p:nvPicPr>
          <p:cNvPr id="4" name="Picture 3" descr="46278583_724217691272426_5854692443433205760_n.jpg"/>
          <p:cNvPicPr>
            <a:picLocks noChangeAspect="1"/>
          </p:cNvPicPr>
          <p:nvPr/>
        </p:nvPicPr>
        <p:blipFill>
          <a:blip r:embed="rId2"/>
          <a:stretch>
            <a:fillRect/>
          </a:stretch>
        </p:blipFill>
        <p:spPr>
          <a:xfrm>
            <a:off x="0" y="0"/>
            <a:ext cx="9144000" cy="5638800"/>
          </a:xfrm>
          <a:prstGeom prst="rect">
            <a:avLst/>
          </a:prstGeom>
        </p:spPr>
      </p:pic>
      <p:sp>
        <p:nvSpPr>
          <p:cNvPr id="2" name="TextBox 1"/>
          <p:cNvSpPr txBox="1"/>
          <p:nvPr/>
        </p:nvSpPr>
        <p:spPr>
          <a:xfrm>
            <a:off x="152400" y="5657671"/>
            <a:ext cx="8763000" cy="1200329"/>
          </a:xfrm>
          <a:prstGeom prst="rect">
            <a:avLst/>
          </a:prstGeom>
          <a:noFill/>
        </p:spPr>
        <p:txBody>
          <a:bodyPr wrap="square" rtlCol="0">
            <a:spAutoFit/>
          </a:bodyPr>
          <a:lstStyle/>
          <a:p>
            <a:pPr algn="just"/>
            <a:r>
              <a:rPr lang="en-US" sz="2400" b="1" dirty="0" smtClean="0">
                <a:solidFill>
                  <a:srgbClr val="0000CC"/>
                </a:solidFill>
              </a:rPr>
              <a:t>Đó chính là ý thức, người lớn làm cho trẻ em học theo, người này làm rồi người khác bắt chước, để rồi tạo ra những thói quen truyền từ người này sang người khác.</a:t>
            </a:r>
            <a:endParaRPr lang="en-US" sz="2400" b="1" dirty="0">
              <a:solidFill>
                <a:srgbClr val="0000CC"/>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 y="1"/>
            <a:ext cx="9144000" cy="56387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0" y="15922"/>
            <a:ext cx="9101540" cy="5622878"/>
          </a:xfrm>
          <a:prstGeom prst="rect">
            <a:avLst/>
          </a:prstGeom>
        </p:spPr>
      </p:pic>
    </p:spTree>
    <p:extLst>
      <p:ext uri="{BB962C8B-B14F-4D97-AF65-F5344CB8AC3E}">
        <p14:creationId xmlns:p14="http://schemas.microsoft.com/office/powerpoint/2010/main" val="419635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iterate type="lt">
                                    <p:tmPct val="0"/>
                                  </p:iterate>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1700"/>
                                        <p:tgtEl>
                                          <p:spTgt spid="5"/>
                                        </p:tgtEl>
                                      </p:cBhvr>
                                    </p:animEffect>
                                  </p:childTnLst>
                                </p:cTn>
                              </p:par>
                              <p:par>
                                <p:cTn id="21" presetID="8" presetClass="emph" presetSubtype="0" fill="hold" grpId="1" nodeType="withEffect">
                                  <p:stCondLst>
                                    <p:cond delay="0"/>
                                  </p:stCondLst>
                                  <p:iterate type="lt">
                                    <p:tmPct val="0"/>
                                  </p:iterate>
                                  <p:childTnLst>
                                    <p:animRot by="21600000">
                                      <p:cBhvr>
                                        <p:cTn id="22" dur="1700" fill="hold"/>
                                        <p:tgtEl>
                                          <p:spTgt spid="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5"/>
                                        </p:tgtEl>
                                        <p:attrNameLst>
                                          <p:attrName>ppt_w</p:attrName>
                                        </p:attrNameLst>
                                      </p:cBhvr>
                                      <p:tavLst>
                                        <p:tav tm="0">
                                          <p:val>
                                            <p:strVal val="ppt_w"/>
                                          </p:val>
                                        </p:tav>
                                        <p:tav tm="100000">
                                          <p:val>
                                            <p:fltVal val="0"/>
                                          </p:val>
                                        </p:tav>
                                      </p:tavLst>
                                    </p:anim>
                                    <p:anim calcmode="lin" valueType="num">
                                      <p:cBhvr>
                                        <p:cTn id="27" dur="1000"/>
                                        <p:tgtEl>
                                          <p:spTgt spid="5"/>
                                        </p:tgtEl>
                                        <p:attrNameLst>
                                          <p:attrName>ppt_h</p:attrName>
                                        </p:attrNameLst>
                                      </p:cBhvr>
                                      <p:tavLst>
                                        <p:tav tm="0">
                                          <p:val>
                                            <p:strVal val="ppt_h"/>
                                          </p:val>
                                        </p:tav>
                                        <p:tav tm="100000">
                                          <p:val>
                                            <p:fltVal val="0"/>
                                          </p:val>
                                        </p:tav>
                                      </p:tavLst>
                                    </p:anim>
                                    <p:anim calcmode="lin" valueType="num">
                                      <p:cBhvr>
                                        <p:cTn id="28" dur="1000"/>
                                        <p:tgtEl>
                                          <p:spTgt spid="5"/>
                                        </p:tgtEl>
                                        <p:attrNameLst>
                                          <p:attrName>style.rotation</p:attrName>
                                        </p:attrNameLst>
                                      </p:cBhvr>
                                      <p:tavLst>
                                        <p:tav tm="0">
                                          <p:val>
                                            <p:fltVal val="0"/>
                                          </p:val>
                                        </p:tav>
                                        <p:tav tm="100000">
                                          <p:val>
                                            <p:fltVal val="90"/>
                                          </p:val>
                                        </p:tav>
                                      </p:tavLst>
                                    </p:anim>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7" y="0"/>
            <a:ext cx="9144000" cy="5715000"/>
          </a:xfrm>
          <a:prstGeom prst="rect">
            <a:avLst/>
          </a:prstGeom>
          <a:effectLst>
            <a:glow>
              <a:schemeClr val="accent1">
                <a:alpha val="40000"/>
              </a:schemeClr>
            </a:glow>
            <a:reflection stA="97000" endPos="0" dist="50800" dir="5400000" sy="-100000" algn="bl" rotWithShape="0"/>
            <a:softEdge rad="0"/>
          </a:effectLst>
        </p:spPr>
      </p:pic>
      <p:sp>
        <p:nvSpPr>
          <p:cNvPr id="3" name="Content Placeholder 2"/>
          <p:cNvSpPr>
            <a:spLocks noGrp="1"/>
          </p:cNvSpPr>
          <p:nvPr>
            <p:ph idx="1"/>
          </p:nvPr>
        </p:nvSpPr>
        <p:spPr>
          <a:xfrm>
            <a:off x="152401" y="5715000"/>
            <a:ext cx="8839200" cy="1143000"/>
          </a:xfrm>
        </p:spPr>
        <p:txBody>
          <a:bodyPr>
            <a:noAutofit/>
          </a:bodyPr>
          <a:lstStyle/>
          <a:p>
            <a:pPr marL="0" indent="0" algn="just">
              <a:buNone/>
            </a:pPr>
            <a:r>
              <a:rPr lang="vi-VN" sz="2400" b="1" dirty="0">
                <a:solidFill>
                  <a:srgbClr val="0000CC"/>
                </a:solidFill>
                <a:latin typeface="Arial" panose="020B0604020202020204" pitchFamily="34" charset="0"/>
                <a:cs typeface="Arial" panose="020B0604020202020204" pitchFamily="34" charset="0"/>
              </a:rPr>
              <a:t>Càng có nhiều rác thải không được xử lý đúng cách, càng </a:t>
            </a:r>
            <a:r>
              <a:rPr lang="vi-VN" sz="2400" b="1" dirty="0" smtClean="0">
                <a:solidFill>
                  <a:srgbClr val="0000CC"/>
                </a:solidFill>
                <a:latin typeface="Arial" panose="020B0604020202020204" pitchFamily="34" charset="0"/>
                <a:cs typeface="Arial" panose="020B0604020202020204" pitchFamily="34" charset="0"/>
              </a:rPr>
              <a:t>nhiều</a:t>
            </a:r>
            <a:r>
              <a:rPr lang="en-US" sz="2400" b="1" dirty="0" smtClean="0">
                <a:solidFill>
                  <a:srgbClr val="0000CC"/>
                </a:solidFill>
                <a:latin typeface="Arial" panose="020B0604020202020204" pitchFamily="34" charset="0"/>
                <a:cs typeface="Arial" panose="020B0604020202020204" pitchFamily="34" charset="0"/>
              </a:rPr>
              <a:t> rác</a:t>
            </a:r>
            <a:r>
              <a:rPr lang="vi-VN" sz="2400" b="1" dirty="0" smtClean="0">
                <a:solidFill>
                  <a:srgbClr val="0000CC"/>
                </a:solidFill>
                <a:latin typeface="Arial" panose="020B0604020202020204" pitchFamily="34" charset="0"/>
                <a:cs typeface="Arial" panose="020B0604020202020204" pitchFamily="34" charset="0"/>
              </a:rPr>
              <a:t> </a:t>
            </a:r>
            <a:r>
              <a:rPr lang="vi-VN" sz="2400" b="1" dirty="0">
                <a:solidFill>
                  <a:srgbClr val="0000CC"/>
                </a:solidFill>
                <a:latin typeface="Arial" panose="020B0604020202020204" pitchFamily="34" charset="0"/>
                <a:cs typeface="Arial" panose="020B0604020202020204" pitchFamily="34" charset="0"/>
              </a:rPr>
              <a:t>nhựa sẽ bị thải vào các con sông và đi theo con đường này ra </a:t>
            </a:r>
            <a:r>
              <a:rPr lang="vi-VN" sz="2400" b="1" dirty="0" smtClean="0">
                <a:solidFill>
                  <a:srgbClr val="0000CC"/>
                </a:solidFill>
                <a:latin typeface="Arial" panose="020B0604020202020204" pitchFamily="34" charset="0"/>
                <a:cs typeface="Arial" panose="020B0604020202020204" pitchFamily="34" charset="0"/>
              </a:rPr>
              <a:t>biển</a:t>
            </a:r>
            <a:r>
              <a:rPr lang="en-US" sz="2400" b="1" dirty="0" smtClean="0">
                <a:solidFill>
                  <a:srgbClr val="0000CC"/>
                </a:solidFill>
                <a:latin typeface="Arial" panose="020B0604020202020204" pitchFamily="34" charset="0"/>
                <a:cs typeface="Arial" panose="020B0604020202020204" pitchFamily="34" charset="0"/>
              </a:rPr>
              <a:t>.</a:t>
            </a:r>
            <a:endParaRPr lang="en-US" sz="24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94453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600" fill="hold"/>
                                        <p:tgtEl>
                                          <p:spTgt spid="4"/>
                                        </p:tgtEl>
                                        <p:attrNameLst>
                                          <p:attrName>ppt_w</p:attrName>
                                        </p:attrNameLst>
                                      </p:cBhvr>
                                      <p:tavLst>
                                        <p:tav tm="0">
                                          <p:val>
                                            <p:fltVal val="0"/>
                                          </p:val>
                                        </p:tav>
                                        <p:tav tm="100000">
                                          <p:val>
                                            <p:strVal val="#ppt_w"/>
                                          </p:val>
                                        </p:tav>
                                      </p:tavLst>
                                    </p:anim>
                                    <p:anim calcmode="lin" valueType="num">
                                      <p:cBhvr>
                                        <p:cTn id="8" dur="1600" fill="hold"/>
                                        <p:tgtEl>
                                          <p:spTgt spid="4"/>
                                        </p:tgtEl>
                                        <p:attrNameLst>
                                          <p:attrName>ppt_h</p:attrName>
                                        </p:attrNameLst>
                                      </p:cBhvr>
                                      <p:tavLst>
                                        <p:tav tm="0">
                                          <p:val>
                                            <p:fltVal val="0"/>
                                          </p:val>
                                        </p:tav>
                                        <p:tav tm="100000">
                                          <p:val>
                                            <p:strVal val="#ppt_h"/>
                                          </p:val>
                                        </p:tav>
                                      </p:tavLst>
                                    </p:anim>
                                    <p:anim calcmode="lin" valueType="num">
                                      <p:cBhvr>
                                        <p:cTn id="9" dur="1600" fill="hold"/>
                                        <p:tgtEl>
                                          <p:spTgt spid="4"/>
                                        </p:tgtEl>
                                        <p:attrNameLst>
                                          <p:attrName>style.rotation</p:attrName>
                                        </p:attrNameLst>
                                      </p:cBhvr>
                                      <p:tavLst>
                                        <p:tav tm="0">
                                          <p:val>
                                            <p:fltVal val="360"/>
                                          </p:val>
                                        </p:tav>
                                        <p:tav tm="100000">
                                          <p:val>
                                            <p:fltVal val="0"/>
                                          </p:val>
                                        </p:tav>
                                      </p:tavLst>
                                    </p:anim>
                                    <p:animEffect transition="in" filter="fade">
                                      <p:cBhvr>
                                        <p:cTn id="10" dur="1600"/>
                                        <p:tgtEl>
                                          <p:spTgt spid="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6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16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971800"/>
            <a:ext cx="7162800" cy="1325563"/>
          </a:xfrm>
        </p:spPr>
        <p:txBody>
          <a:bodyPr/>
          <a:lstStyle/>
          <a:p>
            <a:r>
              <a:rPr lang="en-US" b="1" dirty="0" smtClean="0">
                <a:solidFill>
                  <a:srgbClr val="0000CC"/>
                </a:solidFill>
                <a:latin typeface="Arial" panose="020B0604020202020204" pitchFamily="34" charset="0"/>
                <a:cs typeface="Arial" panose="020B0604020202020204" pitchFamily="34" charset="0"/>
              </a:rPr>
              <a:t>TÁC HẠI CỦA RÁC THẢI NHỰA</a:t>
            </a: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2397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950"/>
            <a:ext cx="9144000" cy="5753950"/>
          </a:xfrm>
          <a:prstGeom prst="rect">
            <a:avLst/>
          </a:prstGeom>
        </p:spPr>
      </p:pic>
      <p:sp>
        <p:nvSpPr>
          <p:cNvPr id="5" name="TextBox 4"/>
          <p:cNvSpPr txBox="1"/>
          <p:nvPr/>
        </p:nvSpPr>
        <p:spPr>
          <a:xfrm>
            <a:off x="152400" y="5654842"/>
            <a:ext cx="8991600" cy="1015663"/>
          </a:xfrm>
          <a:prstGeom prst="rect">
            <a:avLst/>
          </a:prstGeom>
          <a:noFill/>
        </p:spPr>
        <p:txBody>
          <a:bodyPr wrap="square" rtlCol="0">
            <a:spAutoFit/>
          </a:bodyPr>
          <a:lstStyle/>
          <a:p>
            <a:r>
              <a:rPr lang="vi-VN" sz="2000" b="1" dirty="0" smtClean="0">
                <a:solidFill>
                  <a:srgbClr val="0000CC"/>
                </a:solidFill>
              </a:rPr>
              <a:t>Nếu </a:t>
            </a:r>
            <a:r>
              <a:rPr lang="vi-VN" sz="2000" b="1" dirty="0">
                <a:solidFill>
                  <a:srgbClr val="0000CC"/>
                </a:solidFill>
              </a:rPr>
              <a:t>không xem rác là nguồn tài nguyên có lợi để khai thác sử dụng </a:t>
            </a:r>
            <a:r>
              <a:rPr lang="vi-VN" sz="2000" b="1" dirty="0" smtClean="0">
                <a:solidFill>
                  <a:srgbClr val="0000CC"/>
                </a:solidFill>
              </a:rPr>
              <a:t>mà</a:t>
            </a:r>
            <a:r>
              <a:rPr lang="en-US" sz="2000" b="1" dirty="0" smtClean="0">
                <a:solidFill>
                  <a:srgbClr val="0000CC"/>
                </a:solidFill>
              </a:rPr>
              <a:t> </a:t>
            </a:r>
            <a:r>
              <a:rPr lang="vi-VN" sz="2000" b="1" dirty="0" smtClean="0">
                <a:solidFill>
                  <a:srgbClr val="0000CC"/>
                </a:solidFill>
              </a:rPr>
              <a:t>vứt </a:t>
            </a:r>
            <a:r>
              <a:rPr lang="vi-VN" sz="2000" b="1" dirty="0">
                <a:solidFill>
                  <a:srgbClr val="0000CC"/>
                </a:solidFill>
              </a:rPr>
              <a:t>rác bừa bãi thì rác sẽ gây tác hại rất lớn cho môi trường và ảnh hưởng </a:t>
            </a:r>
            <a:r>
              <a:rPr lang="vi-VN" sz="2000" b="1" dirty="0" smtClean="0">
                <a:solidFill>
                  <a:srgbClr val="0000CC"/>
                </a:solidFill>
              </a:rPr>
              <a:t>xấu</a:t>
            </a:r>
            <a:r>
              <a:rPr lang="en-US" sz="2000" b="1" dirty="0">
                <a:solidFill>
                  <a:srgbClr val="0000CC"/>
                </a:solidFill>
              </a:rPr>
              <a:t> </a:t>
            </a:r>
            <a:r>
              <a:rPr lang="vi-VN" sz="2000" b="1" dirty="0" smtClean="0">
                <a:solidFill>
                  <a:srgbClr val="0000CC"/>
                </a:solidFill>
              </a:rPr>
              <a:t>đến </a:t>
            </a:r>
            <a:r>
              <a:rPr lang="vi-VN" sz="2000" b="1" dirty="0">
                <a:solidFill>
                  <a:srgbClr val="0000CC"/>
                </a:solidFill>
              </a:rPr>
              <a:t>sức khoẻ con </a:t>
            </a:r>
            <a:r>
              <a:rPr lang="vi-VN" sz="2000" b="1" dirty="0" smtClean="0">
                <a:solidFill>
                  <a:srgbClr val="0000CC"/>
                </a:solidFill>
              </a:rPr>
              <a:t>người</a:t>
            </a:r>
            <a:endParaRPr lang="en-US" sz="2000" b="1" dirty="0" smtClean="0">
              <a:solidFill>
                <a:srgbClr val="0000CC"/>
              </a:solidFill>
            </a:endParaRPr>
          </a:p>
        </p:txBody>
      </p:sp>
    </p:spTree>
    <p:extLst>
      <p:ext uri="{BB962C8B-B14F-4D97-AF65-F5344CB8AC3E}">
        <p14:creationId xmlns:p14="http://schemas.microsoft.com/office/powerpoint/2010/main" val="17126501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6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1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9144000" cy="4596979"/>
          </a:xfrm>
          <a:prstGeom prst="rect">
            <a:avLst/>
          </a:prstGeom>
        </p:spPr>
      </p:pic>
      <p:sp>
        <p:nvSpPr>
          <p:cNvPr id="4" name="Rectangle 3"/>
          <p:cNvSpPr/>
          <p:nvPr/>
        </p:nvSpPr>
        <p:spPr>
          <a:xfrm>
            <a:off x="0" y="0"/>
            <a:ext cx="8991600" cy="2203745"/>
          </a:xfrm>
          <a:prstGeom prst="rect">
            <a:avLst/>
          </a:prstGeom>
        </p:spPr>
        <p:txBody>
          <a:bodyPr wrap="square">
            <a:spAutoFit/>
          </a:bodyPr>
          <a:lstStyle/>
          <a:p>
            <a:pPr marL="457200" algn="ctr">
              <a:lnSpc>
                <a:spcPct val="107000"/>
              </a:lnSpc>
              <a:spcAft>
                <a:spcPts val="0"/>
              </a:spcAft>
            </a:pP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400" dirty="0">
                <a:solidFill>
                  <a:srgbClr val="0000CC"/>
                </a:solidFill>
                <a:latin typeface="Arial" panose="020B0604020202020204" pitchFamily="34" charset="0"/>
                <a:ea typeface="Calibri" panose="020F0502020204030204" pitchFamily="34" charset="0"/>
                <a:cs typeface="Arial" panose="020B0604020202020204" pitchFamily="34" charset="0"/>
              </a:rPr>
              <a:t>Thời gian để phân hủy:</a:t>
            </a:r>
          </a:p>
          <a:p>
            <a:pPr marL="174625" algn="just">
              <a:lnSpc>
                <a:spcPct val="107000"/>
              </a:lnSpc>
              <a:spcAft>
                <a:spcPts val="800"/>
              </a:spcAft>
            </a:pPr>
            <a:r>
              <a:rPr lang="en-US" sz="2000" dirty="0" smtClean="0">
                <a:solidFill>
                  <a:srgbClr val="0000CC"/>
                </a:solidFill>
                <a:latin typeface="Arial" panose="020B0604020202020204" pitchFamily="34" charset="0"/>
                <a:ea typeface="Calibri" panose="020F0502020204030204" pitchFamily="34" charset="0"/>
                <a:cs typeface="Arial" panose="020B0604020202020204" pitchFamily="34" charset="0"/>
              </a:rPr>
              <a:t>Rác thải nhựa cần rất nhiều thời gian để phân hủy như: Túi </a:t>
            </a:r>
            <a:r>
              <a:rPr lang="en-US" sz="2000" dirty="0">
                <a:solidFill>
                  <a:srgbClr val="0000CC"/>
                </a:solidFill>
                <a:latin typeface="Arial" panose="020B0604020202020204" pitchFamily="34" charset="0"/>
                <a:ea typeface="Calibri" panose="020F0502020204030204" pitchFamily="34" charset="0"/>
                <a:cs typeface="Arial" panose="020B0604020202020204" pitchFamily="34" charset="0"/>
              </a:rPr>
              <a:t>nhựa ít nhất là 100 năm; chai nhựa ít nhất là 200 năm. Thời gian để phân hủy hoàn toàn là 450 năm</a:t>
            </a:r>
            <a:r>
              <a:rPr lang="en-US" sz="2000" dirty="0" smtClean="0">
                <a:solidFill>
                  <a:srgbClr val="0000CC"/>
                </a:solidFill>
                <a:latin typeface="Arial" panose="020B0604020202020204" pitchFamily="34" charset="0"/>
                <a:ea typeface="Calibri" panose="020F0502020204030204" pitchFamily="34" charset="0"/>
                <a:cs typeface="Arial" panose="020B0604020202020204" pitchFamily="34" charset="0"/>
              </a:rPr>
              <a:t>.</a:t>
            </a:r>
            <a:r>
              <a:rPr lang="vi-VN" sz="2000" b="1" dirty="0">
                <a:solidFill>
                  <a:srgbClr val="0000CC"/>
                </a:solidFill>
                <a:latin typeface="Arial" panose="020B0604020202020204" pitchFamily="34" charset="0"/>
                <a:cs typeface="Arial" panose="020B0604020202020204" pitchFamily="34" charset="0"/>
              </a:rPr>
              <a:t> </a:t>
            </a:r>
            <a:r>
              <a:rPr lang="en-US" sz="2000" dirty="0" smtClean="0">
                <a:solidFill>
                  <a:srgbClr val="0000CC"/>
                </a:solidFill>
                <a:latin typeface="Arial" panose="020B0604020202020204" pitchFamily="34" charset="0"/>
                <a:cs typeface="Arial" panose="020B0604020202020204" pitchFamily="34" charset="0"/>
              </a:rPr>
              <a:t>Do đó </a:t>
            </a:r>
            <a:r>
              <a:rPr lang="vi-VN" sz="2000" dirty="0" smtClean="0">
                <a:solidFill>
                  <a:srgbClr val="0000CC"/>
                </a:solidFill>
                <a:latin typeface="Arial" panose="020B0604020202020204" pitchFamily="34" charset="0"/>
                <a:cs typeface="Arial" panose="020B0604020202020204" pitchFamily="34" charset="0"/>
              </a:rPr>
              <a:t>rác </a:t>
            </a:r>
            <a:r>
              <a:rPr lang="vi-VN" sz="2000" dirty="0">
                <a:solidFill>
                  <a:srgbClr val="0000CC"/>
                </a:solidFill>
                <a:latin typeface="Arial" panose="020B0604020202020204" pitchFamily="34" charset="0"/>
                <a:cs typeface="Arial" panose="020B0604020202020204" pitchFamily="34" charset="0"/>
              </a:rPr>
              <a:t>thải nhựa không chỉ gây thiệt hại về môi trường, mà còn gây tổn thất lớn cho cả kinh </a:t>
            </a:r>
            <a:r>
              <a:rPr lang="vi-VN" sz="2000" dirty="0" smtClean="0">
                <a:solidFill>
                  <a:srgbClr val="0000CC"/>
                </a:solidFill>
                <a:latin typeface="Arial" panose="020B0604020202020204" pitchFamily="34" charset="0"/>
                <a:cs typeface="Arial" panose="020B0604020202020204" pitchFamily="34" charset="0"/>
              </a:rPr>
              <a:t>tế</a:t>
            </a:r>
            <a:r>
              <a:rPr lang="en-US" sz="2000" dirty="0" smtClean="0">
                <a:solidFill>
                  <a:srgbClr val="0000CC"/>
                </a:solidFill>
                <a:latin typeface="Arial" panose="020B0604020202020204" pitchFamily="34" charset="0"/>
                <a:cs typeface="Arial" panose="020B0604020202020204" pitchFamily="34" charset="0"/>
              </a:rPr>
              <a:t>.</a:t>
            </a:r>
            <a:endParaRPr lang="en-US" sz="2000" dirty="0">
              <a:solidFill>
                <a:srgbClr val="0000CC"/>
              </a:solidFill>
              <a:latin typeface="Arial" panose="020B0604020202020204" pitchFamily="34" charset="0"/>
              <a:cs typeface="Arial" panose="020B0604020202020204" pitchFamily="34" charset="0"/>
            </a:endParaRPr>
          </a:p>
          <a:p>
            <a:pPr marL="457200" algn="just">
              <a:lnSpc>
                <a:spcPct val="107000"/>
              </a:lnSpc>
              <a:spcAft>
                <a:spcPts val="800"/>
              </a:spcAft>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67595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457200"/>
          </a:xfrm>
        </p:spPr>
        <p:txBody>
          <a:bodyPr>
            <a:normAutofit fontScale="90000"/>
          </a:bodyPr>
          <a:lstStyle/>
          <a:p>
            <a:pPr algn="ctr"/>
            <a:r>
              <a:rPr lang="en-US" dirty="0"/>
              <a:t> </a:t>
            </a:r>
            <a:r>
              <a:rPr lang="en-US" dirty="0" smtClean="0"/>
              <a:t/>
            </a:r>
            <a:br>
              <a:rPr lang="en-US" dirty="0" smtClean="0"/>
            </a:br>
            <a:r>
              <a:rPr lang="en-US" sz="3100" b="1" dirty="0" smtClean="0">
                <a:solidFill>
                  <a:srgbClr val="0000CC"/>
                </a:solidFill>
                <a:latin typeface="Arial" panose="020B0604020202020204" pitchFamily="34" charset="0"/>
                <a:cs typeface="Arial" panose="020B0604020202020204" pitchFamily="34" charset="0"/>
              </a:rPr>
              <a:t>Ảnh </a:t>
            </a:r>
            <a:r>
              <a:rPr lang="en-US" sz="3100" b="1" dirty="0">
                <a:solidFill>
                  <a:srgbClr val="0000CC"/>
                </a:solidFill>
                <a:latin typeface="Arial" panose="020B0604020202020204" pitchFamily="34" charset="0"/>
                <a:cs typeface="Arial" panose="020B0604020202020204" pitchFamily="34" charset="0"/>
              </a:rPr>
              <a:t>hưởng xấu đến sức khỏe:</a:t>
            </a:r>
            <a:br>
              <a:rPr lang="en-US" sz="3100" b="1" dirty="0">
                <a:solidFill>
                  <a:srgbClr val="0000CC"/>
                </a:solidFill>
                <a:latin typeface="Arial" panose="020B0604020202020204" pitchFamily="34" charset="0"/>
                <a:cs typeface="Arial" panose="020B0604020202020204" pitchFamily="34" charset="0"/>
              </a:rPr>
            </a:br>
            <a:endParaRPr lang="en-US" sz="3100" b="1" dirty="0">
              <a:solidFill>
                <a:srgbClr val="0000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399" y="457201"/>
            <a:ext cx="8839201" cy="1447799"/>
          </a:xfrm>
        </p:spPr>
        <p:txBody>
          <a:bodyPr>
            <a:normAutofit lnSpcReduction="10000"/>
          </a:bodyPr>
          <a:lstStyle/>
          <a:p>
            <a:pPr marL="0" indent="0" algn="just">
              <a:buNone/>
            </a:pPr>
            <a:r>
              <a:rPr lang="en-US" dirty="0" smtClean="0">
                <a:solidFill>
                  <a:srgbClr val="0000CC"/>
                </a:solidFill>
                <a:latin typeface="Arial" panose="020B0604020202020204" pitchFamily="34" charset="0"/>
                <a:cs typeface="Arial" panose="020B0604020202020204" pitchFamily="34" charset="0"/>
              </a:rPr>
              <a:t>Nhựa </a:t>
            </a:r>
            <a:r>
              <a:rPr lang="en-US" dirty="0">
                <a:solidFill>
                  <a:srgbClr val="0000CC"/>
                </a:solidFill>
                <a:latin typeface="Arial" panose="020B0604020202020204" pitchFamily="34" charset="0"/>
                <a:cs typeface="Arial" panose="020B0604020202020204" pitchFamily="34" charset="0"/>
              </a:rPr>
              <a:t>sẽ dễ dàng tan chảy trong khoảng nhiệt độ từ 70 – 800 độ C và hòa vào thực phẩm, đi vào cơ thể của bạn. Những chất độc đó tích lũy lâu ngày sẽ gây ra các bệnh vô cùng nguy hiểm. Đặc biệt, trong nhựa có chứa một chất độc hại là DOP. Chất độc này có thể gây ảnh hưởng giới tính ở các bé nào và gây vô sinh ở các bé gái.</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905000"/>
            <a:ext cx="9133114" cy="4952999"/>
          </a:xfrm>
          <a:prstGeom prst="rect">
            <a:avLst/>
          </a:prstGeom>
        </p:spPr>
      </p:pic>
    </p:spTree>
    <p:extLst>
      <p:ext uri="{BB962C8B-B14F-4D97-AF65-F5344CB8AC3E}">
        <p14:creationId xmlns:p14="http://schemas.microsoft.com/office/powerpoint/2010/main" val="1176039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886700" cy="544286"/>
          </a:xfrm>
        </p:spPr>
        <p:txBody>
          <a:bodyPr>
            <a:normAutofit fontScale="90000"/>
          </a:bodyPr>
          <a:lstStyle/>
          <a:p>
            <a:pPr algn="ctr"/>
            <a:r>
              <a:rPr lang="en-US" dirty="0" smtClean="0"/>
              <a:t/>
            </a:r>
            <a:br>
              <a:rPr lang="en-US" dirty="0" smtClean="0"/>
            </a:br>
            <a:r>
              <a:rPr lang="en-US" b="1" dirty="0" smtClean="0">
                <a:solidFill>
                  <a:srgbClr val="0000CC"/>
                </a:solidFill>
                <a:latin typeface="Arial" panose="020B0604020202020204" pitchFamily="34" charset="0"/>
                <a:cs typeface="Arial" panose="020B0604020202020204" pitchFamily="34" charset="0"/>
              </a:rPr>
              <a:t>Tác </a:t>
            </a:r>
            <a:r>
              <a:rPr lang="en-US" b="1" dirty="0">
                <a:solidFill>
                  <a:srgbClr val="0000CC"/>
                </a:solidFill>
                <a:latin typeface="Arial" panose="020B0604020202020204" pitchFamily="34" charset="0"/>
                <a:cs typeface="Arial" panose="020B0604020202020204" pitchFamily="34" charset="0"/>
              </a:rPr>
              <a:t>động tiêu cực đến môi trường</a:t>
            </a:r>
            <a:br>
              <a:rPr lang="en-US" b="1" dirty="0">
                <a:solidFill>
                  <a:srgbClr val="0000CC"/>
                </a:solidFill>
                <a:latin typeface="Arial" panose="020B0604020202020204" pitchFamily="34" charset="0"/>
                <a:cs typeface="Arial" panose="020B0604020202020204" pitchFamily="34" charset="0"/>
              </a:rPr>
            </a:br>
            <a:endParaRPr lang="en-US" b="1" dirty="0">
              <a:solidFill>
                <a:srgbClr val="0000C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676400"/>
            <a:ext cx="8077200" cy="4191000"/>
          </a:xfrm>
        </p:spPr>
        <p:txBody>
          <a:bodyPr>
            <a:normAutofit/>
          </a:bodyPr>
          <a:lstStyle/>
          <a:p>
            <a:pPr marL="0" indent="0" algn="just" fontAlgn="t">
              <a:buNone/>
            </a:pPr>
            <a:r>
              <a:rPr lang="en-US" sz="2800" dirty="0" smtClean="0">
                <a:solidFill>
                  <a:srgbClr val="0000CC"/>
                </a:solidFill>
                <a:latin typeface="Arial" panose="020B0604020202020204" pitchFamily="34" charset="0"/>
                <a:cs typeface="Arial" panose="020B0604020202020204" pitchFamily="34" charset="0"/>
              </a:rPr>
              <a:t>Việt </a:t>
            </a:r>
            <a:r>
              <a:rPr lang="en-US" sz="2800" dirty="0">
                <a:solidFill>
                  <a:srgbClr val="0000CC"/>
                </a:solidFill>
                <a:latin typeface="Arial" panose="020B0604020202020204" pitchFamily="34" charset="0"/>
                <a:cs typeface="Arial" panose="020B0604020202020204" pitchFamily="34" charset="0"/>
              </a:rPr>
              <a:t>Nam ta có hơn 10 triệu người thì chúng ta hằng ngày thải ra môi trường bao nhiêu rác thải nhựa? Cũng tương tự như thế, những vật dụng nhựa nhỏ bé như ống hút nhựa, sau mỗi lần uống nước bạn vứt đi, khi thống kê lại sẽ là một con số khổng lồ bạn không thế tin được. Và còn </a:t>
            </a:r>
            <a:r>
              <a:rPr lang="en-US" sz="2800" dirty="0" err="1">
                <a:solidFill>
                  <a:srgbClr val="0000CC"/>
                </a:solidFill>
                <a:latin typeface="Arial" panose="020B0604020202020204" pitchFamily="34" charset="0"/>
                <a:cs typeface="Arial" panose="020B0604020202020204" pitchFamily="34" charset="0"/>
              </a:rPr>
              <a:t>tỷ</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tỷ</a:t>
            </a:r>
            <a:r>
              <a:rPr lang="en-US" sz="2800" dirty="0">
                <a:solidFill>
                  <a:srgbClr val="0000CC"/>
                </a:solidFill>
                <a:latin typeface="Arial" panose="020B0604020202020204" pitchFamily="34" charset="0"/>
                <a:cs typeface="Arial" panose="020B0604020202020204" pitchFamily="34" charset="0"/>
              </a:rPr>
              <a:t> những loại rác thải nhựa khác đang đe dọa môi trường sống chúng ta từng phút từng giây.</a:t>
            </a:r>
          </a:p>
          <a:p>
            <a:pPr algn="just"/>
            <a:endParaRPr lang="en-US" sz="28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864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9144001" cy="5656997"/>
          </a:xfrm>
          <a:prstGeom prst="rect">
            <a:avLst/>
          </a:prstGeom>
        </p:spPr>
      </p:pic>
      <p:sp>
        <p:nvSpPr>
          <p:cNvPr id="3" name="Content Placeholder 2"/>
          <p:cNvSpPr>
            <a:spLocks noGrp="1"/>
          </p:cNvSpPr>
          <p:nvPr>
            <p:ph idx="1"/>
          </p:nvPr>
        </p:nvSpPr>
        <p:spPr>
          <a:xfrm>
            <a:off x="-2" y="5943600"/>
            <a:ext cx="9144001" cy="914400"/>
          </a:xfrm>
        </p:spPr>
        <p:txBody>
          <a:bodyPr>
            <a:normAutofit/>
          </a:bodyPr>
          <a:lstStyle/>
          <a:p>
            <a:pPr marL="0" indent="0" algn="ctr">
              <a:buNone/>
            </a:pPr>
            <a:r>
              <a:rPr lang="en-US" sz="2800" b="1" dirty="0" smtClean="0">
                <a:solidFill>
                  <a:srgbClr val="0000CC"/>
                </a:solidFill>
                <a:latin typeface="Arial" panose="020B0604020202020204" pitchFamily="34" charset="0"/>
                <a:cs typeface="Arial" panose="020B0604020202020204" pitchFamily="34" charset="0"/>
              </a:rPr>
              <a:t>Ô nhiễm nguồn nước.</a:t>
            </a:r>
            <a:endParaRPr lang="en-US" sz="28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51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800" fill="hold"/>
                                        <p:tgtEl>
                                          <p:spTgt spid="4"/>
                                        </p:tgtEl>
                                        <p:attrNameLst>
                                          <p:attrName>ppt_w</p:attrName>
                                        </p:attrNameLst>
                                      </p:cBhvr>
                                      <p:tavLst>
                                        <p:tav tm="0">
                                          <p:val>
                                            <p:fltVal val="0"/>
                                          </p:val>
                                        </p:tav>
                                        <p:tav tm="100000">
                                          <p:val>
                                            <p:strVal val="#ppt_w"/>
                                          </p:val>
                                        </p:tav>
                                      </p:tavLst>
                                    </p:anim>
                                    <p:anim calcmode="lin" valueType="num">
                                      <p:cBhvr>
                                        <p:cTn id="8" dur="1800" fill="hold"/>
                                        <p:tgtEl>
                                          <p:spTgt spid="4"/>
                                        </p:tgtEl>
                                        <p:attrNameLst>
                                          <p:attrName>ppt_h</p:attrName>
                                        </p:attrNameLst>
                                      </p:cBhvr>
                                      <p:tavLst>
                                        <p:tav tm="0">
                                          <p:val>
                                            <p:fltVal val="0"/>
                                          </p:val>
                                        </p:tav>
                                        <p:tav tm="100000">
                                          <p:val>
                                            <p:strVal val="#ppt_h"/>
                                          </p:val>
                                        </p:tav>
                                      </p:tavLst>
                                    </p:anim>
                                    <p:anim calcmode="lin" valueType="num">
                                      <p:cBhvr>
                                        <p:cTn id="9" dur="1800" fill="hold"/>
                                        <p:tgtEl>
                                          <p:spTgt spid="4"/>
                                        </p:tgtEl>
                                        <p:attrNameLst>
                                          <p:attrName>style.rotation</p:attrName>
                                        </p:attrNameLst>
                                      </p:cBhvr>
                                      <p:tavLst>
                                        <p:tav tm="0">
                                          <p:val>
                                            <p:fltVal val="90"/>
                                          </p:val>
                                        </p:tav>
                                        <p:tav tm="100000">
                                          <p:val>
                                            <p:fltVal val="0"/>
                                          </p:val>
                                        </p:tav>
                                      </p:tavLst>
                                    </p:anim>
                                    <p:animEffect transition="in" filter="fade">
                                      <p:cBhvr>
                                        <p:cTn id="10" dur="18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8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805" y="5105400"/>
            <a:ext cx="8852389" cy="1877437"/>
          </a:xfrm>
          <a:prstGeom prst="rect">
            <a:avLst/>
          </a:prstGeom>
          <a:noFill/>
        </p:spPr>
        <p:txBody>
          <a:bodyPr wrap="square" rtlCol="0">
            <a:spAutoFit/>
          </a:bodyPr>
          <a:lstStyle/>
          <a:p>
            <a:pPr algn="just"/>
            <a:endParaRPr lang="en-US" sz="2000" b="1" dirty="0" smtClean="0">
              <a:solidFill>
                <a:srgbClr val="0000CC"/>
              </a:solidFill>
              <a:latin typeface="Arial" panose="020B0604020202020204" pitchFamily="34" charset="0"/>
              <a:cs typeface="Arial" panose="020B0604020202020204" pitchFamily="34" charset="0"/>
            </a:endParaRPr>
          </a:p>
          <a:p>
            <a:pPr algn="just"/>
            <a:r>
              <a:rPr lang="vi-VN" sz="2000" b="1" dirty="0" smtClean="0">
                <a:solidFill>
                  <a:srgbClr val="0000CC"/>
                </a:solidFill>
                <a:latin typeface="Arial" panose="020B0604020202020204" pitchFamily="34" charset="0"/>
                <a:cs typeface="Arial" panose="020B0604020202020204" pitchFamily="34" charset="0"/>
              </a:rPr>
              <a:t>Các vật dụng khó phân huỷ không dùng được nữa mà thải bừa bãi ra</a:t>
            </a:r>
            <a:endParaRPr lang="en-US" sz="2000" b="1" dirty="0" smtClean="0">
              <a:solidFill>
                <a:srgbClr val="0000CC"/>
              </a:solidFill>
              <a:latin typeface="Arial" panose="020B0604020202020204" pitchFamily="34" charset="0"/>
              <a:cs typeface="Arial" panose="020B0604020202020204" pitchFamily="34" charset="0"/>
            </a:endParaRPr>
          </a:p>
          <a:p>
            <a:pPr algn="just"/>
            <a:r>
              <a:rPr lang="vi-VN" sz="2000" b="1" dirty="0" smtClean="0">
                <a:solidFill>
                  <a:srgbClr val="0000CC"/>
                </a:solidFill>
                <a:latin typeface="Arial" panose="020B0604020202020204" pitchFamily="34" charset="0"/>
                <a:cs typeface="Arial" panose="020B0604020202020204" pitchFamily="34" charset="0"/>
              </a:rPr>
              <a:t>xung quanh thì môi trường ngày càng chứa nhiều loại vật gây chật chội, mất</a:t>
            </a:r>
            <a:r>
              <a:rPr lang="en-US" sz="2000" b="1" dirty="0" smtClean="0">
                <a:solidFill>
                  <a:srgbClr val="0000CC"/>
                </a:solidFill>
                <a:latin typeface="Arial" panose="020B0604020202020204" pitchFamily="34" charset="0"/>
                <a:cs typeface="Arial" panose="020B0604020202020204" pitchFamily="34" charset="0"/>
              </a:rPr>
              <a:t> </a:t>
            </a:r>
            <a:r>
              <a:rPr lang="vi-VN" sz="2000" b="1" dirty="0" smtClean="0">
                <a:solidFill>
                  <a:srgbClr val="0000CC"/>
                </a:solidFill>
                <a:latin typeface="Arial" panose="020B0604020202020204" pitchFamily="34" charset="0"/>
                <a:cs typeface="Arial" panose="020B0604020202020204" pitchFamily="34" charset="0"/>
              </a:rPr>
              <a:t>vệ sinh và mất mỹ quan, tạo cơ hội cho các loài nấm và vi khuẩn, côn trùng</a:t>
            </a:r>
            <a:r>
              <a:rPr lang="en-US" sz="2000" b="1" dirty="0" smtClean="0">
                <a:solidFill>
                  <a:srgbClr val="0000CC"/>
                </a:solidFill>
                <a:latin typeface="Arial" panose="020B0604020202020204" pitchFamily="34" charset="0"/>
                <a:cs typeface="Arial" panose="020B0604020202020204" pitchFamily="34" charset="0"/>
              </a:rPr>
              <a:t> </a:t>
            </a:r>
            <a:r>
              <a:rPr lang="vi-VN" sz="2000" b="1" dirty="0" smtClean="0">
                <a:solidFill>
                  <a:srgbClr val="0000CC"/>
                </a:solidFill>
                <a:latin typeface="Arial" panose="020B0604020202020204" pitchFamily="34" charset="0"/>
                <a:cs typeface="Arial" panose="020B0604020202020204" pitchFamily="34" charset="0"/>
              </a:rPr>
              <a:t>độc hại phát triển gây độc hại cho </a:t>
            </a:r>
            <a:r>
              <a:rPr lang="en-US" sz="2000" b="1" dirty="0" smtClean="0">
                <a:solidFill>
                  <a:srgbClr val="0000CC"/>
                </a:solidFill>
                <a:latin typeface="Arial" panose="020B0604020202020204" pitchFamily="34" charset="0"/>
                <a:cs typeface="Arial" panose="020B0604020202020204" pitchFamily="34" charset="0"/>
              </a:rPr>
              <a:t>sinh vật sống</a:t>
            </a:r>
            <a:r>
              <a:rPr lang="vi-VN" sz="2000" b="1" dirty="0" smtClean="0">
                <a:solidFill>
                  <a:srgbClr val="0000CC"/>
                </a:solidFill>
                <a:latin typeface="Arial" panose="020B0604020202020204" pitchFamily="34" charset="0"/>
                <a:cs typeface="Arial" panose="020B0604020202020204" pitchFamily="34" charset="0"/>
              </a:rPr>
              <a:t>.</a:t>
            </a:r>
            <a:endParaRPr lang="en-US" sz="2000" b="1" dirty="0" smtClean="0">
              <a:solidFill>
                <a:srgbClr val="0000CC"/>
              </a:solidFill>
              <a:latin typeface="Arial" panose="020B0604020202020204" pitchFamily="34" charset="0"/>
              <a:cs typeface="Arial" panose="020B0604020202020204" pitchFamily="34" charset="0"/>
            </a:endParaRPr>
          </a:p>
          <a:p>
            <a:endParaRPr lang="en-US" sz="16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399"/>
            <a:ext cx="9144000" cy="5232401"/>
          </a:xfrm>
          <a:prstGeom prst="rect">
            <a:avLst/>
          </a:prstGeom>
        </p:spPr>
      </p:pic>
    </p:spTree>
    <p:extLst>
      <p:ext uri="{BB962C8B-B14F-4D97-AF65-F5344CB8AC3E}">
        <p14:creationId xmlns:p14="http://schemas.microsoft.com/office/powerpoint/2010/main" val="16971305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467600" cy="4351338"/>
          </a:xfrm>
        </p:spPr>
        <p:txBody>
          <a:bodyPr/>
          <a:lstStyle/>
          <a:p>
            <a:pPr marL="0" indent="0">
              <a:buNone/>
            </a:pPr>
            <a:endParaRPr lang="en-US" sz="2800" b="1" dirty="0" smtClean="0">
              <a:solidFill>
                <a:srgbClr val="0000CC"/>
              </a:solidFill>
              <a:latin typeface="Arial" panose="020B0604020202020204" pitchFamily="34" charset="0"/>
              <a:cs typeface="Arial" panose="020B0604020202020204" pitchFamily="34" charset="0"/>
            </a:endParaRPr>
          </a:p>
          <a:p>
            <a:pPr marL="0" indent="0">
              <a:lnSpc>
                <a:spcPct val="150000"/>
              </a:lnSpc>
              <a:buNone/>
            </a:pPr>
            <a:r>
              <a:rPr lang="en-US" sz="3200" b="1" dirty="0" smtClean="0">
                <a:solidFill>
                  <a:srgbClr val="0000CC"/>
                </a:solidFill>
                <a:latin typeface="Arial" panose="020B0604020202020204" pitchFamily="34" charset="0"/>
                <a:cs typeface="Arial" panose="020B0604020202020204" pitchFamily="34" charset="0"/>
              </a:rPr>
              <a:t>Rác</a:t>
            </a:r>
            <a:r>
              <a:rPr lang="en-US" sz="3200" b="1" dirty="0">
                <a:solidFill>
                  <a:srgbClr val="0000CC"/>
                </a:solidFill>
                <a:latin typeface="Arial" panose="020B0604020202020204" pitchFamily="34" charset="0"/>
                <a:cs typeface="Arial" panose="020B0604020202020204" pitchFamily="34" charset="0"/>
              </a:rPr>
              <a:t>, như chúng ta đã biết, nó được phân ra thành rất nhiều </a:t>
            </a:r>
            <a:r>
              <a:rPr lang="en-US" sz="3200" b="1" dirty="0" smtClean="0">
                <a:solidFill>
                  <a:srgbClr val="0000CC"/>
                </a:solidFill>
                <a:latin typeface="Arial" panose="020B0604020202020204" pitchFamily="34" charset="0"/>
                <a:cs typeface="Arial" panose="020B0604020202020204" pitchFamily="34" charset="0"/>
              </a:rPr>
              <a:t>loại.</a:t>
            </a:r>
            <a:endParaRPr lang="en-US" sz="3200" dirty="0"/>
          </a:p>
        </p:txBody>
      </p:sp>
    </p:spTree>
    <p:extLst>
      <p:ext uri="{BB962C8B-B14F-4D97-AF65-F5344CB8AC3E}">
        <p14:creationId xmlns:p14="http://schemas.microsoft.com/office/powerpoint/2010/main" val="250422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10600" cy="5113338"/>
          </a:xfrm>
        </p:spPr>
        <p:txBody>
          <a:bodyPr>
            <a:normAutofit/>
          </a:bodyPr>
          <a:lstStyle/>
          <a:p>
            <a:pPr marL="0" indent="0" algn="just" fontAlgn="t">
              <a:buNone/>
            </a:pPr>
            <a:r>
              <a:rPr lang="en-US" sz="2800" dirty="0" smtClean="0">
                <a:solidFill>
                  <a:srgbClr val="0000CC"/>
                </a:solidFill>
                <a:latin typeface="Arial" panose="020B0604020202020204" pitchFamily="34" charset="0"/>
                <a:cs typeface="Arial" panose="020B0604020202020204" pitchFamily="34" charset="0"/>
              </a:rPr>
              <a:t>Sau </a:t>
            </a:r>
            <a:r>
              <a:rPr lang="en-US" sz="2800" dirty="0">
                <a:solidFill>
                  <a:srgbClr val="0000CC"/>
                </a:solidFill>
                <a:latin typeface="Arial" panose="020B0604020202020204" pitchFamily="34" charset="0"/>
                <a:cs typeface="Arial" panose="020B0604020202020204" pitchFamily="34" charset="0"/>
              </a:rPr>
              <a:t>khi bị vứt ra ngoài thiên nhiên, nhựa sẽ mất một khoảng thời gian cực kỳ lâu để tiêu hủy. Các sản phẩm từ nhựa sẽ tách dần ra thành các hạt nhỏ chứ không hề tiêu biến hết. Những hạt nhỏ ly ti đó có thể ngấm vào đất đi vào các mạch nước ngầm. Ngoài ra, nhựa còn lẫn vào nước, ngăn chặn khí oxy làm cho các sinh vật dưới nước không thể hô hấp được. Hoặc chúng có thể bị các sinh vật như cá nuốt vào và có rất nhiều khả năng con người sẽ ăn nhầm phải và nhiễm độc.</a:t>
            </a:r>
          </a:p>
          <a:p>
            <a:pPr marL="0" indent="0" algn="just">
              <a:buNone/>
            </a:pPr>
            <a:endParaRPr lang="en-US"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518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05400"/>
          </a:xfrm>
          <a:prstGeom prst="rect">
            <a:avLst/>
          </a:prstGeom>
        </p:spPr>
      </p:pic>
      <p:sp>
        <p:nvSpPr>
          <p:cNvPr id="4" name="Rectangle 3"/>
          <p:cNvSpPr/>
          <p:nvPr/>
        </p:nvSpPr>
        <p:spPr>
          <a:xfrm>
            <a:off x="152400" y="5257800"/>
            <a:ext cx="8839200" cy="1446550"/>
          </a:xfrm>
          <a:prstGeom prst="rect">
            <a:avLst/>
          </a:prstGeom>
        </p:spPr>
        <p:txBody>
          <a:bodyPr wrap="square">
            <a:spAutoFit/>
          </a:bodyPr>
          <a:lstStyle/>
          <a:p>
            <a:pPr algn="just"/>
            <a:r>
              <a:rPr lang="en-US" sz="2200" b="1" dirty="0" smtClean="0">
                <a:solidFill>
                  <a:srgbClr val="0000CC"/>
                </a:solidFill>
                <a:latin typeface="Arial" panose="020B0604020202020204" pitchFamily="34" charset="0"/>
                <a:cs typeface="Arial" panose="020B0604020202020204" pitchFamily="34" charset="0"/>
              </a:rPr>
              <a:t>Đây cũng là </a:t>
            </a:r>
            <a:r>
              <a:rPr lang="vi-VN" sz="2200" b="1" dirty="0" smtClean="0">
                <a:solidFill>
                  <a:srgbClr val="0000CC"/>
                </a:solidFill>
                <a:latin typeface="Arial" panose="020B0604020202020204" pitchFamily="34" charset="0"/>
                <a:cs typeface="Arial" panose="020B0604020202020204" pitchFamily="34" charset="0"/>
              </a:rPr>
              <a:t>nguyên </a:t>
            </a:r>
            <a:r>
              <a:rPr lang="vi-VN" sz="2200" b="1" dirty="0">
                <a:solidFill>
                  <a:srgbClr val="0000CC"/>
                </a:solidFill>
                <a:latin typeface="Arial" panose="020B0604020202020204" pitchFamily="34" charset="0"/>
                <a:cs typeface="Arial" panose="020B0604020202020204" pitchFamily="34" charset="0"/>
              </a:rPr>
              <a:t>nhân tuyệt chủng của một số loài động vật </a:t>
            </a:r>
            <a:r>
              <a:rPr lang="vi-VN" sz="2200" b="1" dirty="0" smtClean="0">
                <a:solidFill>
                  <a:srgbClr val="0000CC"/>
                </a:solidFill>
                <a:latin typeface="Arial" panose="020B0604020202020204" pitchFamily="34" charset="0"/>
                <a:cs typeface="Arial" panose="020B0604020202020204" pitchFamily="34" charset="0"/>
              </a:rPr>
              <a:t>biển</a:t>
            </a:r>
            <a:r>
              <a:rPr lang="en-US" sz="2200" b="1" dirty="0" smtClean="0">
                <a:solidFill>
                  <a:srgbClr val="0000CC"/>
                </a:solidFill>
                <a:latin typeface="Arial" panose="020B0604020202020204" pitchFamily="34" charset="0"/>
                <a:cs typeface="Arial" panose="020B0604020202020204" pitchFamily="34" charset="0"/>
              </a:rPr>
              <a:t>, </a:t>
            </a:r>
            <a:r>
              <a:rPr lang="en-US" sz="2200" b="1" dirty="0">
                <a:solidFill>
                  <a:srgbClr val="0000CC"/>
                </a:solidFill>
                <a:latin typeface="Arial" panose="020B0604020202020204" pitchFamily="34" charset="0"/>
                <a:cs typeface="Arial" panose="020B0604020202020204" pitchFamily="34" charset="0"/>
              </a:rPr>
              <a:t>r</a:t>
            </a:r>
            <a:r>
              <a:rPr lang="vi-VN" sz="2200" b="1" dirty="0" smtClean="0">
                <a:solidFill>
                  <a:srgbClr val="0000CC"/>
                </a:solidFill>
                <a:latin typeface="Arial" panose="020B0604020202020204" pitchFamily="34" charset="0"/>
                <a:cs typeface="Arial" panose="020B0604020202020204" pitchFamily="34" charset="0"/>
              </a:rPr>
              <a:t>ác </a:t>
            </a:r>
            <a:r>
              <a:rPr lang="vi-VN" sz="2200" b="1" dirty="0">
                <a:solidFill>
                  <a:srgbClr val="0000CC"/>
                </a:solidFill>
                <a:latin typeface="Arial" panose="020B0604020202020204" pitchFamily="34" charset="0"/>
                <a:cs typeface="Arial" panose="020B0604020202020204" pitchFamily="34" charset="0"/>
              </a:rPr>
              <a:t>thải </a:t>
            </a:r>
            <a:r>
              <a:rPr lang="vi-VN" sz="2200" b="1" dirty="0" smtClean="0">
                <a:solidFill>
                  <a:srgbClr val="0000CC"/>
                </a:solidFill>
                <a:latin typeface="Arial" panose="020B0604020202020204" pitchFamily="34" charset="0"/>
                <a:cs typeface="Arial" panose="020B0604020202020204" pitchFamily="34" charset="0"/>
              </a:rPr>
              <a:t>nhựa</a:t>
            </a:r>
            <a:r>
              <a:rPr lang="en-US" sz="2200" b="1" dirty="0" smtClean="0">
                <a:solidFill>
                  <a:srgbClr val="0000CC"/>
                </a:solidFill>
                <a:latin typeface="Arial" panose="020B0604020202020204" pitchFamily="34" charset="0"/>
                <a:cs typeface="Arial" panose="020B0604020202020204" pitchFamily="34" charset="0"/>
              </a:rPr>
              <a:t> </a:t>
            </a:r>
            <a:r>
              <a:rPr lang="vi-VN" sz="2200" b="1" dirty="0" smtClean="0">
                <a:solidFill>
                  <a:srgbClr val="0000CC"/>
                </a:solidFill>
                <a:latin typeface="Arial" panose="020B0604020202020204" pitchFamily="34" charset="0"/>
                <a:cs typeface="Arial" panose="020B0604020202020204" pitchFamily="34" charset="0"/>
              </a:rPr>
              <a:t>hiểm </a:t>
            </a:r>
            <a:r>
              <a:rPr lang="vi-VN" sz="2200" b="1" dirty="0">
                <a:solidFill>
                  <a:srgbClr val="0000CC"/>
                </a:solidFill>
                <a:latin typeface="Arial" panose="020B0604020202020204" pitchFamily="34" charset="0"/>
                <a:cs typeface="Arial" panose="020B0604020202020204" pitchFamily="34" charset="0"/>
              </a:rPr>
              <a:t>họa cho đại </a:t>
            </a:r>
            <a:r>
              <a:rPr lang="vi-VN" sz="2200" b="1" dirty="0" smtClean="0">
                <a:solidFill>
                  <a:srgbClr val="0000CC"/>
                </a:solidFill>
                <a:latin typeface="Arial" panose="020B0604020202020204" pitchFamily="34" charset="0"/>
                <a:cs typeface="Arial" panose="020B0604020202020204" pitchFamily="34" charset="0"/>
              </a:rPr>
              <a:t>dương</a:t>
            </a:r>
            <a:r>
              <a:rPr lang="en-US" sz="2200" b="1" dirty="0" smtClean="0">
                <a:solidFill>
                  <a:srgbClr val="0000CC"/>
                </a:solidFill>
                <a:latin typeface="Arial" panose="020B0604020202020204" pitchFamily="34" charset="0"/>
                <a:cs typeface="Arial" panose="020B0604020202020204" pitchFamily="34" charset="0"/>
              </a:rPr>
              <a:t>. </a:t>
            </a:r>
            <a:r>
              <a:rPr lang="vi-VN" sz="2200" b="1" dirty="0" smtClean="0">
                <a:solidFill>
                  <a:srgbClr val="0000CC"/>
                </a:solidFill>
                <a:latin typeface="Arial" panose="020B0604020202020204" pitchFamily="34" charset="0"/>
                <a:cs typeface="Arial" panose="020B0604020202020204" pitchFamily="34" charset="0"/>
              </a:rPr>
              <a:t>Nguồn </a:t>
            </a:r>
            <a:r>
              <a:rPr lang="vi-VN" sz="2200" b="1" dirty="0">
                <a:solidFill>
                  <a:srgbClr val="0000CC"/>
                </a:solidFill>
                <a:latin typeface="Arial" panose="020B0604020202020204" pitchFamily="34" charset="0"/>
                <a:cs typeface="Arial" panose="020B0604020202020204" pitchFamily="34" charset="0"/>
              </a:rPr>
              <a:t>rác thải chủ yếu đổ ra biển đó là rác thải sinh hoạt của ngư dân và </a:t>
            </a:r>
            <a:r>
              <a:rPr lang="vi-VN" sz="2200" b="1" dirty="0" smtClean="0">
                <a:solidFill>
                  <a:srgbClr val="0000CC"/>
                </a:solidFill>
                <a:latin typeface="Arial" panose="020B0604020202020204" pitchFamily="34" charset="0"/>
                <a:cs typeface="Arial" panose="020B0604020202020204" pitchFamily="34" charset="0"/>
              </a:rPr>
              <a:t>các</a:t>
            </a:r>
            <a:r>
              <a:rPr lang="en-US" sz="2200" b="1" dirty="0" smtClean="0">
                <a:solidFill>
                  <a:srgbClr val="0000CC"/>
                </a:solidFill>
                <a:latin typeface="Arial" panose="020B0604020202020204" pitchFamily="34" charset="0"/>
                <a:cs typeface="Arial" panose="020B0604020202020204" pitchFamily="34" charset="0"/>
              </a:rPr>
              <a:t> </a:t>
            </a:r>
            <a:r>
              <a:rPr lang="vi-VN" sz="2200" b="1" dirty="0" smtClean="0">
                <a:solidFill>
                  <a:srgbClr val="0000CC"/>
                </a:solidFill>
                <a:latin typeface="Arial" panose="020B0604020202020204" pitchFamily="34" charset="0"/>
                <a:cs typeface="Arial" panose="020B0604020202020204" pitchFamily="34" charset="0"/>
              </a:rPr>
              <a:t>hoạt </a:t>
            </a:r>
            <a:r>
              <a:rPr lang="vi-VN" sz="2200" b="1" dirty="0">
                <a:solidFill>
                  <a:srgbClr val="0000CC"/>
                </a:solidFill>
                <a:latin typeface="Arial" panose="020B0604020202020204" pitchFamily="34" charset="0"/>
                <a:cs typeface="Arial" panose="020B0604020202020204" pitchFamily="34" charset="0"/>
              </a:rPr>
              <a:t>động du lịch tại các bãi biển và hòn đảo trên khắp thế </a:t>
            </a:r>
            <a:r>
              <a:rPr lang="vi-VN" sz="2200" b="1" dirty="0" smtClean="0">
                <a:solidFill>
                  <a:srgbClr val="0000CC"/>
                </a:solidFill>
                <a:latin typeface="Arial" panose="020B0604020202020204" pitchFamily="34" charset="0"/>
                <a:cs typeface="Arial" panose="020B0604020202020204" pitchFamily="34" charset="0"/>
              </a:rPr>
              <a:t>giới</a:t>
            </a:r>
            <a:endParaRPr lang="en-US" sz="2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159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p:tgtEl>
                                          <p:spTgt spid="2"/>
                                        </p:tgtEl>
                                      </p:cBhvr>
                                    </p:animEffect>
                                    <p:anim calcmode="lin" valueType="num">
                                      <p:cBhvr>
                                        <p:cTn id="8" dur="1600" fill="hold"/>
                                        <p:tgtEl>
                                          <p:spTgt spid="2"/>
                                        </p:tgtEl>
                                        <p:attrNameLst>
                                          <p:attrName>ppt_x</p:attrName>
                                        </p:attrNameLst>
                                      </p:cBhvr>
                                      <p:tavLst>
                                        <p:tav tm="0">
                                          <p:val>
                                            <p:strVal val="#ppt_x"/>
                                          </p:val>
                                        </p:tav>
                                        <p:tav tm="100000">
                                          <p:val>
                                            <p:strVal val="#ppt_x"/>
                                          </p:val>
                                        </p:tav>
                                      </p:tavLst>
                                    </p:anim>
                                    <p:anim calcmode="lin" valueType="num">
                                      <p:cBhvr>
                                        <p:cTn id="9" dur="16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19800"/>
          </a:xfrm>
          <a:prstGeom prst="rect">
            <a:avLst/>
          </a:prstGeom>
        </p:spPr>
      </p:pic>
      <p:sp>
        <p:nvSpPr>
          <p:cNvPr id="4" name="TextBox 3"/>
          <p:cNvSpPr txBox="1"/>
          <p:nvPr/>
        </p:nvSpPr>
        <p:spPr>
          <a:xfrm>
            <a:off x="533400" y="6172200"/>
            <a:ext cx="8229600" cy="430887"/>
          </a:xfrm>
          <a:prstGeom prst="rect">
            <a:avLst/>
          </a:prstGeom>
          <a:noFill/>
        </p:spPr>
        <p:txBody>
          <a:bodyPr wrap="square" rtlCol="0">
            <a:spAutoFit/>
          </a:bodyPr>
          <a:lstStyle/>
          <a:p>
            <a:r>
              <a:rPr lang="en-US" sz="2200" b="1" dirty="0" smtClean="0">
                <a:solidFill>
                  <a:srgbClr val="0000CC"/>
                </a:solidFill>
                <a:latin typeface="Arial" panose="020B0604020202020204" pitchFamily="34" charset="0"/>
                <a:cs typeface="Arial" panose="020B0604020202020204" pitchFamily="34" charset="0"/>
              </a:rPr>
              <a:t>Con cá voi </a:t>
            </a:r>
            <a:r>
              <a:rPr lang="en-US" sz="2200" b="1" dirty="0">
                <a:solidFill>
                  <a:srgbClr val="0000CC"/>
                </a:solidFill>
                <a:latin typeface="Arial" panose="020B0604020202020204" pitchFamily="34" charset="0"/>
                <a:cs typeface="Arial" panose="020B0604020202020204" pitchFamily="34" charset="0"/>
              </a:rPr>
              <a:t>này chết vì rác thải nhựa quá nhiều trong dạ dày</a:t>
            </a:r>
          </a:p>
        </p:txBody>
      </p:sp>
    </p:spTree>
    <p:extLst>
      <p:ext uri="{BB962C8B-B14F-4D97-AF65-F5344CB8AC3E}">
        <p14:creationId xmlns:p14="http://schemas.microsoft.com/office/powerpoint/2010/main" val="3340476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600"/>
                                        <p:tgtEl>
                                          <p:spTgt spid="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500" fill="hold"/>
                                        <p:tgtEl>
                                          <p:spTgt spid="4"/>
                                        </p:tgtEl>
                                        <p:attrNameLst>
                                          <p:attrName>ppt_w</p:attrName>
                                        </p:attrNameLst>
                                      </p:cBhvr>
                                      <p:tavLst>
                                        <p:tav tm="0">
                                          <p:val>
                                            <p:strVal val="#ppt_w+.3"/>
                                          </p:val>
                                        </p:tav>
                                        <p:tav tm="100000">
                                          <p:val>
                                            <p:strVal val="#ppt_w"/>
                                          </p:val>
                                        </p:tav>
                                      </p:tavLst>
                                    </p:anim>
                                    <p:anim calcmode="lin" valueType="num">
                                      <p:cBhvr>
                                        <p:cTn id="11" dur="1500" fill="hold"/>
                                        <p:tgtEl>
                                          <p:spTgt spid="4"/>
                                        </p:tgtEl>
                                        <p:attrNameLst>
                                          <p:attrName>ppt_h</p:attrName>
                                        </p:attrNameLst>
                                      </p:cBhvr>
                                      <p:tavLst>
                                        <p:tav tm="0">
                                          <p:val>
                                            <p:strVal val="#ppt_h"/>
                                          </p:val>
                                        </p:tav>
                                        <p:tav tm="100000">
                                          <p:val>
                                            <p:strVal val="#ppt_h"/>
                                          </p:val>
                                        </p:tav>
                                      </p:tavLst>
                                    </p:anim>
                                    <p:animEffect transition="in" filter="fade">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181600"/>
            <a:ext cx="8839200" cy="1509711"/>
          </a:xfrm>
        </p:spPr>
        <p:txBody>
          <a:bodyPr>
            <a:noAutofit/>
          </a:bodyPr>
          <a:lstStyle/>
          <a:p>
            <a:pPr marL="0" indent="0" algn="just">
              <a:buNone/>
            </a:pPr>
            <a:r>
              <a:rPr lang="vi-VN" sz="2000" b="1" dirty="0">
                <a:solidFill>
                  <a:srgbClr val="0000CC"/>
                </a:solidFill>
              </a:rPr>
              <a:t>Đầu tháng 6/2018, người ta </a:t>
            </a:r>
            <a:r>
              <a:rPr lang="en-US" sz="2000" b="1" dirty="0" smtClean="0">
                <a:solidFill>
                  <a:srgbClr val="0000CC"/>
                </a:solidFill>
              </a:rPr>
              <a:t>phát hiện </a:t>
            </a:r>
            <a:r>
              <a:rPr lang="vi-VN" sz="2000" b="1" dirty="0" smtClean="0">
                <a:solidFill>
                  <a:srgbClr val="0000CC"/>
                </a:solidFill>
              </a:rPr>
              <a:t>có </a:t>
            </a:r>
            <a:r>
              <a:rPr lang="vi-VN" sz="2000" b="1" dirty="0">
                <a:solidFill>
                  <a:srgbClr val="0000CC"/>
                </a:solidFill>
              </a:rPr>
              <a:t>con cá voi dạt vào bờ biển Thái Lan trong tình trạng </a:t>
            </a:r>
            <a:r>
              <a:rPr lang="vi-VN" sz="2000" b="1" dirty="0" smtClean="0">
                <a:solidFill>
                  <a:srgbClr val="0000CC"/>
                </a:solidFill>
              </a:rPr>
              <a:t>không </a:t>
            </a:r>
            <a:r>
              <a:rPr lang="vi-VN" sz="2000" b="1" dirty="0">
                <a:solidFill>
                  <a:srgbClr val="0000CC"/>
                </a:solidFill>
              </a:rPr>
              <a:t>thể dung nạp dinh dưỡng, </a:t>
            </a:r>
            <a:r>
              <a:rPr lang="vi-VN" sz="2000" b="1" dirty="0" smtClean="0">
                <a:solidFill>
                  <a:srgbClr val="0000CC"/>
                </a:solidFill>
              </a:rPr>
              <a:t>các </a:t>
            </a:r>
            <a:r>
              <a:rPr lang="vi-VN" sz="2000" b="1" dirty="0">
                <a:solidFill>
                  <a:srgbClr val="0000CC"/>
                </a:solidFill>
              </a:rPr>
              <a:t>nhân viên </a:t>
            </a:r>
            <a:r>
              <a:rPr lang="vi-VN" sz="2000" b="1" dirty="0" smtClean="0">
                <a:solidFill>
                  <a:srgbClr val="0000CC"/>
                </a:solidFill>
              </a:rPr>
              <a:t>Thái </a:t>
            </a:r>
            <a:r>
              <a:rPr lang="vi-VN" sz="2000" b="1" dirty="0">
                <a:solidFill>
                  <a:srgbClr val="0000CC"/>
                </a:solidFill>
              </a:rPr>
              <a:t>Lan nỗ lực để </a:t>
            </a:r>
            <a:r>
              <a:rPr lang="vi-VN" sz="2000" b="1" dirty="0" smtClean="0">
                <a:solidFill>
                  <a:srgbClr val="0000CC"/>
                </a:solidFill>
              </a:rPr>
              <a:t>cứu </a:t>
            </a:r>
            <a:r>
              <a:rPr lang="vi-VN" sz="2000" b="1" dirty="0">
                <a:solidFill>
                  <a:srgbClr val="0000CC"/>
                </a:solidFill>
              </a:rPr>
              <a:t>sống chú cá nhưng nó vẫn chết sau đó. </a:t>
            </a:r>
            <a:r>
              <a:rPr lang="en-US" sz="2000" b="1" dirty="0">
                <a:solidFill>
                  <a:srgbClr val="0000CC"/>
                </a:solidFill>
              </a:rPr>
              <a:t>N</a:t>
            </a:r>
            <a:r>
              <a:rPr lang="vi-VN" sz="2000" b="1" dirty="0" smtClean="0">
                <a:solidFill>
                  <a:srgbClr val="0000CC"/>
                </a:solidFill>
              </a:rPr>
              <a:t>gười </a:t>
            </a:r>
            <a:r>
              <a:rPr lang="vi-VN" sz="2000" b="1" dirty="0">
                <a:solidFill>
                  <a:srgbClr val="0000CC"/>
                </a:solidFill>
              </a:rPr>
              <a:t>ta phát hiện hơn 80 chiếc túi nylon, nặng khoảng 8kg được tìm thấy trong dạ dày của con cá voi.</a:t>
            </a:r>
            <a:endParaRPr lang="en-US" sz="2000" b="1" dirty="0">
              <a:solidFill>
                <a:srgbClr val="0000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05401"/>
          </a:xfrm>
          <a:prstGeom prst="rect">
            <a:avLst/>
          </a:prstGeom>
        </p:spPr>
      </p:pic>
    </p:spTree>
    <p:extLst>
      <p:ext uri="{BB962C8B-B14F-4D97-AF65-F5344CB8AC3E}">
        <p14:creationId xmlns:p14="http://schemas.microsoft.com/office/powerpoint/2010/main" val="19895135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600" fill="hold"/>
                                        <p:tgtEl>
                                          <p:spTgt spid="4"/>
                                        </p:tgtEl>
                                        <p:attrNameLst>
                                          <p:attrName>ppt_w</p:attrName>
                                        </p:attrNameLst>
                                      </p:cBhvr>
                                      <p:tavLst>
                                        <p:tav tm="0">
                                          <p:val>
                                            <p:fltVal val="0"/>
                                          </p:val>
                                        </p:tav>
                                        <p:tav tm="100000">
                                          <p:val>
                                            <p:strVal val="#ppt_w"/>
                                          </p:val>
                                        </p:tav>
                                      </p:tavLst>
                                    </p:anim>
                                    <p:anim calcmode="lin" valueType="num">
                                      <p:cBhvr>
                                        <p:cTn id="8" dur="1600" fill="hold"/>
                                        <p:tgtEl>
                                          <p:spTgt spid="4"/>
                                        </p:tgtEl>
                                        <p:attrNameLst>
                                          <p:attrName>ppt_h</p:attrName>
                                        </p:attrNameLst>
                                      </p:cBhvr>
                                      <p:tavLst>
                                        <p:tav tm="0">
                                          <p:val>
                                            <p:fltVal val="0"/>
                                          </p:val>
                                        </p:tav>
                                        <p:tav tm="100000">
                                          <p:val>
                                            <p:strVal val="#ppt_h"/>
                                          </p:val>
                                        </p:tav>
                                      </p:tavLst>
                                    </p:anim>
                                    <p:animEffect transition="in" filter="fade">
                                      <p:cBhvr>
                                        <p:cTn id="9" dur="1600"/>
                                        <p:tgtEl>
                                          <p:spTgt spid="4"/>
                                        </p:tgtEl>
                                      </p:cBhvr>
                                    </p:animEffect>
                                  </p:childTnLst>
                                </p:cTn>
                              </p:par>
                              <p:par>
                                <p:cTn id="10" presetID="2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8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8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800" accel="50000" fill="hold">
                                          <p:stCondLst>
                                            <p:cond delay="8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6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8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8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800" accel="50000" fill="hold">
                                          <p:stCondLst>
                                            <p:cond delay="8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6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2882" cy="5791200"/>
          </a:xfrm>
        </p:spPr>
      </p:pic>
      <p:sp>
        <p:nvSpPr>
          <p:cNvPr id="5" name="TextBox 4"/>
          <p:cNvSpPr txBox="1"/>
          <p:nvPr/>
        </p:nvSpPr>
        <p:spPr>
          <a:xfrm>
            <a:off x="207482" y="5943600"/>
            <a:ext cx="8915400" cy="769441"/>
          </a:xfrm>
          <a:prstGeom prst="rect">
            <a:avLst/>
          </a:prstGeom>
          <a:noFill/>
        </p:spPr>
        <p:txBody>
          <a:bodyPr wrap="square" rtlCol="0">
            <a:spAutoFit/>
          </a:bodyPr>
          <a:lstStyle/>
          <a:p>
            <a:r>
              <a:rPr lang="en-US" sz="2200" b="1" dirty="0" smtClean="0">
                <a:solidFill>
                  <a:srgbClr val="0000CC"/>
                </a:solidFill>
                <a:latin typeface="Arial" panose="020B0604020202020204" pitchFamily="34" charset="0"/>
                <a:cs typeface="Arial" panose="020B0604020202020204" pitchFamily="34" charset="0"/>
              </a:rPr>
              <a:t>Một phần mai của chú rùa bị biến dạng do mắc phải vòng nhựa từ lúc nhỏ</a:t>
            </a:r>
            <a:endParaRPr lang="en-US" sz="2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3970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93">
                                          <p:stCondLst>
                                            <p:cond delay="0"/>
                                          </p:stCondLst>
                                        </p:cTn>
                                        <p:tgtEl>
                                          <p:spTgt spid="4"/>
                                        </p:tgtEl>
                                      </p:cBhvr>
                                    </p:animEffect>
                                    <p:anim calcmode="lin" valueType="num">
                                      <p:cBhvr>
                                        <p:cTn id="8" dur="154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5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564" tmFilter="0, 0; 0.125,0.2665; 0.25,0.4; 0.375,0.465; 0.5,0.5;  0.625,0.535; 0.75,0.6; 0.875,0.7335; 1,1">
                                          <p:stCondLst>
                                            <p:cond delay="564"/>
                                          </p:stCondLst>
                                        </p:cTn>
                                        <p:tgtEl>
                                          <p:spTgt spid="4"/>
                                        </p:tgtEl>
                                        <p:attrNameLst>
                                          <p:attrName>ppt_y</p:attrName>
                                        </p:attrNameLst>
                                      </p:cBhvr>
                                      <p:tavLst>
                                        <p:tav tm="0" fmla="#ppt_y-sin(pi*$)/9">
                                          <p:val>
                                            <p:fltVal val="0"/>
                                          </p:val>
                                        </p:tav>
                                        <p:tav tm="100000">
                                          <p:val>
                                            <p:fltVal val="1"/>
                                          </p:val>
                                        </p:tav>
                                      </p:tavLst>
                                    </p:anim>
                                    <p:anim calcmode="lin" valueType="num">
                                      <p:cBhvr>
                                        <p:cTn id="11" dur="282" tmFilter="0, 0; 0.125,0.2665; 0.25,0.4; 0.375,0.465; 0.5,0.5;  0.625,0.535; 0.75,0.6; 0.875,0.7335; 1,1">
                                          <p:stCondLst>
                                            <p:cond delay="1125"/>
                                          </p:stCondLst>
                                        </p:cTn>
                                        <p:tgtEl>
                                          <p:spTgt spid="4"/>
                                        </p:tgtEl>
                                        <p:attrNameLst>
                                          <p:attrName>ppt_y</p:attrName>
                                        </p:attrNameLst>
                                      </p:cBhvr>
                                      <p:tavLst>
                                        <p:tav tm="0" fmla="#ppt_y-sin(pi*$)/27">
                                          <p:val>
                                            <p:fltVal val="0"/>
                                          </p:val>
                                        </p:tav>
                                        <p:tav tm="100000">
                                          <p:val>
                                            <p:fltVal val="1"/>
                                          </p:val>
                                        </p:tav>
                                      </p:tavLst>
                                    </p:anim>
                                    <p:anim calcmode="lin" valueType="num">
                                      <p:cBhvr>
                                        <p:cTn id="12" dur="139" tmFilter="0, 0; 0.125,0.2665; 0.25,0.4; 0.375,0.465; 0.5,0.5;  0.625,0.535; 0.75,0.6; 0.875,0.7335; 1,1">
                                          <p:stCondLst>
                                            <p:cond delay="1408"/>
                                          </p:stCondLst>
                                        </p:cTn>
                                        <p:tgtEl>
                                          <p:spTgt spid="4"/>
                                        </p:tgtEl>
                                        <p:attrNameLst>
                                          <p:attrName>ppt_y</p:attrName>
                                        </p:attrNameLst>
                                      </p:cBhvr>
                                      <p:tavLst>
                                        <p:tav tm="0" fmla="#ppt_y-sin(pi*$)/81">
                                          <p:val>
                                            <p:fltVal val="0"/>
                                          </p:val>
                                        </p:tav>
                                        <p:tav tm="100000">
                                          <p:val>
                                            <p:fltVal val="1"/>
                                          </p:val>
                                        </p:tav>
                                      </p:tavLst>
                                    </p:anim>
                                    <p:animScale>
                                      <p:cBhvr>
                                        <p:cTn id="13" dur="22">
                                          <p:stCondLst>
                                            <p:cond delay="552"/>
                                          </p:stCondLst>
                                        </p:cTn>
                                        <p:tgtEl>
                                          <p:spTgt spid="4"/>
                                        </p:tgtEl>
                                      </p:cBhvr>
                                      <p:to x="100000" y="60000"/>
                                    </p:animScale>
                                    <p:animScale>
                                      <p:cBhvr>
                                        <p:cTn id="14" dur="141" decel="50000">
                                          <p:stCondLst>
                                            <p:cond delay="575"/>
                                          </p:stCondLst>
                                        </p:cTn>
                                        <p:tgtEl>
                                          <p:spTgt spid="4"/>
                                        </p:tgtEl>
                                      </p:cBhvr>
                                      <p:to x="100000" y="100000"/>
                                    </p:animScale>
                                    <p:animScale>
                                      <p:cBhvr>
                                        <p:cTn id="15" dur="22">
                                          <p:stCondLst>
                                            <p:cond delay="1115"/>
                                          </p:stCondLst>
                                        </p:cTn>
                                        <p:tgtEl>
                                          <p:spTgt spid="4"/>
                                        </p:tgtEl>
                                      </p:cBhvr>
                                      <p:to x="100000" y="80000"/>
                                    </p:animScale>
                                    <p:animScale>
                                      <p:cBhvr>
                                        <p:cTn id="16" dur="141" decel="50000">
                                          <p:stCondLst>
                                            <p:cond delay="1137"/>
                                          </p:stCondLst>
                                        </p:cTn>
                                        <p:tgtEl>
                                          <p:spTgt spid="4"/>
                                        </p:tgtEl>
                                      </p:cBhvr>
                                      <p:to x="100000" y="100000"/>
                                    </p:animScale>
                                    <p:animScale>
                                      <p:cBhvr>
                                        <p:cTn id="17" dur="22">
                                          <p:stCondLst>
                                            <p:cond delay="1396"/>
                                          </p:stCondLst>
                                        </p:cTn>
                                        <p:tgtEl>
                                          <p:spTgt spid="4"/>
                                        </p:tgtEl>
                                      </p:cBhvr>
                                      <p:to x="100000" y="90000"/>
                                    </p:animScale>
                                    <p:animScale>
                                      <p:cBhvr>
                                        <p:cTn id="18" dur="141" decel="50000">
                                          <p:stCondLst>
                                            <p:cond delay="1418"/>
                                          </p:stCondLst>
                                        </p:cTn>
                                        <p:tgtEl>
                                          <p:spTgt spid="4"/>
                                        </p:tgtEl>
                                      </p:cBhvr>
                                      <p:to x="100000" y="100000"/>
                                    </p:animScale>
                                    <p:animScale>
                                      <p:cBhvr>
                                        <p:cTn id="19" dur="22">
                                          <p:stCondLst>
                                            <p:cond delay="1537"/>
                                          </p:stCondLst>
                                        </p:cTn>
                                        <p:tgtEl>
                                          <p:spTgt spid="4"/>
                                        </p:tgtEl>
                                      </p:cBhvr>
                                      <p:to x="100000" y="95000"/>
                                    </p:animScale>
                                    <p:animScale>
                                      <p:cBhvr>
                                        <p:cTn id="20" dur="141" decel="50000">
                                          <p:stCondLst>
                                            <p:cond delay="1559"/>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493">
                                          <p:stCondLst>
                                            <p:cond delay="0"/>
                                          </p:stCondLst>
                                        </p:cTn>
                                        <p:tgtEl>
                                          <p:spTgt spid="5">
                                            <p:txEl>
                                              <p:pRg st="0" end="0"/>
                                            </p:txEl>
                                          </p:spTgt>
                                        </p:tgtEl>
                                      </p:cBhvr>
                                    </p:animEffect>
                                    <p:anim calcmode="lin" valueType="num">
                                      <p:cBhvr>
                                        <p:cTn id="24" dur="1549"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5" dur="5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6" dur="564" tmFilter="0, 0; 0.125,0.2665; 0.25,0.4; 0.375,0.465; 0.5,0.5;  0.625,0.535; 0.75,0.6; 0.875,0.7335; 1,1">
                                          <p:stCondLst>
                                            <p:cond delay="5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7" dur="282" tmFilter="0, 0; 0.125,0.2665; 0.25,0.4; 0.375,0.465; 0.5,0.5;  0.625,0.535; 0.75,0.6; 0.875,0.7335; 1,1">
                                          <p:stCondLst>
                                            <p:cond delay="1125"/>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8" dur="139" tmFilter="0, 0; 0.125,0.2665; 0.25,0.4; 0.375,0.465; 0.5,0.5;  0.625,0.535; 0.75,0.6; 0.875,0.7335; 1,1">
                                          <p:stCondLst>
                                            <p:cond delay="1408"/>
                                          </p:stCondLst>
                                        </p:cTn>
                                        <p:tgtEl>
                                          <p:spTgt spid="5">
                                            <p:txEl>
                                              <p:pRg st="0" end="0"/>
                                            </p:txEl>
                                          </p:spTgt>
                                        </p:tgtEl>
                                        <p:attrNameLst>
                                          <p:attrName>ppt_y</p:attrName>
                                        </p:attrNameLst>
                                      </p:cBhvr>
                                      <p:tavLst>
                                        <p:tav tm="0" fmla="#ppt_y-sin(pi*$)/81">
                                          <p:val>
                                            <p:fltVal val="0"/>
                                          </p:val>
                                        </p:tav>
                                        <p:tav tm="100000">
                                          <p:val>
                                            <p:fltVal val="1"/>
                                          </p:val>
                                        </p:tav>
                                      </p:tavLst>
                                    </p:anim>
                                    <p:animScale>
                                      <p:cBhvr>
                                        <p:cTn id="29" dur="22">
                                          <p:stCondLst>
                                            <p:cond delay="552"/>
                                          </p:stCondLst>
                                        </p:cTn>
                                        <p:tgtEl>
                                          <p:spTgt spid="5">
                                            <p:txEl>
                                              <p:pRg st="0" end="0"/>
                                            </p:txEl>
                                          </p:spTgt>
                                        </p:tgtEl>
                                      </p:cBhvr>
                                      <p:to x="100000" y="60000"/>
                                    </p:animScale>
                                    <p:animScale>
                                      <p:cBhvr>
                                        <p:cTn id="30" dur="141" decel="50000">
                                          <p:stCondLst>
                                            <p:cond delay="575"/>
                                          </p:stCondLst>
                                        </p:cTn>
                                        <p:tgtEl>
                                          <p:spTgt spid="5">
                                            <p:txEl>
                                              <p:pRg st="0" end="0"/>
                                            </p:txEl>
                                          </p:spTgt>
                                        </p:tgtEl>
                                      </p:cBhvr>
                                      <p:to x="100000" y="100000"/>
                                    </p:animScale>
                                    <p:animScale>
                                      <p:cBhvr>
                                        <p:cTn id="31" dur="22">
                                          <p:stCondLst>
                                            <p:cond delay="1115"/>
                                          </p:stCondLst>
                                        </p:cTn>
                                        <p:tgtEl>
                                          <p:spTgt spid="5">
                                            <p:txEl>
                                              <p:pRg st="0" end="0"/>
                                            </p:txEl>
                                          </p:spTgt>
                                        </p:tgtEl>
                                      </p:cBhvr>
                                      <p:to x="100000" y="80000"/>
                                    </p:animScale>
                                    <p:animScale>
                                      <p:cBhvr>
                                        <p:cTn id="32" dur="141" decel="50000">
                                          <p:stCondLst>
                                            <p:cond delay="1137"/>
                                          </p:stCondLst>
                                        </p:cTn>
                                        <p:tgtEl>
                                          <p:spTgt spid="5">
                                            <p:txEl>
                                              <p:pRg st="0" end="0"/>
                                            </p:txEl>
                                          </p:spTgt>
                                        </p:tgtEl>
                                      </p:cBhvr>
                                      <p:to x="100000" y="100000"/>
                                    </p:animScale>
                                    <p:animScale>
                                      <p:cBhvr>
                                        <p:cTn id="33" dur="22">
                                          <p:stCondLst>
                                            <p:cond delay="1396"/>
                                          </p:stCondLst>
                                        </p:cTn>
                                        <p:tgtEl>
                                          <p:spTgt spid="5">
                                            <p:txEl>
                                              <p:pRg st="0" end="0"/>
                                            </p:txEl>
                                          </p:spTgt>
                                        </p:tgtEl>
                                      </p:cBhvr>
                                      <p:to x="100000" y="90000"/>
                                    </p:animScale>
                                    <p:animScale>
                                      <p:cBhvr>
                                        <p:cTn id="34" dur="141" decel="50000">
                                          <p:stCondLst>
                                            <p:cond delay="1418"/>
                                          </p:stCondLst>
                                        </p:cTn>
                                        <p:tgtEl>
                                          <p:spTgt spid="5">
                                            <p:txEl>
                                              <p:pRg st="0" end="0"/>
                                            </p:txEl>
                                          </p:spTgt>
                                        </p:tgtEl>
                                      </p:cBhvr>
                                      <p:to x="100000" y="100000"/>
                                    </p:animScale>
                                    <p:animScale>
                                      <p:cBhvr>
                                        <p:cTn id="35" dur="22">
                                          <p:stCondLst>
                                            <p:cond delay="1537"/>
                                          </p:stCondLst>
                                        </p:cTn>
                                        <p:tgtEl>
                                          <p:spTgt spid="5">
                                            <p:txEl>
                                              <p:pRg st="0" end="0"/>
                                            </p:txEl>
                                          </p:spTgt>
                                        </p:tgtEl>
                                      </p:cBhvr>
                                      <p:to x="100000" y="95000"/>
                                    </p:animScale>
                                    <p:animScale>
                                      <p:cBhvr>
                                        <p:cTn id="36" dur="141" decel="50000">
                                          <p:stCondLst>
                                            <p:cond delay="1559"/>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648"/>
            <a:ext cx="9144000" cy="5929952"/>
          </a:xfrm>
          <a:prstGeom prst="rect">
            <a:avLst/>
          </a:prstGeom>
        </p:spPr>
      </p:pic>
      <p:sp>
        <p:nvSpPr>
          <p:cNvPr id="5" name="TextBox 4"/>
          <p:cNvSpPr txBox="1"/>
          <p:nvPr/>
        </p:nvSpPr>
        <p:spPr>
          <a:xfrm>
            <a:off x="301514" y="6019800"/>
            <a:ext cx="8584442" cy="707886"/>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Nó còn ảnh hưởng đến cảnh đẹp thiên nhiên. Bỗng nhiên đang ngắm cảnh đẹp của rạn san hô thì chai nước bơi ngang qua mặt mình.</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524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4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1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5715000"/>
            <a:ext cx="8915399" cy="1074738"/>
          </a:xfrm>
        </p:spPr>
        <p:txBody>
          <a:bodyPr>
            <a:normAutofit/>
          </a:bodyPr>
          <a:lstStyle/>
          <a:p>
            <a:pPr marL="0" indent="0">
              <a:buNone/>
            </a:pPr>
            <a:r>
              <a:rPr lang="vi-VN" sz="2000" dirty="0"/>
              <a:t>Trung bình mỗi năm, con người sản xuất 300 triệu tấn nhựa. Khoảng 12,7 triệu tấn rác thải nhựa bao gồm túi, chai, bao bì thực phẩm sẽ đi vào đại dương, tàn phá môi trường biển và ảnh hưởng đến đời sống của các sinh vật</a:t>
            </a:r>
            <a:endParaRPr 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999" b="6667"/>
          <a:stretch/>
        </p:blipFill>
        <p:spPr>
          <a:xfrm>
            <a:off x="0" y="-1"/>
            <a:ext cx="9144000" cy="5553075"/>
          </a:xfrm>
          <a:prstGeom prst="rect">
            <a:avLst/>
          </a:prstGeom>
        </p:spPr>
      </p:pic>
    </p:spTree>
    <p:extLst>
      <p:ext uri="{BB962C8B-B14F-4D97-AF65-F5344CB8AC3E}">
        <p14:creationId xmlns:p14="http://schemas.microsoft.com/office/powerpoint/2010/main" val="2501807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3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200"/>
                                        <p:tgtEl>
                                          <p:spTgt spid="3">
                                            <p:txEl>
                                              <p:pRg st="0" end="0"/>
                                            </p:txEl>
                                          </p:spTgt>
                                        </p:tgtEl>
                                      </p:cBhvr>
                                    </p:animEffect>
                                    <p:anim calcmode="lin" valueType="num">
                                      <p:cBhvr>
                                        <p:cTn id="11" dur="12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2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1143000"/>
          </a:xfrm>
        </p:spPr>
        <p:txBody>
          <a:bodyPr>
            <a:normAutofit fontScale="92500"/>
          </a:bodyPr>
          <a:lstStyle/>
          <a:p>
            <a:pPr marL="0" indent="0" fontAlgn="t">
              <a:buNone/>
            </a:pPr>
            <a:r>
              <a:rPr lang="en-US" sz="2400" dirty="0" smtClean="0">
                <a:solidFill>
                  <a:srgbClr val="0000CC"/>
                </a:solidFill>
                <a:latin typeface="Arial" panose="020B0604020202020204" pitchFamily="34" charset="0"/>
                <a:cs typeface="Arial" panose="020B0604020202020204" pitchFamily="34" charset="0"/>
              </a:rPr>
              <a:t>Chất </a:t>
            </a:r>
            <a:r>
              <a:rPr lang="en-US" sz="2400" dirty="0">
                <a:solidFill>
                  <a:srgbClr val="0000CC"/>
                </a:solidFill>
                <a:latin typeface="Arial" panose="020B0604020202020204" pitchFamily="34" charset="0"/>
                <a:cs typeface="Arial" panose="020B0604020202020204" pitchFamily="34" charset="0"/>
              </a:rPr>
              <a:t>thải nhựa rất khó xử lý, Bởi lẽ, chúng ta không thể vứt bừa bãi hay đốt nhựa. Việc đốt nhựa sẽ thải ra vô số những khí độc và tăng hiệu ứng nhà kính.  vì chúng làm gia tăng khí thải nhà kính</a:t>
            </a:r>
            <a:r>
              <a:rPr lang="en-US" sz="2400" dirty="0" smtClean="0">
                <a:solidFill>
                  <a:srgbClr val="0000CC"/>
                </a:solidFill>
                <a:latin typeface="Arial" panose="020B0604020202020204" pitchFamily="34" charset="0"/>
                <a:cs typeface="Arial" panose="020B0604020202020204" pitchFamily="34" charset="0"/>
              </a:rPr>
              <a:t>.</a:t>
            </a:r>
            <a:endParaRPr lang="en-US" sz="2400" dirty="0">
              <a:solidFill>
                <a:srgbClr val="0000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3999" cy="5486400"/>
          </a:xfrm>
          <a:prstGeom prst="rect">
            <a:avLst/>
          </a:prstGeom>
        </p:spPr>
      </p:pic>
    </p:spTree>
    <p:extLst>
      <p:ext uri="{BB962C8B-B14F-4D97-AF65-F5344CB8AC3E}">
        <p14:creationId xmlns:p14="http://schemas.microsoft.com/office/powerpoint/2010/main" val="4246208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707" y="5751180"/>
            <a:ext cx="9067800" cy="1071563"/>
          </a:xfrm>
        </p:spPr>
        <p:txBody>
          <a:bodyPr>
            <a:normAutofit/>
          </a:bodyPr>
          <a:lstStyle/>
          <a:p>
            <a:pPr marL="0" indent="0">
              <a:buNone/>
            </a:pPr>
            <a:r>
              <a:rPr lang="vi-VN" sz="2000" dirty="0"/>
              <a:t>Gần 1/3 số túi nilon mà con người sử dụng không được thu gom và xử lý, và hậu quả là rác thải nhựa và nilon phát sinh không ngừng, có mặt ở khắp nơi, gây ra thảm họa mà các nhà khoa học gọi là "ô nhiễm trắng.</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26906"/>
          </a:xfrm>
          <a:prstGeom prst="rect">
            <a:avLst/>
          </a:prstGeom>
        </p:spPr>
      </p:pic>
    </p:spTree>
    <p:extLst>
      <p:ext uri="{BB962C8B-B14F-4D97-AF65-F5344CB8AC3E}">
        <p14:creationId xmlns:p14="http://schemas.microsoft.com/office/powerpoint/2010/main" val="37799052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867400"/>
            <a:ext cx="9144000" cy="1147763"/>
          </a:xfrm>
        </p:spPr>
        <p:txBody>
          <a:bodyPr>
            <a:normAutofit/>
          </a:bodyPr>
          <a:lstStyle/>
          <a:p>
            <a:pPr marL="0" indent="0">
              <a:buNone/>
            </a:pPr>
            <a:r>
              <a:rPr lang="vi-VN" sz="2000" dirty="0"/>
              <a:t>Hình ảnh chú cá voi, rùa biển, chim hải âu... bị chết do nuốt phải nhiều túi nhựa chính là lời cảnh tỉnh đối với tình trạng sử dụng túi nhựa tràn lan của con người, gây ảnh hưởng trầm trọng đến môi trường tự nhiên.</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867400"/>
          </a:xfrm>
          <a:prstGeom prst="rect">
            <a:avLst/>
          </a:prstGeom>
        </p:spPr>
      </p:pic>
    </p:spTree>
    <p:extLst>
      <p:ext uri="{BB962C8B-B14F-4D97-AF65-F5344CB8AC3E}">
        <p14:creationId xmlns:p14="http://schemas.microsoft.com/office/powerpoint/2010/main" val="3448788782"/>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300" fill="hold"/>
                                        <p:tgtEl>
                                          <p:spTgt spid="4"/>
                                        </p:tgtEl>
                                        <p:attrNameLst>
                                          <p:attrName>ppt_w</p:attrName>
                                        </p:attrNameLst>
                                      </p:cBhvr>
                                      <p:tavLst>
                                        <p:tav tm="0">
                                          <p:val>
                                            <p:fltVal val="0"/>
                                          </p:val>
                                        </p:tav>
                                        <p:tav tm="100000">
                                          <p:val>
                                            <p:strVal val="#ppt_w"/>
                                          </p:val>
                                        </p:tav>
                                      </p:tavLst>
                                    </p:anim>
                                    <p:anim calcmode="lin" valueType="num">
                                      <p:cBhvr>
                                        <p:cTn id="8" dur="1300" fill="hold"/>
                                        <p:tgtEl>
                                          <p:spTgt spid="4"/>
                                        </p:tgtEl>
                                        <p:attrNameLst>
                                          <p:attrName>ppt_h</p:attrName>
                                        </p:attrNameLst>
                                      </p:cBhvr>
                                      <p:tavLst>
                                        <p:tav tm="0">
                                          <p:val>
                                            <p:fltVal val="0"/>
                                          </p:val>
                                        </p:tav>
                                        <p:tav tm="100000">
                                          <p:val>
                                            <p:strVal val="#ppt_h"/>
                                          </p:val>
                                        </p:tav>
                                      </p:tavLst>
                                    </p:anim>
                                    <p:animEffect transition="in" filter="fade">
                                      <p:cBhvr>
                                        <p:cTn id="9" dur="1300"/>
                                        <p:tgtEl>
                                          <p:spTgt spid="4"/>
                                        </p:tgtEl>
                                      </p:cBhvr>
                                    </p:animEffect>
                                  </p:childTnLst>
                                </p:cTn>
                              </p:par>
                              <p:par>
                                <p:cTn id="10" presetID="4" presetClass="entr" presetSubtype="32"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out)">
                                      <p:cBhvr>
                                        <p:cTn id="12" dur="13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3" y="954107"/>
            <a:ext cx="9111018" cy="5903892"/>
          </a:xfrm>
          <a:prstGeom prst="rect">
            <a:avLst/>
          </a:prstGeom>
        </p:spPr>
      </p:pic>
      <p:sp>
        <p:nvSpPr>
          <p:cNvPr id="7" name="TextBox 6"/>
          <p:cNvSpPr txBox="1"/>
          <p:nvPr/>
        </p:nvSpPr>
        <p:spPr>
          <a:xfrm>
            <a:off x="243440" y="228600"/>
            <a:ext cx="8900560" cy="584775"/>
          </a:xfrm>
          <a:prstGeom prst="rect">
            <a:avLst/>
          </a:prstGeom>
          <a:noFill/>
        </p:spPr>
        <p:txBody>
          <a:bodyPr wrap="square" rtlCol="0">
            <a:spAutoFit/>
          </a:bodyPr>
          <a:lstStyle/>
          <a:p>
            <a:pPr algn="ctr"/>
            <a:r>
              <a:rPr lang="en-US" sz="3200" b="1" dirty="0" smtClean="0">
                <a:solidFill>
                  <a:srgbClr val="0000CC"/>
                </a:solidFill>
                <a:latin typeface="Arial" panose="020B0604020202020204" pitchFamily="34" charset="0"/>
                <a:cs typeface="Arial" panose="020B0604020202020204" pitchFamily="34" charset="0"/>
              </a:rPr>
              <a:t>Rác thải điện tử</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1860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32" presetClass="emph" presetSubtype="0" fill="hold" grpId="1" nodeType="with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971800"/>
            <a:ext cx="6055799" cy="1280890"/>
          </a:xfrm>
        </p:spPr>
        <p:txBody>
          <a:bodyPr/>
          <a:lstStyle/>
          <a:p>
            <a:pPr algn="ctr"/>
            <a:r>
              <a:rPr lang="en-US" b="1" dirty="0" smtClean="0">
                <a:solidFill>
                  <a:srgbClr val="0000CC"/>
                </a:solidFill>
                <a:latin typeface="Arial" panose="020B0604020202020204" pitchFamily="34" charset="0"/>
                <a:cs typeface="Arial" panose="020B0604020202020204" pitchFamily="34" charset="0"/>
              </a:rPr>
              <a:t>CÁCH KHẮC PHỤC</a:t>
            </a: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389131"/>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7886700" cy="4351338"/>
          </a:xfrm>
        </p:spPr>
        <p:txBody>
          <a:bodyPr/>
          <a:lstStyle/>
          <a:p>
            <a:pPr marL="0" indent="0" algn="just">
              <a:buNone/>
            </a:pPr>
            <a:r>
              <a:rPr lang="vi-VN" sz="2800" b="1" dirty="0">
                <a:solidFill>
                  <a:srgbClr val="0000CC"/>
                </a:solidFill>
              </a:rPr>
              <a:t>Quản lý rác thải nhựa: quy hoạch quản lý, đầu</a:t>
            </a:r>
            <a:r>
              <a:rPr lang="en-US" sz="2800" b="1" dirty="0">
                <a:solidFill>
                  <a:srgbClr val="0000CC"/>
                </a:solidFill>
              </a:rPr>
              <a:t> </a:t>
            </a:r>
            <a:r>
              <a:rPr lang="vi-VN" sz="2800" b="1" dirty="0">
                <a:solidFill>
                  <a:srgbClr val="0000CC"/>
                </a:solidFill>
              </a:rPr>
              <a:t>tư xây dựng cơ sở quản lý rác thải nhựa, thu gom, lưu giữ, vận chuyển</a:t>
            </a:r>
            <a:r>
              <a:rPr lang="en-US" sz="2800" b="1" dirty="0">
                <a:solidFill>
                  <a:srgbClr val="0000CC"/>
                </a:solidFill>
              </a:rPr>
              <a:t> </a:t>
            </a:r>
            <a:r>
              <a:rPr lang="vi-VN" sz="2800" b="1" dirty="0">
                <a:solidFill>
                  <a:srgbClr val="0000CC"/>
                </a:solidFill>
              </a:rPr>
              <a:t>giảm thiểu, tái sử dụng, tái chế, xử lý, thiêu hủy và xử lý rác thải nhựa nhằm</a:t>
            </a:r>
            <a:r>
              <a:rPr lang="en-US" sz="2800" b="1" dirty="0">
                <a:solidFill>
                  <a:srgbClr val="0000CC"/>
                </a:solidFill>
              </a:rPr>
              <a:t> </a:t>
            </a:r>
            <a:r>
              <a:rPr lang="vi-VN" sz="2800" b="1" dirty="0">
                <a:solidFill>
                  <a:srgbClr val="0000CC"/>
                </a:solidFill>
              </a:rPr>
              <a:t>ngăn ngừa, giảm thiểu những tác động có hại đối với môi trường và sức khỏe</a:t>
            </a:r>
            <a:r>
              <a:rPr lang="en-US" sz="2800" b="1" dirty="0">
                <a:solidFill>
                  <a:srgbClr val="0000CC"/>
                </a:solidFill>
              </a:rPr>
              <a:t> </a:t>
            </a:r>
            <a:r>
              <a:rPr lang="vi-VN" sz="2800" b="1" dirty="0">
                <a:solidFill>
                  <a:srgbClr val="0000CC"/>
                </a:solidFill>
              </a:rPr>
              <a:t>con người.</a:t>
            </a:r>
            <a:endParaRPr lang="en-US" sz="2800" b="1" dirty="0">
              <a:solidFill>
                <a:srgbClr val="0000CC"/>
              </a:solidFill>
            </a:endParaRPr>
          </a:p>
          <a:p>
            <a:endParaRPr lang="en-US" dirty="0"/>
          </a:p>
        </p:txBody>
      </p:sp>
    </p:spTree>
    <p:extLst>
      <p:ext uri="{BB962C8B-B14F-4D97-AF65-F5344CB8AC3E}">
        <p14:creationId xmlns:p14="http://schemas.microsoft.com/office/powerpoint/2010/main" val="309247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429000"/>
            <a:ext cx="4648200" cy="3207258"/>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3414485"/>
            <a:ext cx="4495800" cy="3207259"/>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138"/>
            <a:ext cx="4648200" cy="285826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42138"/>
            <a:ext cx="4495800" cy="2858262"/>
          </a:xfrm>
          <a:prstGeom prst="rect">
            <a:avLst/>
          </a:prstGeom>
        </p:spPr>
      </p:pic>
    </p:spTree>
    <p:extLst>
      <p:ext uri="{BB962C8B-B14F-4D97-AF65-F5344CB8AC3E}">
        <p14:creationId xmlns:p14="http://schemas.microsoft.com/office/powerpoint/2010/main" val="122365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6181013_175750476707593_286976679492976640_n.jpg"/>
          <p:cNvPicPr>
            <a:picLocks noChangeAspect="1"/>
          </p:cNvPicPr>
          <p:nvPr/>
        </p:nvPicPr>
        <p:blipFill>
          <a:blip r:embed="rId2"/>
          <a:stretch>
            <a:fillRect/>
          </a:stretch>
        </p:blipFill>
        <p:spPr>
          <a:xfrm>
            <a:off x="0" y="762000"/>
            <a:ext cx="9180772" cy="6096000"/>
          </a:xfrm>
          <a:prstGeom prst="rect">
            <a:avLst/>
          </a:prstGeom>
        </p:spPr>
      </p:pic>
    </p:spTree>
    <p:extLst>
      <p:ext uri="{BB962C8B-B14F-4D97-AF65-F5344CB8AC3E}">
        <p14:creationId xmlns:p14="http://schemas.microsoft.com/office/powerpoint/2010/main" val="3623050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1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6169344_1050000178498203_8404115623667302400_n.jpg"/>
          <p:cNvPicPr>
            <a:picLocks noChangeAspect="1"/>
          </p:cNvPicPr>
          <p:nvPr/>
        </p:nvPicPr>
        <p:blipFill>
          <a:blip r:embed="rId2"/>
          <a:stretch>
            <a:fillRect/>
          </a:stretch>
        </p:blipFill>
        <p:spPr>
          <a:xfrm>
            <a:off x="-26158" y="0"/>
            <a:ext cx="9144000" cy="6172200"/>
          </a:xfrm>
          <a:prstGeom prst="rect">
            <a:avLst/>
          </a:prstGeom>
        </p:spPr>
      </p:pic>
      <p:sp>
        <p:nvSpPr>
          <p:cNvPr id="2" name="TextBox 1"/>
          <p:cNvSpPr txBox="1"/>
          <p:nvPr/>
        </p:nvSpPr>
        <p:spPr>
          <a:xfrm>
            <a:off x="2286000" y="6248400"/>
            <a:ext cx="5044971"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Có thể xử lí bằng cách đốt cháy nó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72110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400"/>
                                        <p:tgtEl>
                                          <p:spTgt spid="7"/>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600"/>
                                        <p:tgtEl>
                                          <p:spTgt spid="2"/>
                                        </p:tgtEl>
                                      </p:cBhvr>
                                    </p:animEffect>
                                    <p:anim calcmode="lin" valueType="num">
                                      <p:cBhvr>
                                        <p:cTn id="11" dur="1600" fill="hold"/>
                                        <p:tgtEl>
                                          <p:spTgt spid="2"/>
                                        </p:tgtEl>
                                        <p:attrNameLst>
                                          <p:attrName>ppt_w</p:attrName>
                                        </p:attrNameLst>
                                      </p:cBhvr>
                                      <p:tavLst>
                                        <p:tav tm="0" fmla="#ppt_w*sin(2.5*pi*$)">
                                          <p:val>
                                            <p:fltVal val="0"/>
                                          </p:val>
                                        </p:tav>
                                        <p:tav tm="100000">
                                          <p:val>
                                            <p:fltVal val="1"/>
                                          </p:val>
                                        </p:tav>
                                      </p:tavLst>
                                    </p:anim>
                                    <p:anim calcmode="lin" valueType="num">
                                      <p:cBhvr>
                                        <p:cTn id="12" dur="16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791200"/>
            <a:ext cx="9144000" cy="1015663"/>
          </a:xfrm>
          <a:prstGeom prst="rect">
            <a:avLst/>
          </a:prstGeom>
          <a:noFill/>
        </p:spPr>
        <p:txBody>
          <a:bodyPr wrap="square" rtlCol="0">
            <a:spAutoFit/>
          </a:bodyPr>
          <a:lstStyle/>
          <a:p>
            <a:r>
              <a:rPr lang="vi-VN" sz="2000" b="1"/>
              <a:t>Xử lý rác thải nhựa: Là sử dụng các biện pháp kỹ thuật để xử lý các </a:t>
            </a:r>
            <a:r>
              <a:rPr lang="vi-VN" sz="2000" b="1" smtClean="0"/>
              <a:t>rác</a:t>
            </a:r>
            <a:r>
              <a:rPr lang="en-US" sz="2000" b="1" smtClean="0"/>
              <a:t> </a:t>
            </a:r>
            <a:r>
              <a:rPr lang="vi-VN" sz="2000" b="1" smtClean="0"/>
              <a:t>thải </a:t>
            </a:r>
            <a:r>
              <a:rPr lang="vi-VN" sz="2000" b="1"/>
              <a:t>và không làm ảnh hưởng tới môi trường, tái tạo ra các sản phẩm có lợi </a:t>
            </a:r>
            <a:r>
              <a:rPr lang="vi-VN" sz="2000" b="1" smtClean="0"/>
              <a:t>cho</a:t>
            </a:r>
            <a:r>
              <a:rPr lang="en-US" sz="2000" b="1" smtClean="0"/>
              <a:t> </a:t>
            </a:r>
            <a:r>
              <a:rPr lang="vi-VN" sz="2000" b="1" smtClean="0"/>
              <a:t>xã </a:t>
            </a:r>
            <a:r>
              <a:rPr lang="vi-VN" sz="2000" b="1"/>
              <a:t>hội nhằm phát huy hiệu quả kinh tế</a:t>
            </a:r>
            <a:endParaRPr lang="en-US" sz="2000" b="1"/>
          </a:p>
        </p:txBody>
      </p:sp>
      <p:pic>
        <p:nvPicPr>
          <p:cNvPr id="6" name="Picture 5" descr="46128269_285298135428728_8082824208473653248_n.jpg"/>
          <p:cNvPicPr>
            <a:picLocks noChangeAspect="1"/>
          </p:cNvPicPr>
          <p:nvPr/>
        </p:nvPicPr>
        <p:blipFill>
          <a:blip r:embed="rId2"/>
          <a:stretch>
            <a:fillRect/>
          </a:stretch>
        </p:blipFill>
        <p:spPr>
          <a:xfrm>
            <a:off x="-1" y="0"/>
            <a:ext cx="9144001" cy="5791200"/>
          </a:xfrm>
          <a:prstGeom prst="rect">
            <a:avLst/>
          </a:prstGeom>
        </p:spPr>
      </p:pic>
    </p:spTree>
    <p:extLst>
      <p:ext uri="{BB962C8B-B14F-4D97-AF65-F5344CB8AC3E}">
        <p14:creationId xmlns:p14="http://schemas.microsoft.com/office/powerpoint/2010/main" val="820648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886700" cy="473074"/>
          </a:xfrm>
        </p:spPr>
        <p:txBody>
          <a:bodyPr>
            <a:normAutofit fontScale="90000"/>
          </a:bodyPr>
          <a:lstStyle/>
          <a:p>
            <a:r>
              <a:rPr lang="en-US" dirty="0" smtClean="0">
                <a:solidFill>
                  <a:srgbClr val="0000CC"/>
                </a:solidFill>
                <a:latin typeface="Arial" panose="020B0604020202020204" pitchFamily="34" charset="0"/>
                <a:cs typeface="Arial" panose="020B0604020202020204" pitchFamily="34" charset="0"/>
              </a:rPr>
              <a:t>Tái chế sử dụng làm đồ dùng, đồ chơi cho trẻ</a:t>
            </a:r>
            <a:endParaRPr lang="en-US" dirty="0">
              <a:solidFill>
                <a:srgbClr val="0000CC"/>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69445"/>
            <a:ext cx="4419600" cy="324621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666" t="7692"/>
          <a:stretch/>
        </p:blipFill>
        <p:spPr>
          <a:xfrm>
            <a:off x="1314450" y="3817257"/>
            <a:ext cx="6324600" cy="3048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667" t="4074" r="13333" b="8519"/>
          <a:stretch/>
        </p:blipFill>
        <p:spPr>
          <a:xfrm>
            <a:off x="4724400" y="462188"/>
            <a:ext cx="4419600" cy="3246210"/>
          </a:xfrm>
          <a:prstGeom prst="rect">
            <a:avLst/>
          </a:prstGeom>
        </p:spPr>
      </p:pic>
    </p:spTree>
    <p:extLst>
      <p:ext uri="{BB962C8B-B14F-4D97-AF65-F5344CB8AC3E}">
        <p14:creationId xmlns:p14="http://schemas.microsoft.com/office/powerpoint/2010/main" val="3178313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600" cy="2743200"/>
          </a:xfrm>
        </p:spPr>
        <p:txBody>
          <a:bodyPr>
            <a:noAutofit/>
          </a:bodyPr>
          <a:lstStyle/>
          <a:p>
            <a:pPr algn="ctr"/>
            <a:r>
              <a:rPr lang="en-US" dirty="0" smtClean="0">
                <a:solidFill>
                  <a:srgbClr val="0000CC"/>
                </a:solidFill>
                <a:latin typeface="Arial" panose="020B0604020202020204" pitchFamily="34" charset="0"/>
                <a:cs typeface="Arial" panose="020B0604020202020204" pitchFamily="34" charset="0"/>
              </a:rPr>
              <a:t>HÃY CHUNG TAY HÀNH ĐỘNG CHỐNG</a:t>
            </a:r>
            <a:br>
              <a:rPr lang="en-US" dirty="0" smtClean="0">
                <a:solidFill>
                  <a:srgbClr val="0000CC"/>
                </a:solidFill>
                <a:latin typeface="Arial" panose="020B0604020202020204" pitchFamily="34" charset="0"/>
                <a:cs typeface="Arial" panose="020B0604020202020204" pitchFamily="34" charset="0"/>
              </a:rPr>
            </a:br>
            <a:r>
              <a:rPr lang="en-US" dirty="0" smtClean="0">
                <a:solidFill>
                  <a:srgbClr val="0000CC"/>
                </a:solidFill>
                <a:latin typeface="Arial" panose="020B0604020202020204" pitchFamily="34" charset="0"/>
                <a:cs typeface="Arial" panose="020B0604020202020204" pitchFamily="34" charset="0"/>
              </a:rPr>
              <a:t> </a:t>
            </a:r>
            <a:br>
              <a:rPr lang="en-US" dirty="0" smtClean="0">
                <a:solidFill>
                  <a:srgbClr val="0000CC"/>
                </a:solidFill>
                <a:latin typeface="Arial" panose="020B0604020202020204" pitchFamily="34" charset="0"/>
                <a:cs typeface="Arial" panose="020B0604020202020204" pitchFamily="34" charset="0"/>
              </a:rPr>
            </a:br>
            <a:r>
              <a:rPr lang="en-US" dirty="0" smtClean="0">
                <a:solidFill>
                  <a:srgbClr val="0000CC"/>
                </a:solidFill>
                <a:latin typeface="Arial" panose="020B0604020202020204" pitchFamily="34" charset="0"/>
                <a:cs typeface="Arial" panose="020B0604020202020204" pitchFamily="34" charset="0"/>
              </a:rPr>
              <a:t>RÁC THẢI NHỰA VÌ MỘT VIỆT NAM XANH! </a:t>
            </a:r>
            <a:br>
              <a:rPr lang="en-US" dirty="0" smtClean="0">
                <a:solidFill>
                  <a:srgbClr val="0000CC"/>
                </a:solidFill>
                <a:latin typeface="Arial" panose="020B0604020202020204" pitchFamily="34" charset="0"/>
                <a:cs typeface="Arial" panose="020B0604020202020204" pitchFamily="34" charset="0"/>
              </a:rPr>
            </a:br>
            <a:endParaRPr lang="en-US"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586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19" presetClass="emph" presetSubtype="0" repeatCount="indefinite" fill="hold" grpId="1" nodeType="withEffect">
                                  <p:stCondLst>
                                    <p:cond delay="0"/>
                                  </p:stCondLst>
                                  <p:iterate type="lt">
                                    <p:tmPct val="0"/>
                                  </p:iterate>
                                  <p:childTnLst>
                                    <p:animClr clrSpc="rgb" dir="cw">
                                      <p:cBhvr override="childStyle">
                                        <p:cTn id="12" dur="1000" fill="hold"/>
                                        <p:tgtEl>
                                          <p:spTgt spid="2"/>
                                        </p:tgtEl>
                                        <p:attrNameLst>
                                          <p:attrName>style.color</p:attrName>
                                        </p:attrNameLst>
                                      </p:cBhvr>
                                      <p:to>
                                        <a:schemeClr val="accent2"/>
                                      </p:to>
                                    </p:animClr>
                                    <p:animClr clrSpc="rgb" dir="cw">
                                      <p:cBhvr>
                                        <p:cTn id="13" dur="1000" fill="hold"/>
                                        <p:tgtEl>
                                          <p:spTgt spid="2"/>
                                        </p:tgtEl>
                                        <p:attrNameLst>
                                          <p:attrName>fillcolor</p:attrName>
                                        </p:attrNameLst>
                                      </p:cBhvr>
                                      <p:to>
                                        <a:schemeClr val="accent2"/>
                                      </p:to>
                                    </p:animClr>
                                    <p:set>
                                      <p:cBhvr>
                                        <p:cTn id="14" dur="1000" fill="hold"/>
                                        <p:tgtEl>
                                          <p:spTgt spid="2"/>
                                        </p:tgtEl>
                                        <p:attrNameLst>
                                          <p:attrName>fill.type</p:attrName>
                                        </p:attrNameLst>
                                      </p:cBhvr>
                                      <p:to>
                                        <p:strVal val="solid"/>
                                      </p:to>
                                    </p:set>
                                    <p:set>
                                      <p:cBhvr>
                                        <p:cTn id="15" dur="1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90600"/>
            <a:ext cx="9138696" cy="5831114"/>
          </a:xfrm>
          <a:prstGeom prst="rect">
            <a:avLst/>
          </a:prstGeom>
        </p:spPr>
      </p:pic>
      <p:sp>
        <p:nvSpPr>
          <p:cNvPr id="6" name="TextBox 5"/>
          <p:cNvSpPr txBox="1"/>
          <p:nvPr/>
        </p:nvSpPr>
        <p:spPr>
          <a:xfrm>
            <a:off x="3048000" y="152400"/>
            <a:ext cx="4038600" cy="584775"/>
          </a:xfrm>
          <a:prstGeom prst="rect">
            <a:avLst/>
          </a:prstGeom>
          <a:noFill/>
        </p:spPr>
        <p:txBody>
          <a:bodyPr wrap="square" rtlCol="0">
            <a:spAutoFit/>
          </a:bodyPr>
          <a:lstStyle/>
          <a:p>
            <a:r>
              <a:rPr lang="en-US" sz="3200" b="1" dirty="0" smtClean="0">
                <a:solidFill>
                  <a:srgbClr val="0000CC"/>
                </a:solidFill>
                <a:latin typeface="Arial" panose="020B0604020202020204" pitchFamily="34" charset="0"/>
                <a:cs typeface="Arial" panose="020B0604020202020204" pitchFamily="34" charset="0"/>
              </a:rPr>
              <a:t>Rác thực phẩm</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824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87" y="818147"/>
            <a:ext cx="9107714" cy="6039853"/>
          </a:xfrm>
          <a:prstGeom prst="rect">
            <a:avLst/>
          </a:prstGeom>
          <a:noFill/>
        </p:spPr>
      </p:pic>
      <p:sp>
        <p:nvSpPr>
          <p:cNvPr id="5" name="TextBox 4"/>
          <p:cNvSpPr txBox="1"/>
          <p:nvPr/>
        </p:nvSpPr>
        <p:spPr>
          <a:xfrm>
            <a:off x="3581400" y="162903"/>
            <a:ext cx="4038600" cy="584775"/>
          </a:xfrm>
          <a:prstGeom prst="rect">
            <a:avLst/>
          </a:prstGeom>
          <a:noFill/>
        </p:spPr>
        <p:txBody>
          <a:bodyPr wrap="square" rtlCol="0">
            <a:spAutoFit/>
          </a:bodyPr>
          <a:lstStyle/>
          <a:p>
            <a:r>
              <a:rPr lang="en-US" sz="3200" b="1" dirty="0" smtClean="0">
                <a:solidFill>
                  <a:srgbClr val="0000CC"/>
                </a:solidFill>
                <a:latin typeface="Arial" panose="020B0604020202020204" pitchFamily="34" charset="0"/>
                <a:cs typeface="Arial" panose="020B0604020202020204" pitchFamily="34" charset="0"/>
              </a:rPr>
              <a:t>Rác y tế</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185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933364"/>
          </a:xfrm>
          <a:prstGeom prst="rect">
            <a:avLst/>
          </a:prstGeom>
        </p:spPr>
      </p:pic>
      <p:sp>
        <p:nvSpPr>
          <p:cNvPr id="3" name="TextBox 2"/>
          <p:cNvSpPr txBox="1"/>
          <p:nvPr/>
        </p:nvSpPr>
        <p:spPr>
          <a:xfrm>
            <a:off x="2971800" y="152400"/>
            <a:ext cx="4038600" cy="584775"/>
          </a:xfrm>
          <a:prstGeom prst="rect">
            <a:avLst/>
          </a:prstGeom>
          <a:noFill/>
        </p:spPr>
        <p:txBody>
          <a:bodyPr wrap="square" rtlCol="0">
            <a:spAutoFit/>
          </a:bodyPr>
          <a:lstStyle/>
          <a:p>
            <a:r>
              <a:rPr lang="en-US" sz="3200" b="1" dirty="0" smtClean="0">
                <a:solidFill>
                  <a:srgbClr val="0000CC"/>
                </a:solidFill>
                <a:latin typeface="Arial" panose="020B0604020202020204" pitchFamily="34" charset="0"/>
                <a:cs typeface="Arial" panose="020B0604020202020204" pitchFamily="34" charset="0"/>
              </a:rPr>
              <a:t>Rác thải nhựa</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107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7" y="0"/>
            <a:ext cx="9149687" cy="6858000"/>
          </a:xfrm>
        </p:spPr>
      </p:pic>
    </p:spTree>
    <p:extLst>
      <p:ext uri="{BB962C8B-B14F-4D97-AF65-F5344CB8AC3E}">
        <p14:creationId xmlns:p14="http://schemas.microsoft.com/office/powerpoint/2010/main" val="40453942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0"/>
            <a:ext cx="7655999" cy="1280890"/>
          </a:xfrm>
        </p:spPr>
        <p:txBody>
          <a:bodyPr>
            <a:normAutofit/>
          </a:bodyPr>
          <a:lstStyle/>
          <a:p>
            <a:pPr algn="ctr"/>
            <a:r>
              <a:rPr lang="en-US" b="1" dirty="0" smtClean="0">
                <a:solidFill>
                  <a:srgbClr val="0000CC"/>
                </a:solidFill>
                <a:latin typeface="Arial" panose="020B0604020202020204" pitchFamily="34" charset="0"/>
                <a:cs typeface="Arial" panose="020B0604020202020204" pitchFamily="34" charset="0"/>
              </a:rPr>
              <a:t>RÁC THẢI NHỰA LÀ GÌ ???</a:t>
            </a: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058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2" y="228600"/>
            <a:ext cx="8915401" cy="880281"/>
          </a:xfrm>
        </p:spPr>
        <p:txBody>
          <a:bodyPr>
            <a:normAutofit fontScale="92500"/>
          </a:bodyPr>
          <a:lstStyle/>
          <a:p>
            <a:pPr marL="342900" lvl="1" indent="0">
              <a:buNone/>
            </a:pPr>
            <a:r>
              <a:rPr lang="en-US" sz="2600" b="1" dirty="0" smtClean="0">
                <a:solidFill>
                  <a:srgbClr val="0000CC"/>
                </a:solidFill>
                <a:latin typeface="Arial" panose="020B0604020202020204" pitchFamily="34" charset="0"/>
                <a:cs typeface="Arial" panose="020B0604020202020204" pitchFamily="34" charset="0"/>
              </a:rPr>
              <a:t>Rác thải nhựa là rác thải không được phân hủy trong nhiều môi trường, gồm chai lọ, túi ni lông hay đồ chơi cũ</a:t>
            </a:r>
          </a:p>
          <a:p>
            <a:endParaRPr lang="en-US" sz="2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 y="1447800"/>
            <a:ext cx="9144000" cy="5257800"/>
          </a:xfrm>
          <a:prstGeom prst="rect">
            <a:avLst/>
          </a:prstGeom>
        </p:spPr>
      </p:pic>
    </p:spTree>
    <p:extLst>
      <p:ext uri="{BB962C8B-B14F-4D97-AF65-F5344CB8AC3E}">
        <p14:creationId xmlns:p14="http://schemas.microsoft.com/office/powerpoint/2010/main" val="1360562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527</TotalTime>
  <Words>1171</Words>
  <Application>Microsoft Office PowerPoint</Application>
  <PresentationFormat>On-screen Show (4:3)</PresentationFormat>
  <Paragraphs>45</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CHUNG TAY BẢO VỆ MÔI TRƯỜNG</vt:lpstr>
      <vt:lpstr>PowerPoint Presentation</vt:lpstr>
      <vt:lpstr>PowerPoint Presentation</vt:lpstr>
      <vt:lpstr>PowerPoint Presentation</vt:lpstr>
      <vt:lpstr>PowerPoint Presentation</vt:lpstr>
      <vt:lpstr>PowerPoint Presentation</vt:lpstr>
      <vt:lpstr>PowerPoint Presentation</vt:lpstr>
      <vt:lpstr>RÁC THẢI NHỰA LÀ GÌ ???</vt:lpstr>
      <vt:lpstr>PowerPoint Presentation</vt:lpstr>
      <vt:lpstr>NGUYÊN NHÂN</vt:lpstr>
      <vt:lpstr>PowerPoint Presentation</vt:lpstr>
      <vt:lpstr>PowerPoint Presentation</vt:lpstr>
      <vt:lpstr>TÁC HẠI CỦA RÁC THẢI NHỰA</vt:lpstr>
      <vt:lpstr>PowerPoint Presentation</vt:lpstr>
      <vt:lpstr>PowerPoint Presentation</vt:lpstr>
      <vt:lpstr>  Ảnh hưởng xấu đến sức khỏe: </vt:lpstr>
      <vt:lpstr> Tác động tiêu cực đến môi trường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CÁCH KHẮC PHỤC</vt:lpstr>
      <vt:lpstr>PowerPoint Presentation</vt:lpstr>
      <vt:lpstr>PowerPoint Presentation</vt:lpstr>
      <vt:lpstr>PowerPoint Presentation</vt:lpstr>
      <vt:lpstr>PowerPoint Presentation</vt:lpstr>
      <vt:lpstr>PowerPoint Presentation</vt:lpstr>
      <vt:lpstr>Tái chế sử dụng làm đồ dùng, đồ chơi cho trẻ</vt:lpstr>
      <vt:lpstr>HÃY CHUNG TAY HÀNH ĐỘNG CHỐNG   RÁC THẢI NHỰA VÌ MỘT VIỆT NAM XANH!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84</cp:revision>
  <dcterms:created xsi:type="dcterms:W3CDTF">2018-11-14T13:53:37Z</dcterms:created>
  <dcterms:modified xsi:type="dcterms:W3CDTF">2020-05-20T04:47:13Z</dcterms:modified>
</cp:coreProperties>
</file>