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60" r:id="rId4"/>
    <p:sldId id="302" r:id="rId5"/>
    <p:sldId id="262" r:id="rId6"/>
    <p:sldId id="304" r:id="rId7"/>
    <p:sldId id="305" r:id="rId8"/>
    <p:sldId id="263" r:id="rId9"/>
    <p:sldId id="318" r:id="rId10"/>
    <p:sldId id="299" r:id="rId11"/>
    <p:sldId id="300" r:id="rId12"/>
    <p:sldId id="296" r:id="rId13"/>
    <p:sldId id="297" r:id="rId14"/>
    <p:sldId id="298" r:id="rId15"/>
    <p:sldId id="325" r:id="rId16"/>
    <p:sldId id="324" r:id="rId17"/>
    <p:sldId id="323" r:id="rId18"/>
    <p:sldId id="322" r:id="rId19"/>
    <p:sldId id="321" r:id="rId20"/>
    <p:sldId id="320" r:id="rId21"/>
    <p:sldId id="275" r:id="rId22"/>
    <p:sldId id="278" r:id="rId23"/>
    <p:sldId id="280" r:id="rId24"/>
    <p:sldId id="282" r:id="rId25"/>
    <p:sldId id="281" r:id="rId26"/>
    <p:sldId id="295" r:id="rId27"/>
    <p:sldId id="307" r:id="rId28"/>
    <p:sldId id="308" r:id="rId29"/>
    <p:sldId id="309" r:id="rId30"/>
    <p:sldId id="310" r:id="rId31"/>
    <p:sldId id="311" r:id="rId32"/>
    <p:sldId id="312" r:id="rId33"/>
    <p:sldId id="313" r:id="rId34"/>
    <p:sldId id="314" r:id="rId35"/>
    <p:sldId id="315" r:id="rId36"/>
    <p:sldId id="316"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4"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A2391-5352-46A3-AA74-A7D8E711FA3D}" type="datetimeFigureOut">
              <a:rPr lang="en-US" smtClean="0"/>
              <a:t>6/21/2022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978BC-A21A-4B2C-A526-ABE09E1CF0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smtClean="0"/>
          </a:p>
        </p:txBody>
      </p:sp>
      <p:sp>
        <p:nvSpPr>
          <p:cNvPr id="63492" name="Slide Number Placeholder 3"/>
          <p:cNvSpPr>
            <a:spLocks noGrp="1"/>
          </p:cNvSpPr>
          <p:nvPr>
            <p:ph type="sldNum" sz="quarter" idx="5"/>
          </p:nvPr>
        </p:nvSpPr>
        <p:spPr>
          <a:noFill/>
          <a:ln>
            <a:miter lim="800000"/>
            <a:headEnd/>
            <a:tailEnd/>
          </a:ln>
        </p:spPr>
        <p:txBody>
          <a:bodyPr/>
          <a:lstStyle/>
          <a:p>
            <a:fld id="{3BDA4431-10E3-40E3-A14B-B0B9DEA56B84}" type="slidenum">
              <a:rPr lang="en-US" altLang="en-US">
                <a:latin typeface="Arial" pitchFamily="34" charset="0"/>
                <a:cs typeface="Arial" pitchFamily="34" charset="0"/>
              </a:rPr>
              <a:pPr/>
              <a:t>34</a:t>
            </a:fld>
            <a:endParaRPr lang="en-US" altLang="en-US">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2772" name="Slide Number Placeholder 3"/>
          <p:cNvSpPr>
            <a:spLocks noGrp="1"/>
          </p:cNvSpPr>
          <p:nvPr>
            <p:ph type="sldNum" sz="quarter" idx="5"/>
          </p:nvPr>
        </p:nvSpPr>
        <p:spPr>
          <a:noFill/>
          <a:ln>
            <a:miter lim="800000"/>
            <a:headEnd/>
            <a:tailEnd/>
          </a:ln>
        </p:spPr>
        <p:txBody>
          <a:bodyPr/>
          <a:lstStyle/>
          <a:p>
            <a:fld id="{59B9CF7B-3010-4D0D-9F4E-1EDE0750D529}" type="slidenum">
              <a:rPr lang="en-US" altLang="en-US">
                <a:latin typeface="Tahoma" pitchFamily="34" charset="0"/>
                <a:ea typeface="MS PGothic" pitchFamily="34" charset="-128"/>
              </a:rPr>
              <a:pPr/>
              <a:t>17</a:t>
            </a:fld>
            <a:endParaRPr lang="en-US" altLang="en-US">
              <a:latin typeface="Tahoma"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noChangeArrowheads="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a:ln>
            <a:miter lim="800000"/>
            <a:headEnd/>
            <a:tailEnd/>
          </a:ln>
        </p:spPr>
        <p:txBody>
          <a:bodyPr/>
          <a:lstStyle/>
          <a:p>
            <a:fld id="{8C985F03-EB20-42C2-9157-CB2E0EAD11AA}" type="slidenum">
              <a:rPr lang="en-US" altLang="en-US">
                <a:solidFill>
                  <a:srgbClr val="000000"/>
                </a:solidFill>
              </a:rPr>
              <a:pPr/>
              <a:t>18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24099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114381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124573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351042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56191-169B-4C81-8614-4E437288296F}"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203552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56191-169B-4C81-8614-4E437288296F}"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33065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56191-169B-4C81-8614-4E437288296F}"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387951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56191-169B-4C81-8614-4E437288296F}"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377802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56191-169B-4C81-8614-4E437288296F}"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417988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6191-169B-4C81-8614-4E437288296F}"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243683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6191-169B-4C81-8614-4E437288296F}"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213113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56191-169B-4C81-8614-4E437288296F}" type="datetimeFigureOut">
              <a:rPr lang="en-US" smtClean="0"/>
              <a:pPr/>
              <a:t>6/21/2022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60332-9D0D-424A-B325-CECEB3BCC8D8}" type="slidenum">
              <a:rPr lang="en-US" smtClean="0"/>
              <a:pPr/>
              <a:t>‹#›</a:t>
            </a:fld>
            <a:endParaRPr lang="en-US"/>
          </a:p>
        </p:txBody>
      </p:sp>
    </p:spTree>
    <p:extLst>
      <p:ext uri="{BB962C8B-B14F-4D97-AF65-F5344CB8AC3E}">
        <p14:creationId xmlns:p14="http://schemas.microsoft.com/office/powerpoint/2010/main" xmlns="" val="35725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PHÒNG, CHỐNG </a:t>
            </a:r>
            <a:r>
              <a:rPr lang="en-US" dirty="0" smtClean="0">
                <a:latin typeface="Times New Roman" panose="02020603050405020304" pitchFamily="18" charset="0"/>
                <a:cs typeface="Times New Roman" panose="02020603050405020304" pitchFamily="18" charset="0"/>
              </a:rPr>
              <a:t>BỆNH TAY CHÂN MIỆNG</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706063" y="4981059"/>
            <a:ext cx="5686462" cy="1266092"/>
          </a:xfrm>
        </p:spPr>
        <p:txBody>
          <a:bodyPr>
            <a:normAutofit/>
          </a:bodyPr>
          <a:lstStyle/>
          <a:p>
            <a:pPr algn="l"/>
            <a:r>
              <a:rPr lang="en-US" sz="2800" i="1" dirty="0" smtClean="0">
                <a:latin typeface="Times New Roman" panose="02020603050405020304" pitchFamily="18" charset="0"/>
                <a:cs typeface="Times New Roman" panose="02020603050405020304" pitchFamily="18" charset="0"/>
              </a:rPr>
              <a:t>Bs</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Nguyễn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Hào</a:t>
            </a:r>
            <a:endParaRPr lang="en-US" sz="2800" i="1" dirty="0" smtClean="0">
              <a:latin typeface="Times New Roman" panose="02020603050405020304" pitchFamily="18" charset="0"/>
              <a:cs typeface="Times New Roman" panose="02020603050405020304" pitchFamily="18" charset="0"/>
            </a:endParaRPr>
          </a:p>
          <a:p>
            <a:pPr algn="l"/>
            <a:r>
              <a:rPr lang="en-US" sz="2800" i="1" dirty="0" err="1" smtClean="0">
                <a:latin typeface="Times New Roman" panose="02020603050405020304" pitchFamily="18" charset="0"/>
                <a:cs typeface="Times New Roman" panose="02020603050405020304" pitchFamily="18" charset="0"/>
              </a:rPr>
              <a:t>Khoa</a:t>
            </a:r>
            <a:r>
              <a:rPr lang="en-US" sz="2800" i="1" dirty="0" smtClean="0">
                <a:latin typeface="Times New Roman" panose="02020603050405020304" pitchFamily="18" charset="0"/>
                <a:cs typeface="Times New Roman" panose="02020603050405020304" pitchFamily="18" charset="0"/>
              </a:rPr>
              <a:t> KSBT – TTYT </a:t>
            </a:r>
            <a:r>
              <a:rPr lang="en-US" sz="2800" i="1" dirty="0" err="1" smtClean="0">
                <a:latin typeface="Times New Roman" panose="02020603050405020304" pitchFamily="18" charset="0"/>
                <a:cs typeface="Times New Roman" panose="02020603050405020304" pitchFamily="18" charset="0"/>
              </a:rPr>
              <a:t>quận</a:t>
            </a:r>
            <a:r>
              <a:rPr lang="en-US" sz="2800" i="1" dirty="0" smtClean="0">
                <a:latin typeface="Times New Roman" panose="02020603050405020304" pitchFamily="18" charset="0"/>
                <a:cs typeface="Times New Roman" panose="02020603050405020304" pitchFamily="18" charset="0"/>
              </a:rPr>
              <a:t> Long </a:t>
            </a:r>
            <a:r>
              <a:rPr lang="en-US" sz="2800" i="1" dirty="0" err="1" smtClean="0">
                <a:latin typeface="Times New Roman" panose="02020603050405020304" pitchFamily="18" charset="0"/>
                <a:cs typeface="Times New Roman" panose="02020603050405020304" pitchFamily="18" charset="0"/>
              </a:rPr>
              <a:t>Biên</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946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Ủ</a:t>
            </a:r>
            <a:r>
              <a:rPr lang="vi-VN" dirty="0" smtClean="0">
                <a:latin typeface="Times New Roman" panose="02020603050405020304" pitchFamily="18" charset="0"/>
                <a:cs typeface="Times New Roman" panose="02020603050405020304" pitchFamily="18" charset="0"/>
              </a:rPr>
              <a:t> bệnh: 3 - 7 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endParaRPr lang="vi-VN"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
            </a:r>
            <a:r>
              <a:rPr lang="vi-VN" dirty="0" smtClean="0">
                <a:latin typeface="Times New Roman" panose="02020603050405020304" pitchFamily="18" charset="0"/>
                <a:cs typeface="Times New Roman" panose="02020603050405020304" pitchFamily="18" charset="0"/>
              </a:rPr>
              <a:t>hởi phát: Từ 1 - 2 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sốt nhẹ, mệt mỏi, đau họng, biếng ăn, tiêu chảy vài lần trong ngày.</a:t>
            </a:r>
            <a:r>
              <a:rPr lang="en-US"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oàn phát: Có thể kéo dài 3-10 ngày</a:t>
            </a:r>
            <a:r>
              <a:rPr lang="en-US" dirty="0" smtClean="0">
                <a:latin typeface="Times New Roman" panose="02020603050405020304" pitchFamily="18" charset="0"/>
                <a:cs typeface="Times New Roman" panose="02020603050405020304" pitchFamily="18" charset="0"/>
              </a:rPr>
              <a:t> C</a:t>
            </a:r>
            <a:r>
              <a:rPr lang="vi-VN" dirty="0" smtClean="0">
                <a:latin typeface="Times New Roman" panose="02020603050405020304" pitchFamily="18" charset="0"/>
                <a:cs typeface="Times New Roman" panose="02020603050405020304" pitchFamily="18" charset="0"/>
              </a:rPr>
              <a:t>ác </a:t>
            </a:r>
            <a:r>
              <a:rPr lang="en-US" dirty="0" smtClean="0">
                <a:latin typeface="Times New Roman" panose="02020603050405020304" pitchFamily="18" charset="0"/>
                <a:cs typeface="Times New Roman" panose="02020603050405020304" pitchFamily="18" charset="0"/>
              </a:rPr>
              <a:t>TC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điển 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vi-VN"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a:t>
            </a:r>
            <a:r>
              <a:rPr lang="vi-VN" dirty="0" smtClean="0">
                <a:latin typeface="Times New Roman" panose="02020603050405020304" pitchFamily="18" charset="0"/>
                <a:cs typeface="Times New Roman" panose="02020603050405020304" pitchFamily="18" charset="0"/>
              </a:rPr>
              <a:t>ui bệnh: Thường 3-5 ngày, </a:t>
            </a:r>
            <a:r>
              <a:rPr lang="en-US" dirty="0" smtClean="0">
                <a:latin typeface="Times New Roman" panose="02020603050405020304" pitchFamily="18" charset="0"/>
                <a:cs typeface="Times New Roman" panose="02020603050405020304" pitchFamily="18" charset="0"/>
              </a:rPr>
              <a:t>BN </a:t>
            </a:r>
            <a:r>
              <a:rPr lang="vi-VN" dirty="0" smtClean="0">
                <a:latin typeface="Times New Roman" panose="02020603050405020304" pitchFamily="18" charset="0"/>
                <a:cs typeface="Times New Roman" panose="02020603050405020304" pitchFamily="18" charset="0"/>
              </a:rPr>
              <a:t>hồi phục hoàn toàn nếu không có biến chứng.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326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ác TC điển 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vi-VN" dirty="0" smtClean="0">
                <a:latin typeface="Times New Roman" panose="02020603050405020304" pitchFamily="18" charset="0"/>
                <a:cs typeface="Times New Roman" panose="02020603050405020304" pitchFamily="18" charset="0"/>
              </a:rPr>
              <a:t>:</a:t>
            </a:r>
          </a:p>
          <a:p>
            <a:pPr lvl="1"/>
            <a:r>
              <a:rPr lang="vi-VN" dirty="0" smtClean="0">
                <a:latin typeface="Times New Roman" panose="02020603050405020304" pitchFamily="18" charset="0"/>
                <a:cs typeface="Times New Roman" panose="02020603050405020304" pitchFamily="18" charset="0"/>
              </a:rPr>
              <a:t>Loét miệng: vết loét đỏ hay phỏng nước đường kính 2-3 mm ở niêm mạc miệng, lợi, lưỡi, gây đau miệng, bỏ ăn, bỏ bú, tăng tiết nước bọt.</a:t>
            </a:r>
          </a:p>
          <a:p>
            <a:pPr lvl="1"/>
            <a:r>
              <a:rPr lang="vi-VN" dirty="0" smtClean="0">
                <a:latin typeface="Times New Roman" panose="02020603050405020304" pitchFamily="18" charset="0"/>
                <a:cs typeface="Times New Roman" panose="02020603050405020304" pitchFamily="18" charset="0"/>
              </a:rPr>
              <a:t>Phát ban dạng phỏng nước: Ở lòng bàn tay, lòng bàn chân, gối, mông; tồn tại trong thời gian ngắn (dưới 7 ngày) sau đó có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vết thâm, hiếm khi loét hay bội nhiễm.</a:t>
            </a:r>
          </a:p>
          <a:p>
            <a:pPr lvl="1"/>
            <a:r>
              <a:rPr lang="vi-VN" dirty="0" smtClean="0">
                <a:latin typeface="Times New Roman" panose="02020603050405020304" pitchFamily="18" charset="0"/>
                <a:cs typeface="Times New Roman" panose="02020603050405020304" pitchFamily="18" charset="0"/>
              </a:rPr>
              <a:t>Sốt nhẹ.</a:t>
            </a:r>
          </a:p>
          <a:p>
            <a:pPr lvl="1"/>
            <a:r>
              <a:rPr lang="vi-VN" dirty="0" smtClean="0">
                <a:latin typeface="Times New Roman" panose="02020603050405020304" pitchFamily="18" charset="0"/>
                <a:cs typeface="Times New Roman" panose="02020603050405020304" pitchFamily="18" charset="0"/>
              </a:rPr>
              <a:t>Có thể có nôn.</a:t>
            </a:r>
          </a:p>
          <a:p>
            <a:pPr lvl="1"/>
            <a:r>
              <a:rPr lang="vi-VN" dirty="0" smtClean="0">
                <a:latin typeface="Times New Roman" panose="02020603050405020304" pitchFamily="18" charset="0"/>
                <a:cs typeface="Times New Roman" panose="02020603050405020304" pitchFamily="18" charset="0"/>
              </a:rPr>
              <a:t>Nếu trẻ sốt cao và nôn nhiều dễ có nguy cơ biến chứng.</a:t>
            </a:r>
          </a:p>
          <a:p>
            <a:r>
              <a:rPr lang="vi-VN" dirty="0" smtClean="0">
                <a:latin typeface="Times New Roman" panose="02020603050405020304" pitchFamily="18" charset="0"/>
                <a:cs typeface="Times New Roman" panose="02020603050405020304" pitchFamily="18" charset="0"/>
              </a:rPr>
              <a:t>Biến chứng thần kinh, tim mạch, hô hấp thường xuất hiện sớm từ ngày 2 đến ngày 5 của bệnh.</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4415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822960" y="1665545"/>
            <a:ext cx="5181600" cy="3543737"/>
          </a:xfrm>
          <a:prstGeom prst="rect">
            <a:avLst/>
          </a:prstGeom>
        </p:spPr>
      </p:pic>
      <p:pic>
        <p:nvPicPr>
          <p:cNvPr id="8" name="Content Placeholder 3"/>
          <p:cNvPicPr>
            <a:picLocks noGrp="1" noChangeAspect="1"/>
          </p:cNvPicPr>
          <p:nvPr>
            <p:ph sz="half" idx="2"/>
          </p:nvPr>
        </p:nvPicPr>
        <p:blipFill>
          <a:blip r:embed="rId3"/>
          <a:stretch>
            <a:fillRect/>
          </a:stretch>
        </p:blipFill>
        <p:spPr>
          <a:xfrm>
            <a:off x="6233160" y="1665545"/>
            <a:ext cx="5181600" cy="3474230"/>
          </a:xfrm>
          <a:prstGeom prst="rect">
            <a:avLst/>
          </a:prstGeom>
        </p:spPr>
      </p:pic>
    </p:spTree>
    <p:extLst>
      <p:ext uri="{BB962C8B-B14F-4D97-AF65-F5344CB8AC3E}">
        <p14:creationId xmlns:p14="http://schemas.microsoft.com/office/powerpoint/2010/main" xmlns="" val="112266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a:stretch>
            <a:fillRect/>
          </a:stretch>
        </p:blipFill>
        <p:spPr>
          <a:xfrm>
            <a:off x="513016" y="1844040"/>
            <a:ext cx="5506784" cy="4073935"/>
          </a:xfrm>
          <a:prstGeom prst="rect">
            <a:avLst/>
          </a:prstGeom>
        </p:spPr>
      </p:pic>
      <p:pic>
        <p:nvPicPr>
          <p:cNvPr id="6" name="Content Placeholder 3"/>
          <p:cNvPicPr>
            <a:picLocks noGrp="1" noChangeAspect="1"/>
          </p:cNvPicPr>
          <p:nvPr>
            <p:ph sz="half" idx="2"/>
          </p:nvPr>
        </p:nvPicPr>
        <p:blipFill>
          <a:blip r:embed="rId3"/>
          <a:stretch>
            <a:fillRect/>
          </a:stretch>
        </p:blipFill>
        <p:spPr>
          <a:xfrm>
            <a:off x="6172200" y="1737360"/>
            <a:ext cx="5570186" cy="4022630"/>
          </a:xfrm>
          <a:prstGeom prst="rect">
            <a:avLst/>
          </a:prstGeom>
        </p:spPr>
      </p:pic>
    </p:spTree>
    <p:extLst>
      <p:ext uri="{BB962C8B-B14F-4D97-AF65-F5344CB8AC3E}">
        <p14:creationId xmlns:p14="http://schemas.microsoft.com/office/powerpoint/2010/main" xmlns="" val="324247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sz="half" idx="1"/>
          </p:nvPr>
        </p:nvPicPr>
        <p:blipFill>
          <a:blip r:embed="rId2"/>
          <a:stretch>
            <a:fillRect/>
          </a:stretch>
        </p:blipFill>
        <p:spPr>
          <a:xfrm>
            <a:off x="868680" y="1310641"/>
            <a:ext cx="5181600" cy="4408002"/>
          </a:xfrm>
          <a:prstGeom prst="rect">
            <a:avLst/>
          </a:prstGeom>
        </p:spPr>
      </p:pic>
      <p:pic>
        <p:nvPicPr>
          <p:cNvPr id="7" name="Content Placeholder 6"/>
          <p:cNvPicPr>
            <a:picLocks noGrp="1" noChangeAspect="1"/>
          </p:cNvPicPr>
          <p:nvPr>
            <p:ph sz="half" idx="2"/>
          </p:nvPr>
        </p:nvPicPr>
        <p:blipFill>
          <a:blip r:embed="rId3"/>
          <a:stretch>
            <a:fillRect/>
          </a:stretch>
        </p:blipFill>
        <p:spPr>
          <a:xfrm>
            <a:off x="6304372" y="1083811"/>
            <a:ext cx="4820827" cy="4578168"/>
          </a:xfrm>
          <a:prstGeom prst="rect">
            <a:avLst/>
          </a:prstGeom>
        </p:spPr>
      </p:pic>
    </p:spTree>
    <p:extLst>
      <p:ext uri="{BB962C8B-B14F-4D97-AF65-F5344CB8AC3E}">
        <p14:creationId xmlns:p14="http://schemas.microsoft.com/office/powerpoint/2010/main" xmlns="" val="77316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a:p>
        </p:txBody>
      </p:sp>
      <p:sp>
        <p:nvSpPr>
          <p:cNvPr id="43011" name="Rectangle 3"/>
          <p:cNvSpPr>
            <a:spLocks noGrp="1" noChangeArrowheads="1"/>
          </p:cNvSpPr>
          <p:nvPr>
            <p:ph sz="quarter" idx="1"/>
          </p:nvPr>
        </p:nvSpPr>
        <p:spPr/>
        <p:txBody>
          <a:bodyPr/>
          <a:lstStyle/>
          <a:p>
            <a:pPr eaLnBrk="1" hangingPunct="1">
              <a:defRPr/>
            </a:pPr>
            <a:endParaRPr lang="en-US"/>
          </a:p>
        </p:txBody>
      </p:sp>
      <p:pic>
        <p:nvPicPr>
          <p:cNvPr id="34820" name="Picture 4" descr="IMG_2958"/>
          <p:cNvPicPr>
            <a:picLocks noChangeAspect="1" noChangeArrowheads="1"/>
          </p:cNvPicPr>
          <p:nvPr/>
        </p:nvPicPr>
        <p:blipFill>
          <a:blip r:embed="rId3"/>
          <a:srcRect/>
          <a:stretch>
            <a:fillRect/>
          </a:stretch>
        </p:blipFill>
        <p:spPr bwMode="auto">
          <a:xfrm>
            <a:off x="0" y="228600"/>
            <a:ext cx="12192000" cy="634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3795" name="Footer Placeholder 3"/>
          <p:cNvSpPr>
            <a:spLocks noGrp="1"/>
          </p:cNvSpPr>
          <p:nvPr>
            <p:ph type="ftr" sz="quarter" idx="12"/>
          </p:nvPr>
        </p:nvSpPr>
        <p:spPr>
          <a:xfrm>
            <a:off x="8737600" y="6248400"/>
            <a:ext cx="2844800" cy="476250"/>
          </a:xfrm>
          <a:noFill/>
          <a:ln>
            <a:miter lim="800000"/>
            <a:headEnd/>
            <a:tailEnd/>
          </a:ln>
        </p:spPr>
        <p:txBody>
          <a:bodyPr/>
          <a:lstStyle/>
          <a:p>
            <a:pPr algn="r"/>
            <a:r>
              <a:rPr lang="en-US" altLang="en-US" sz="1400" smtClean="0">
                <a:latin typeface="Arial" pitchFamily="34" charset="0"/>
                <a:ea typeface="MS PGothic" pitchFamily="34" charset="-128"/>
              </a:rPr>
              <a:t>Pham Nhat An - HMU/NHP</a:t>
            </a:r>
          </a:p>
        </p:txBody>
      </p:sp>
      <p:sp>
        <p:nvSpPr>
          <p:cNvPr id="33796" name="Slide Number Placeholder 4"/>
          <p:cNvSpPr>
            <a:spLocks noGrp="1"/>
          </p:cNvSpPr>
          <p:nvPr>
            <p:ph type="sldNum" sz="quarter" idx="11"/>
          </p:nvPr>
        </p:nvSpPr>
        <p:spPr>
          <a:xfrm>
            <a:off x="4165600" y="6248400"/>
            <a:ext cx="3860800" cy="476250"/>
          </a:xfrm>
          <a:noFill/>
          <a:ln>
            <a:miter lim="800000"/>
            <a:headEnd/>
            <a:tailEnd/>
          </a:ln>
        </p:spPr>
        <p:txBody>
          <a:bodyPr/>
          <a:lstStyle/>
          <a:p>
            <a:pPr algn="ctr"/>
            <a:fld id="{148F5A79-63FC-473D-A529-EDEC6F8D3C2B}" type="slidenum">
              <a:rPr lang="en-US" altLang="en-US" sz="1400">
                <a:ea typeface="MS PGothic" pitchFamily="34" charset="-128"/>
              </a:rPr>
              <a:pPr algn="ctr"/>
              <a:t>16</a:t>
            </a:fld>
            <a:endParaRPr lang="en-US" altLang="en-US" sz="1400">
              <a:ea typeface="MS PGothic" pitchFamily="34" charset="-128"/>
            </a:endParaRPr>
          </a:p>
        </p:txBody>
      </p:sp>
      <p:pic>
        <p:nvPicPr>
          <p:cNvPr id="33797" name="Picture 2" descr="C:\Users\laptop\Desktop\Pict_HFMD\IMG_2439.JPG"/>
          <p:cNvPicPr>
            <a:picLocks noGrp="1" noChangeAspect="1" noChangeArrowheads="1"/>
          </p:cNvPicPr>
          <p:nvPr>
            <p:ph idx="1"/>
          </p:nvPr>
        </p:nvPicPr>
        <p:blipFill>
          <a:blip r:embed="rId2"/>
          <a:srcRect/>
          <a:stretch>
            <a:fillRect/>
          </a:stretch>
        </p:blipFill>
        <p:spPr>
          <a:xfrm>
            <a:off x="2438400" y="1905000"/>
            <a:ext cx="7315200" cy="4114800"/>
          </a:xfrm>
          <a:noFill/>
        </p:spPr>
      </p:pic>
      <p:sp>
        <p:nvSpPr>
          <p:cNvPr id="33798" name="Date Placeholder 6"/>
          <p:cNvSpPr>
            <a:spLocks noGrp="1"/>
          </p:cNvSpPr>
          <p:nvPr>
            <p:ph type="dt" sz="quarter" idx="10"/>
          </p:nvPr>
        </p:nvSpPr>
        <p:spPr>
          <a:noFill/>
          <a:ln>
            <a:miter lim="800000"/>
            <a:headEnd/>
            <a:tailEnd/>
          </a:ln>
        </p:spPr>
        <p:txBody>
          <a:bodyPr/>
          <a:lstStyle/>
          <a:p>
            <a:fld id="{9E40A67A-2733-4A2F-8943-ED37CAA159B4}" type="datetime1">
              <a:rPr lang="en-US" altLang="en-US" sz="1400" smtClean="0">
                <a:latin typeface="Arial" pitchFamily="34" charset="0"/>
                <a:ea typeface="MS PGothic" pitchFamily="34" charset="-128"/>
              </a:rPr>
              <a:pPr/>
              <a:t>6/21/2022</a:t>
            </a:fld>
            <a:endParaRPr lang="en-US" altLang="en-US" sz="1400" smtClean="0">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1747" name="Footer Placeholder 3"/>
          <p:cNvSpPr>
            <a:spLocks noGrp="1"/>
          </p:cNvSpPr>
          <p:nvPr>
            <p:ph type="ftr" sz="quarter" idx="12"/>
          </p:nvPr>
        </p:nvSpPr>
        <p:spPr>
          <a:xfrm>
            <a:off x="8737600" y="6248400"/>
            <a:ext cx="2844800" cy="476250"/>
          </a:xfrm>
          <a:noFill/>
          <a:ln>
            <a:miter lim="800000"/>
            <a:headEnd/>
            <a:tailEnd/>
          </a:ln>
        </p:spPr>
        <p:txBody>
          <a:bodyPr/>
          <a:lstStyle/>
          <a:p>
            <a:pPr algn="r"/>
            <a:r>
              <a:rPr lang="en-US" altLang="en-US" sz="1400" smtClean="0">
                <a:latin typeface="Arial" pitchFamily="34" charset="0"/>
                <a:ea typeface="MS PGothic" pitchFamily="34" charset="-128"/>
              </a:rPr>
              <a:t>Pham Nhat An - HMU/NHP</a:t>
            </a:r>
          </a:p>
        </p:txBody>
      </p:sp>
      <p:sp>
        <p:nvSpPr>
          <p:cNvPr id="31748" name="Slide Number Placeholder 4"/>
          <p:cNvSpPr>
            <a:spLocks noGrp="1"/>
          </p:cNvSpPr>
          <p:nvPr>
            <p:ph type="sldNum" sz="quarter" idx="11"/>
          </p:nvPr>
        </p:nvSpPr>
        <p:spPr>
          <a:xfrm>
            <a:off x="4165600" y="6248400"/>
            <a:ext cx="3860800" cy="476250"/>
          </a:xfrm>
          <a:noFill/>
          <a:ln>
            <a:miter lim="800000"/>
            <a:headEnd/>
            <a:tailEnd/>
          </a:ln>
        </p:spPr>
        <p:txBody>
          <a:bodyPr/>
          <a:lstStyle/>
          <a:p>
            <a:pPr algn="ctr"/>
            <a:fld id="{A6E7C5CC-319F-4E5D-B6F3-822D12CA9284}" type="slidenum">
              <a:rPr lang="en-US" altLang="en-US" sz="1400">
                <a:ea typeface="MS PGothic" pitchFamily="34" charset="-128"/>
              </a:rPr>
              <a:pPr algn="ctr"/>
              <a:t>17</a:t>
            </a:fld>
            <a:endParaRPr lang="en-US" altLang="en-US" sz="1400">
              <a:ea typeface="MS PGothic" pitchFamily="34" charset="-128"/>
            </a:endParaRPr>
          </a:p>
        </p:txBody>
      </p:sp>
      <p:pic>
        <p:nvPicPr>
          <p:cNvPr id="31749" name="Picture 2" descr="C:\Users\laptop\Desktop\Pict_HFMD\IMG_2859.JPG"/>
          <p:cNvPicPr>
            <a:picLocks noGrp="1" noChangeAspect="1" noChangeArrowheads="1"/>
          </p:cNvPicPr>
          <p:nvPr>
            <p:ph idx="1"/>
          </p:nvPr>
        </p:nvPicPr>
        <p:blipFill>
          <a:blip r:embed="rId3"/>
          <a:srcRect/>
          <a:stretch>
            <a:fillRect/>
          </a:stretch>
        </p:blipFill>
        <p:spPr>
          <a:xfrm>
            <a:off x="2561167" y="1905000"/>
            <a:ext cx="7069667" cy="4114800"/>
          </a:xfrm>
          <a:noFill/>
        </p:spPr>
      </p:pic>
      <p:sp>
        <p:nvSpPr>
          <p:cNvPr id="31750" name="Date Placeholder 6"/>
          <p:cNvSpPr>
            <a:spLocks noGrp="1"/>
          </p:cNvSpPr>
          <p:nvPr>
            <p:ph type="dt" sz="quarter" idx="10"/>
          </p:nvPr>
        </p:nvSpPr>
        <p:spPr>
          <a:noFill/>
          <a:ln>
            <a:miter lim="800000"/>
            <a:headEnd/>
            <a:tailEnd/>
          </a:ln>
        </p:spPr>
        <p:txBody>
          <a:bodyPr/>
          <a:lstStyle/>
          <a:p>
            <a:fld id="{30FABE6F-6ABC-4587-9648-57D59DE0950E}" type="datetime1">
              <a:rPr lang="en-US" altLang="en-US" sz="1400" smtClean="0">
                <a:latin typeface="Arial" pitchFamily="34" charset="0"/>
                <a:ea typeface="MS PGothic" pitchFamily="34" charset="-128"/>
              </a:rPr>
              <a:pPr/>
              <a:t>6/21/2022</a:t>
            </a:fld>
            <a:endParaRPr lang="en-US" altLang="en-US" sz="1400" smtClean="0">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eaLnBrk="1" hangingPunct="1">
              <a:defRPr/>
            </a:pPr>
            <a:endParaRPr lang="en-US"/>
          </a:p>
        </p:txBody>
      </p:sp>
      <p:sp>
        <p:nvSpPr>
          <p:cNvPr id="41987" name="Rectangle 3"/>
          <p:cNvSpPr>
            <a:spLocks noGrp="1"/>
          </p:cNvSpPr>
          <p:nvPr>
            <p:ph type="body" idx="1"/>
          </p:nvPr>
        </p:nvSpPr>
        <p:spPr/>
        <p:txBody>
          <a:bodyPr/>
          <a:lstStyle/>
          <a:p>
            <a:pPr eaLnBrk="1" hangingPunct="1">
              <a:defRPr/>
            </a:pPr>
            <a:endParaRPr lang="en-US"/>
          </a:p>
        </p:txBody>
      </p:sp>
      <p:pic>
        <p:nvPicPr>
          <p:cNvPr id="29700" name="Picture 4" descr="IMG_0431"/>
          <p:cNvPicPr>
            <a:picLocks noChangeAspect="1" noChangeArrowheads="1"/>
          </p:cNvPicPr>
          <p:nvPr/>
        </p:nvPicPr>
        <p:blipFill>
          <a:blip r:embed="rId3"/>
          <a:srcRect/>
          <a:stretch>
            <a:fillRect/>
          </a:stretch>
        </p:blipFill>
        <p:spPr bwMode="auto">
          <a:xfrm>
            <a:off x="101600" y="103188"/>
            <a:ext cx="11785600" cy="675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en-US"/>
          </a:p>
        </p:txBody>
      </p:sp>
      <p:sp>
        <p:nvSpPr>
          <p:cNvPr id="38915" name="Rectangle 3"/>
          <p:cNvSpPr>
            <a:spLocks noGrp="1" noChangeArrowheads="1"/>
          </p:cNvSpPr>
          <p:nvPr>
            <p:ph sz="quarter" idx="1"/>
          </p:nvPr>
        </p:nvSpPr>
        <p:spPr/>
        <p:txBody>
          <a:bodyPr/>
          <a:lstStyle/>
          <a:p>
            <a:pPr eaLnBrk="1" hangingPunct="1">
              <a:defRPr/>
            </a:pPr>
            <a:endParaRPr lang="en-US"/>
          </a:p>
        </p:txBody>
      </p:sp>
      <p:pic>
        <p:nvPicPr>
          <p:cNvPr id="27652" name="Picture 4" descr="IMG_2471"/>
          <p:cNvPicPr>
            <a:picLocks noChangeAspect="1" noChangeArrowheads="1"/>
          </p:cNvPicPr>
          <p:nvPr/>
        </p:nvPicPr>
        <p:blipFill>
          <a:blip r:embed="rId3"/>
          <a:srcRect/>
          <a:stretch>
            <a:fillRect/>
          </a:stretch>
        </p:blipFill>
        <p:spPr bwMode="auto">
          <a:xfrm>
            <a:off x="304800" y="228600"/>
            <a:ext cx="115824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SINH LÝ 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vi-VN" dirty="0" smtClean="0">
                <a:latin typeface="Times New Roman" panose="02020603050405020304" pitchFamily="18" charset="0"/>
                <a:cs typeface="Times New Roman" panose="02020603050405020304" pitchFamily="18" charset="0"/>
              </a:rPr>
              <a:t>Bệnh tay chân miệng (HFMD) là một bệnh do virus cấp tính</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t>
            </a:r>
            <a:r>
              <a:rPr lang="vi-VN" dirty="0" smtClean="0">
                <a:latin typeface="Times New Roman" panose="02020603050405020304" pitchFamily="18" charset="0"/>
                <a:cs typeface="Times New Roman" panose="02020603050405020304" pitchFamily="18" charset="0"/>
              </a:rPr>
              <a:t>iểu hiện </a:t>
            </a:r>
            <a:r>
              <a:rPr lang="en-US" dirty="0" err="1" smtClean="0">
                <a:latin typeface="Times New Roman" panose="02020603050405020304" pitchFamily="18" charset="0"/>
                <a:cs typeface="Times New Roman" panose="02020603050405020304" pitchFamily="18" charset="0"/>
              </a:rPr>
              <a:t>bởi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ở</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miệng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bàn tay, bàn chân, mông và / hoặc bộ phận sinh 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loét</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Enterovirrus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Coxsackievirus </a:t>
            </a:r>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VA16 là tác nhân gây </a:t>
            </a:r>
            <a:r>
              <a:rPr lang="en-US" dirty="0" smtClean="0">
                <a:latin typeface="Times New Roman" panose="02020603050405020304" pitchFamily="18" charset="0"/>
                <a:cs typeface="Times New Roman" panose="02020603050405020304" pitchFamily="18" charset="0"/>
              </a:rPr>
              <a:t>hay </a:t>
            </a:r>
            <a:r>
              <a:rPr lang="en-US" dirty="0" err="1" smtClean="0">
                <a:latin typeface="Times New Roman" panose="02020603050405020304" pitchFamily="18" charset="0"/>
                <a:cs typeface="Times New Roman" panose="02020603050405020304" pitchFamily="18" charset="0"/>
              </a:rPr>
              <a:t>gặp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Coxakievirrus</a:t>
            </a:r>
            <a:r>
              <a:rPr lang="vi-VN" dirty="0" smtClean="0">
                <a:latin typeface="Times New Roman" panose="02020603050405020304" pitchFamily="18" charset="0"/>
                <a:cs typeface="Times New Roman" panose="02020603050405020304" pitchFamily="18" charset="0"/>
              </a:rPr>
              <a:t> A5, A7, A9, A10, B2 và B5</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Enterovirus 71 (EV-71</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HFMD do </a:t>
            </a:r>
            <a:r>
              <a:rPr lang="en-US" dirty="0" err="1" smtClean="0">
                <a:latin typeface="Times New Roman" panose="02020603050405020304" pitchFamily="18" charset="0"/>
                <a:cs typeface="Times New Roman" panose="02020603050405020304" pitchFamily="18" charset="0"/>
              </a:rPr>
              <a:t>coxakie</a:t>
            </a:r>
            <a:r>
              <a:rPr lang="en-US" dirty="0" smtClean="0">
                <a:latin typeface="Times New Roman" panose="02020603050405020304" pitchFamily="18" charset="0"/>
                <a:cs typeface="Times New Roman" panose="02020603050405020304" pitchFamily="18" charset="0"/>
              </a:rPr>
              <a:t> virus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EV 71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TKTW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2644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a:p>
        </p:txBody>
      </p:sp>
      <p:sp>
        <p:nvSpPr>
          <p:cNvPr id="36867" name="Rectangle 3"/>
          <p:cNvSpPr>
            <a:spLocks noGrp="1" noChangeArrowheads="1"/>
          </p:cNvSpPr>
          <p:nvPr>
            <p:ph sz="quarter" idx="1"/>
          </p:nvPr>
        </p:nvSpPr>
        <p:spPr/>
        <p:txBody>
          <a:bodyPr/>
          <a:lstStyle/>
          <a:p>
            <a:pPr eaLnBrk="1" hangingPunct="1">
              <a:defRPr/>
            </a:pPr>
            <a:endParaRPr lang="en-US"/>
          </a:p>
        </p:txBody>
      </p:sp>
      <p:pic>
        <p:nvPicPr>
          <p:cNvPr id="25604" name="Picture 4" descr="IMG_2441"/>
          <p:cNvPicPr>
            <a:picLocks noChangeAspect="1" noChangeArrowheads="1"/>
          </p:cNvPicPr>
          <p:nvPr/>
        </p:nvPicPr>
        <p:blipFill>
          <a:blip r:embed="rId3"/>
          <a:srcRect/>
          <a:stretch>
            <a:fillRect/>
          </a:stretch>
        </p:blipFill>
        <p:spPr bwMode="auto">
          <a:xfrm>
            <a:off x="203200" y="152400"/>
            <a:ext cx="1198880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a:t>
            </a:r>
            <a:r>
              <a:rPr lang="en-US" dirty="0" smtClean="0">
                <a:latin typeface="Times New Roman" panose="02020603050405020304" pitchFamily="18" charset="0"/>
                <a:cs typeface="Times New Roman" panose="02020603050405020304" pitchFamily="18" charset="0"/>
              </a:rPr>
              <a:t>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vi-VN" dirty="0" smtClean="0">
                <a:latin typeface="Times New Roman" panose="02020603050405020304" pitchFamily="18" charset="0"/>
                <a:cs typeface="Times New Roman" panose="02020603050405020304" pitchFamily="18" charset="0"/>
              </a:rPr>
              <a:t>Các bệnh có biểu hiện loét miệng:</a:t>
            </a:r>
          </a:p>
          <a:p>
            <a:pPr lvl="1"/>
            <a:r>
              <a:rPr lang="vi-VN" dirty="0" smtClean="0">
                <a:latin typeface="Times New Roman" panose="02020603050405020304" pitchFamily="18" charset="0"/>
                <a:cs typeface="Times New Roman" panose="02020603050405020304" pitchFamily="18" charset="0"/>
              </a:rPr>
              <a:t>Viêm loét miệng (</a:t>
            </a:r>
            <a:r>
              <a:rPr lang="en-US" dirty="0" err="1" smtClean="0">
                <a:latin typeface="Times New Roman" panose="02020603050405020304" pitchFamily="18" charset="0"/>
                <a:cs typeface="Times New Roman" panose="02020603050405020304" pitchFamily="18" charset="0"/>
              </a:rPr>
              <a:t>Aphthou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Behcet</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V</a:t>
            </a:r>
            <a:r>
              <a:rPr lang="vi-VN" sz="2400" dirty="0" smtClean="0">
                <a:latin typeface="Times New Roman" panose="02020603050405020304" pitchFamily="18" charset="0"/>
                <a:cs typeface="Times New Roman" panose="02020603050405020304" pitchFamily="18" charset="0"/>
              </a:rPr>
              <a:t>ết loét sâu, </a:t>
            </a:r>
            <a:endParaRPr lang="en-US" sz="2400"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ó dịch 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vàng</a:t>
            </a:r>
            <a:endParaRPr lang="en-US" sz="2400"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H</a:t>
            </a:r>
            <a:r>
              <a:rPr lang="vi-VN" sz="2400" dirty="0" smtClean="0">
                <a:latin typeface="Times New Roman" panose="02020603050405020304" pitchFamily="18" charset="0"/>
                <a:cs typeface="Times New Roman" panose="02020603050405020304" pitchFamily="18" charset="0"/>
              </a:rPr>
              <a:t>ay tái phát.</a:t>
            </a:r>
          </a:p>
          <a:p>
            <a:r>
              <a:rPr lang="vi-VN" dirty="0" smtClean="0">
                <a:latin typeface="Times New Roman" panose="02020603050405020304" pitchFamily="18" charset="0"/>
                <a:cs typeface="Times New Roman" panose="02020603050405020304" pitchFamily="18" charset="0"/>
              </a:rPr>
              <a:t>Các bệnh có phát ban da:</a:t>
            </a:r>
          </a:p>
          <a:p>
            <a:pPr lvl="1"/>
            <a:r>
              <a:rPr lang="vi-VN" dirty="0" smtClean="0">
                <a:latin typeface="Times New Roman" panose="02020603050405020304" pitchFamily="18" charset="0"/>
                <a:cs typeface="Times New Roman" panose="02020603050405020304" pitchFamily="18" charset="0"/>
              </a:rPr>
              <a:t>Sốt phát ban: </a:t>
            </a:r>
            <a:r>
              <a:rPr lang="en-US" dirty="0" smtClean="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ồng ban xen kẽ ít dạng sẩn, thường có hạch sau tai.</a:t>
            </a:r>
          </a:p>
          <a:p>
            <a:pPr lvl="1"/>
            <a:r>
              <a:rPr lang="vi-VN" dirty="0" smtClean="0">
                <a:latin typeface="Times New Roman" panose="02020603050405020304" pitchFamily="18" charset="0"/>
                <a:cs typeface="Times New Roman" panose="02020603050405020304" pitchFamily="18" charset="0"/>
              </a:rPr>
              <a:t>Dị ứng: hồng ban đa dạng, không có phỏng nước.</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Sốt xuất huyết Dengue: Chấm xuất huyết, bầm máu, xuất huyết niêm mạc</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Sởi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mịn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bay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914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a:t>
            </a:r>
            <a:r>
              <a:rPr lang="en-US" dirty="0" smtClean="0">
                <a:latin typeface="Times New Roman" panose="02020603050405020304" pitchFamily="18" charset="0"/>
                <a:cs typeface="Times New Roman" panose="02020603050405020304" pitchFamily="18" charset="0"/>
              </a:rPr>
              <a:t>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err="1" smtClean="0">
                <a:latin typeface="Times New Roman" panose="02020603050405020304" pitchFamily="18" charset="0"/>
                <a:cs typeface="Times New Roman" panose="02020603050405020304" pitchFamily="18" charset="0"/>
              </a:rPr>
              <a:t>Phỏng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da </a:t>
            </a:r>
          </a:p>
          <a:p>
            <a:pPr lvl="1"/>
            <a:r>
              <a:rPr lang="vi-VN" dirty="0" smtClean="0">
                <a:latin typeface="Times New Roman" panose="02020603050405020304" pitchFamily="18" charset="0"/>
                <a:cs typeface="Times New Roman" panose="02020603050405020304" pitchFamily="18" charset="0"/>
              </a:rPr>
              <a:t>Viêm da mủ: Đỏ, đau, có mủ.</a:t>
            </a:r>
          </a:p>
          <a:p>
            <a:pPr lvl="1"/>
            <a:r>
              <a:rPr lang="vi-VN" dirty="0" smtClean="0">
                <a:latin typeface="Times New Roman" panose="02020603050405020304" pitchFamily="18" charset="0"/>
                <a:cs typeface="Times New Roman" panose="02020603050405020304" pitchFamily="18" charset="0"/>
              </a:rPr>
              <a:t>Thuỷ đậu: Phỏng nước nhiều lứa tuổi, rải rác toàn thân.</a:t>
            </a:r>
          </a:p>
          <a:p>
            <a:pPr lvl="1"/>
            <a:r>
              <a:rPr lang="vi-VN" dirty="0" smtClean="0">
                <a:latin typeface="Times New Roman" panose="02020603050405020304" pitchFamily="18" charset="0"/>
                <a:cs typeface="Times New Roman" panose="02020603050405020304" pitchFamily="18" charset="0"/>
              </a:rPr>
              <a:t>Nhiễm khuẩn huyết do não mô cầu: mảng xuất huyết hoại tử trung tâm.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411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vi-VN" sz="3200" dirty="0" smtClean="0">
                <a:latin typeface="+mj-lt"/>
              </a:rPr>
              <a:t>Độ 1:</a:t>
            </a:r>
          </a:p>
          <a:p>
            <a:pPr lvl="1"/>
            <a:r>
              <a:rPr lang="vi-VN" sz="2800" dirty="0" smtClean="0">
                <a:latin typeface="+mj-lt"/>
              </a:rPr>
              <a:t>Chỉ loét miệng và/hoặc tổn thương da.</a:t>
            </a:r>
          </a:p>
          <a:p>
            <a:r>
              <a:rPr lang="vi-VN" sz="3200" dirty="0" smtClean="0">
                <a:latin typeface="+mj-lt"/>
              </a:rPr>
              <a:t>Độ 2:</a:t>
            </a:r>
          </a:p>
          <a:p>
            <a:pPr lvl="1"/>
            <a:r>
              <a:rPr lang="vi-VN" sz="2800" dirty="0" smtClean="0">
                <a:latin typeface="+mj-lt"/>
              </a:rPr>
              <a:t>Độ 2a:</a:t>
            </a:r>
          </a:p>
          <a:p>
            <a:pPr lvl="2"/>
            <a:r>
              <a:rPr lang="vi-VN" sz="2400" dirty="0" smtClean="0">
                <a:latin typeface="+mj-lt"/>
              </a:rPr>
              <a:t>Bệnh sử có giật mình dưới 2 lần/30 phút và không ghi nhận lúc khám</a:t>
            </a:r>
          </a:p>
          <a:p>
            <a:pPr lvl="2"/>
            <a:r>
              <a:rPr lang="vi-VN" sz="2400" dirty="0" smtClean="0">
                <a:latin typeface="+mj-lt"/>
              </a:rPr>
              <a:t>Sốt trên 2 ngày, hay sốt trên 390C, nôn, lừ đừ, khó ngủ, quấy khóc vô cớ.</a:t>
            </a:r>
            <a:endParaRPr lang="en-US" sz="2400" dirty="0" smtClean="0">
              <a:latin typeface="+mj-lt"/>
            </a:endParaRPr>
          </a:p>
          <a:p>
            <a:pPr lvl="1"/>
            <a:r>
              <a:rPr lang="vi-VN" sz="2800" dirty="0" smtClean="0">
                <a:latin typeface="+mj-lt"/>
              </a:rPr>
              <a:t>Độ 2b:</a:t>
            </a:r>
          </a:p>
          <a:p>
            <a:pPr lvl="2"/>
            <a:r>
              <a:rPr lang="vi-VN" sz="2400" dirty="0" smtClean="0">
                <a:latin typeface="+mj-lt"/>
              </a:rPr>
              <a:t>Có dấu hiệu thuộc nhóm 1 hoặc nhóm 2 :</a:t>
            </a:r>
          </a:p>
          <a:p>
            <a:pPr marL="457200" lvl="1" indent="0">
              <a:buNone/>
            </a:pPr>
            <a:endParaRPr lang="vi-VN" sz="2800" dirty="0" smtClean="0">
              <a:latin typeface="+mj-lt"/>
            </a:endParaRPr>
          </a:p>
        </p:txBody>
      </p:sp>
    </p:spTree>
    <p:extLst>
      <p:ext uri="{BB962C8B-B14F-4D97-AF65-F5344CB8AC3E}">
        <p14:creationId xmlns:p14="http://schemas.microsoft.com/office/powerpoint/2010/main" xmlns="" val="71198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2 B </a:t>
            </a:r>
          </a:p>
          <a:p>
            <a:pPr lvl="1"/>
            <a:r>
              <a:rPr lang="vi-VN" sz="2800" dirty="0" smtClean="0">
                <a:latin typeface="Times New Roman" panose="02020603050405020304" pitchFamily="18" charset="0"/>
                <a:cs typeface="Times New Roman" panose="02020603050405020304" pitchFamily="18" charset="0"/>
              </a:rPr>
              <a:t>Nhóm 1: Có một trong các biểu hiện sau:</a:t>
            </a:r>
          </a:p>
          <a:p>
            <a:pPr lvl="2"/>
            <a:r>
              <a:rPr lang="vi-VN" sz="2400" dirty="0" smtClean="0">
                <a:latin typeface="Times New Roman" panose="02020603050405020304" pitchFamily="18" charset="0"/>
                <a:cs typeface="Times New Roman" panose="02020603050405020304" pitchFamily="18" charset="0"/>
              </a:rPr>
              <a:t>Giật mình ghi nhận lúc khám.</a:t>
            </a:r>
          </a:p>
          <a:p>
            <a:pPr lvl="2"/>
            <a:r>
              <a:rPr lang="vi-VN" sz="2400" dirty="0" smtClean="0">
                <a:latin typeface="Times New Roman" panose="02020603050405020304" pitchFamily="18" charset="0"/>
                <a:cs typeface="Times New Roman" panose="02020603050405020304" pitchFamily="18" charset="0"/>
              </a:rPr>
              <a:t>Bệnh sử có giật mình ≥ 2 lần / 30 phút.</a:t>
            </a:r>
          </a:p>
          <a:p>
            <a:pPr lvl="2"/>
            <a:r>
              <a:rPr lang="vi-VN" sz="2400" dirty="0" smtClean="0">
                <a:latin typeface="Times New Roman" panose="02020603050405020304" pitchFamily="18" charset="0"/>
                <a:cs typeface="Times New Roman" panose="02020603050405020304" pitchFamily="18" charset="0"/>
              </a:rPr>
              <a:t>Bệnh sử có giật mình kèm theo một dấu hiệu sau:</a:t>
            </a:r>
          </a:p>
          <a:p>
            <a:pPr lvl="3"/>
            <a:r>
              <a:rPr lang="vi-VN" sz="2400" dirty="0" smtClean="0">
                <a:latin typeface="Times New Roman" panose="02020603050405020304" pitchFamily="18" charset="0"/>
                <a:cs typeface="Times New Roman" panose="02020603050405020304" pitchFamily="18" charset="0"/>
              </a:rPr>
              <a:t>Ngủ gà</a:t>
            </a:r>
          </a:p>
          <a:p>
            <a:pPr lvl="3"/>
            <a:r>
              <a:rPr lang="vi-VN" sz="2400" dirty="0" smtClean="0">
                <a:latin typeface="Times New Roman" panose="02020603050405020304" pitchFamily="18" charset="0"/>
                <a:cs typeface="Times New Roman" panose="02020603050405020304" pitchFamily="18" charset="0"/>
              </a:rPr>
              <a:t>Mạch nhanh &gt; 150 lần /phút (khi trẻ nằm yên, không sốt)</a:t>
            </a:r>
          </a:p>
          <a:p>
            <a:pPr lvl="3"/>
            <a:r>
              <a:rPr lang="vi-VN" sz="2400" dirty="0" smtClean="0">
                <a:latin typeface="Times New Roman" panose="02020603050405020304" pitchFamily="18" charset="0"/>
                <a:cs typeface="Times New Roman" panose="02020603050405020304" pitchFamily="18" charset="0"/>
              </a:rPr>
              <a:t>Sốt cao ≥ 39oC không đáp ứng với thuốc hạ sốt</a:t>
            </a:r>
          </a:p>
        </p:txBody>
      </p:sp>
    </p:spTree>
    <p:extLst>
      <p:ext uri="{BB962C8B-B14F-4D97-AF65-F5344CB8AC3E}">
        <p14:creationId xmlns:p14="http://schemas.microsoft.com/office/powerpoint/2010/main" xmlns="" val="96884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2B </a:t>
            </a:r>
          </a:p>
          <a:p>
            <a:pPr lvl="1"/>
            <a:r>
              <a:rPr lang="vi-VN" sz="2800" dirty="0" smtClean="0">
                <a:latin typeface="Times New Roman" panose="02020603050405020304" pitchFamily="18" charset="0"/>
                <a:cs typeface="Times New Roman" panose="02020603050405020304" pitchFamily="18" charset="0"/>
              </a:rPr>
              <a:t>Nhóm 2: Có một trong các biểu hiện sau:</a:t>
            </a:r>
          </a:p>
          <a:p>
            <a:pPr lvl="2"/>
            <a:r>
              <a:rPr lang="vi-VN" sz="2400" dirty="0" smtClean="0">
                <a:latin typeface="Times New Roman" panose="02020603050405020304" pitchFamily="18" charset="0"/>
                <a:cs typeface="Times New Roman" panose="02020603050405020304" pitchFamily="18" charset="0"/>
              </a:rPr>
              <a:t>Thất điều: run chi, run người, ngồi không vững, đi loạng choạng.</a:t>
            </a:r>
          </a:p>
          <a:p>
            <a:pPr lvl="2"/>
            <a:r>
              <a:rPr lang="vi-VN" sz="2400" dirty="0" smtClean="0">
                <a:latin typeface="Times New Roman" panose="02020603050405020304" pitchFamily="18" charset="0"/>
                <a:cs typeface="Times New Roman" panose="02020603050405020304" pitchFamily="18" charset="0"/>
              </a:rPr>
              <a:t>Rung giật nhãn cầu, lác mắt.</a:t>
            </a:r>
          </a:p>
          <a:p>
            <a:pPr lvl="2"/>
            <a:r>
              <a:rPr lang="vi-VN" sz="2400" dirty="0" smtClean="0">
                <a:latin typeface="Times New Roman" panose="02020603050405020304" pitchFamily="18" charset="0"/>
                <a:cs typeface="Times New Roman" panose="02020603050405020304" pitchFamily="18" charset="0"/>
              </a:rPr>
              <a:t>Yếu chi hoặc liệt chi.</a:t>
            </a:r>
          </a:p>
          <a:p>
            <a:pPr lvl="2"/>
            <a:r>
              <a:rPr lang="vi-VN" sz="2400" dirty="0" smtClean="0">
                <a:latin typeface="Times New Roman" panose="02020603050405020304" pitchFamily="18" charset="0"/>
                <a:cs typeface="Times New Roman" panose="02020603050405020304" pitchFamily="18" charset="0"/>
              </a:rPr>
              <a:t>Liệt thần kinh sọ: nuốt sặc, thay đổi giọng nói…</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451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800" dirty="0" smtClean="0">
              <a:latin typeface="Times New Roman" panose="02020603050405020304" pitchFamily="18" charset="0"/>
              <a:cs typeface="Times New Roman" panose="02020603050405020304" pitchFamily="18" charset="0"/>
            </a:endParaRPr>
          </a:p>
          <a:p>
            <a:pPr algn="ctr">
              <a:buNone/>
            </a:pPr>
            <a:r>
              <a:rPr lang="en-US" sz="4800" dirty="0" smtClean="0">
                <a:latin typeface="Times New Roman" panose="02020603050405020304" pitchFamily="18" charset="0"/>
                <a:cs typeface="Times New Roman" panose="02020603050405020304" pitchFamily="18" charset="0"/>
              </a:rPr>
              <a:t>PHÒNG </a:t>
            </a:r>
            <a:r>
              <a:rPr lang="en-US" sz="4800" dirty="0" smtClean="0">
                <a:latin typeface="Times New Roman" panose="02020603050405020304" pitchFamily="18" charset="0"/>
                <a:cs typeface="Times New Roman" panose="02020603050405020304" pitchFamily="18" charset="0"/>
              </a:rPr>
              <a:t>BỆNH </a:t>
            </a:r>
          </a:p>
          <a:p>
            <a:pPr>
              <a:buNone/>
            </a:pPr>
            <a:endParaRPr lang="en-US" dirty="0"/>
          </a:p>
        </p:txBody>
      </p:sp>
    </p:spTree>
    <p:extLst>
      <p:ext uri="{BB962C8B-B14F-4D97-AF65-F5344CB8AC3E}">
        <p14:creationId xmlns:p14="http://schemas.microsoft.com/office/powerpoint/2010/main" xmlns="" val="12251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711200" y="1524000"/>
            <a:ext cx="10972800" cy="4648200"/>
          </a:xfrm>
        </p:spPr>
        <p:txBody>
          <a:bodyPr>
            <a:normAutofit fontScale="92500" lnSpcReduction="10000"/>
          </a:bodyPr>
          <a:lstStyle/>
          <a:p>
            <a:pPr marL="274320" indent="-274320" algn="just" eaLnBrk="1" fontAlgn="auto" hangingPunct="1">
              <a:lnSpc>
                <a:spcPct val="110000"/>
              </a:lnSpc>
              <a:spcBef>
                <a:spcPts val="600"/>
              </a:spcBef>
              <a:spcAft>
                <a:spcPts val="600"/>
              </a:spcAft>
              <a:buFont typeface="Wingdings 2"/>
              <a:buChar char=""/>
              <a:defRPr/>
            </a:pPr>
            <a:r>
              <a:rPr lang="pt-BR" sz="2800" dirty="0" smtClean="0">
                <a:latin typeface="Arial" pitchFamily="34" charset="0"/>
                <a:cs typeface="Arial" pitchFamily="34" charset="0"/>
              </a:rPr>
              <a:t>Tuyên truyền tới từng hộ gia đình, đặc biệt là bà mẹ, người chăm sóc trẻ tại các hộ gia đình có trẻ dưới 5 tuổi</a:t>
            </a:r>
            <a:endParaRPr lang="en-US" sz="2800"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Nội </a:t>
            </a:r>
            <a:r>
              <a:rPr lang="pt-BR" dirty="0" smtClean="0">
                <a:latin typeface="Arial" pitchFamily="34" charset="0"/>
                <a:cs typeface="Arial" pitchFamily="34" charset="0"/>
              </a:rPr>
              <a:t>dung tuyên truyền:</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Đối tượng có nguy cơ cao</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Bệnh chưa có vắc xin phòng bệnh đặc hiệu</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Các triệu trứng chính của bệnh tay chân miệng, các dấu hiệu chuyển bệnh nặng</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Thực hiện 3 sạch: ăn (uống) sạch; ở sạch; bàn tay sạch và chơi đồ chơi sạch.</a:t>
            </a:r>
            <a:endParaRPr lang="en-US" dirty="0" smtClean="0">
              <a:latin typeface="Arial" pitchFamily="34" charset="0"/>
              <a:cs typeface="Arial" pitchFamily="34" charset="0"/>
            </a:endParaRPr>
          </a:p>
          <a:p>
            <a:pPr marL="274320" indent="-274320" eaLnBrk="1" fontAlgn="auto" hangingPunct="1">
              <a:lnSpc>
                <a:spcPct val="110000"/>
              </a:lnSpc>
              <a:spcBef>
                <a:spcPts val="600"/>
              </a:spcBef>
              <a:spcAft>
                <a:spcPts val="600"/>
              </a:spcAft>
              <a:buFont typeface="Wingdings 2"/>
              <a:buChar char=""/>
              <a:defRPr/>
            </a:pPr>
            <a:endParaRPr lang="en-US" dirty="0" smtClean="0">
              <a:latin typeface="Times New Roman" pitchFamily="18" charset="0"/>
              <a:cs typeface="Times New Roman" pitchFamily="18" charset="0"/>
            </a:endParaRPr>
          </a:p>
        </p:txBody>
      </p:sp>
      <p:sp>
        <p:nvSpPr>
          <p:cNvPr id="31747" name="Rectangle 3"/>
          <p:cNvSpPr>
            <a:spLocks noChangeArrowheads="1"/>
          </p:cNvSpPr>
          <p:nvPr/>
        </p:nvSpPr>
        <p:spPr bwMode="auto">
          <a:xfrm>
            <a:off x="1320800" y="393701"/>
            <a:ext cx="3042821" cy="461665"/>
          </a:xfrm>
          <a:prstGeom prst="rect">
            <a:avLst/>
          </a:prstGeom>
          <a:noFill/>
          <a:ln w="9525">
            <a:noFill/>
            <a:miter lim="800000"/>
            <a:headEnd/>
            <a:tailEnd/>
          </a:ln>
        </p:spPr>
        <p:txBody>
          <a:bodyPr wrap="none">
            <a:spAutoFit/>
          </a:bodyPr>
          <a:lstStyle/>
          <a:p>
            <a:pPr marL="514350" indent="-514350" eaLnBrk="1" hangingPunct="1"/>
            <a:r>
              <a:rPr lang="pt-BR" altLang="en-US" sz="2400" b="1" dirty="0">
                <a:solidFill>
                  <a:srgbClr val="C00000"/>
                </a:solidFill>
                <a:latin typeface="Times New Roman" pitchFamily="18" charset="0"/>
                <a:cs typeface="Times New Roman" pitchFamily="18" charset="0"/>
              </a:rPr>
              <a:t>Các biện pháp chung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1"/>
          </p:nvPr>
        </p:nvSpPr>
        <p:spPr>
          <a:xfrm>
            <a:off x="304800" y="1447800"/>
            <a:ext cx="11582400" cy="5029200"/>
          </a:xfrm>
        </p:spPr>
        <p:txBody>
          <a:bodyPr/>
          <a:lstStyle/>
          <a:p>
            <a:pPr algn="just" eaLnBrk="1" hangingPunct="1">
              <a:spcBef>
                <a:spcPts val="600"/>
              </a:spcBef>
              <a:spcAft>
                <a:spcPts val="600"/>
              </a:spcAft>
            </a:pPr>
            <a:r>
              <a:rPr lang="pt-BR" altLang="en-US" sz="2000" smtClean="0">
                <a:latin typeface="Arial" pitchFamily="34" charset="0"/>
                <a:cs typeface="Arial" pitchFamily="34" charset="0"/>
              </a:rPr>
              <a:t>Rửa tay thường xuyên bằng xà phòng </a:t>
            </a:r>
          </a:p>
          <a:p>
            <a:pPr algn="just" eaLnBrk="1" hangingPunct="1">
              <a:spcBef>
                <a:spcPts val="600"/>
              </a:spcBef>
              <a:spcAft>
                <a:spcPts val="600"/>
              </a:spcAft>
            </a:pPr>
            <a:r>
              <a:rPr lang="pt-BR" altLang="en-US" sz="2000" smtClean="0">
                <a:latin typeface="Arial" pitchFamily="34" charset="0"/>
                <a:cs typeface="Arial" pitchFamily="34" charset="0"/>
              </a:rPr>
              <a:t>Thực hiện tốt vệ sinh ăn uống</a:t>
            </a:r>
          </a:p>
          <a:p>
            <a:pPr algn="just" eaLnBrk="1" hangingPunct="1">
              <a:spcBef>
                <a:spcPts val="600"/>
              </a:spcBef>
              <a:spcAft>
                <a:spcPts val="600"/>
              </a:spcAft>
            </a:pPr>
            <a:r>
              <a:rPr lang="pt-BR" altLang="en-US" sz="2000" smtClean="0">
                <a:latin typeface="Arial" pitchFamily="34" charset="0"/>
                <a:cs typeface="Arial" pitchFamily="34" charset="0"/>
              </a:rPr>
              <a:t>Thường xuyên lau sạch các bề mặt, dụng cụ tiếp xúc hàng ngày như đồ chơi, dụng cụ học tập, tay nắm cửa, tay vịn cầu thang, mặt bàn/ghế, sàn nhà bằng xà phòng hoặc các chất tẩy rửa thông thường.</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Không cho trẻ tiếp xúc với người bệnh hoặc nghi ngờ mắc bệnh.</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Sử dụng</a:t>
            </a:r>
            <a:r>
              <a:rPr lang="vi-VN" altLang="en-US" sz="2000" smtClean="0">
                <a:latin typeface="Arial" pitchFamily="34" charset="0"/>
                <a:cs typeface="Arial" pitchFamily="34" charset="0"/>
              </a:rPr>
              <a:t> nhà tiêu hợp vệ sinh</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Khi phát hiện trẻ có dấu hiệu nghi ngờ mắc bệnh cần đưa trẻ đi khám hoặc thông báo ngay cho cơ quan y tế gần nhất.</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Tổ chức các đội tự quản tại chỗ (phối hợp ban, ngành, đoàn thể) để hàng ngày kiểm tra, giám sát việc thực hiện các biện pháp phòng, chống dịch tại từng hộ gia đình, đặc biệt gia đình bệnh nhân và những gia đình có trẻ em dưới 5 tuổi.</a:t>
            </a:r>
            <a:endParaRPr lang="en-US" altLang="en-US" sz="2000" smtClean="0">
              <a:latin typeface="Arial" pitchFamily="34" charset="0"/>
              <a:cs typeface="Arial" pitchFamily="34" charset="0"/>
            </a:endParaRPr>
          </a:p>
        </p:txBody>
      </p:sp>
      <p:sp>
        <p:nvSpPr>
          <p:cNvPr id="32771" name="Rectangle 3"/>
          <p:cNvSpPr>
            <a:spLocks noChangeArrowheads="1"/>
          </p:cNvSpPr>
          <p:nvPr/>
        </p:nvSpPr>
        <p:spPr bwMode="auto">
          <a:xfrm>
            <a:off x="1117600" y="369888"/>
            <a:ext cx="3145413" cy="461665"/>
          </a:xfrm>
          <a:prstGeom prst="rect">
            <a:avLst/>
          </a:prstGeom>
          <a:noFill/>
          <a:ln w="9525">
            <a:noFill/>
            <a:miter lim="800000"/>
            <a:headEnd/>
            <a:tailEnd/>
          </a:ln>
        </p:spPr>
        <p:txBody>
          <a:bodyPr wrap="none">
            <a:spAutoFit/>
          </a:bodyPr>
          <a:lstStyle/>
          <a:p>
            <a:pPr marL="514350" indent="-514350" eaLnBrk="1" hangingPunct="1"/>
            <a:r>
              <a:rPr lang="pt-BR" altLang="en-US" sz="2400" b="1" dirty="0">
                <a:solidFill>
                  <a:srgbClr val="C00000"/>
                </a:solidFill>
                <a:latin typeface="Times New Roman" pitchFamily="18" charset="0"/>
                <a:cs typeface="Times New Roman" pitchFamily="18" charset="0"/>
              </a:rPr>
              <a:t>Các biện pháp chung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5689600" cy="609600"/>
          </a:xfrm>
        </p:spPr>
        <p:txBody>
          <a:bodyPr rtlCol="0">
            <a:noAutofit/>
          </a:bodyPr>
          <a:lstStyle/>
          <a:p>
            <a:pPr marL="342900" indent="-342900">
              <a:spcBef>
                <a:spcPct val="20000"/>
              </a:spcBef>
              <a:defRPr/>
            </a:pPr>
            <a:r>
              <a:rPr lang="pt-BR" altLang="en-US" sz="2800" b="1" dirty="0" smtClean="0">
                <a:solidFill>
                  <a:srgbClr val="C00000"/>
                </a:solidFill>
                <a:latin typeface="Times New Roman" pitchFamily="18" charset="0"/>
                <a:cs typeface="Times New Roman" pitchFamily="18" charset="0"/>
              </a:rPr>
              <a:t>Xử lý tại hộ gia đình và cộng đồng</a:t>
            </a:r>
            <a:endParaRPr lang="en-US" sz="2800" dirty="0" smtClean="0">
              <a:solidFill>
                <a:srgbClr val="C00000"/>
              </a:solidFill>
              <a:latin typeface="Arial" pitchFamily="34" charset="0"/>
              <a:cs typeface="Arial" pitchFamily="34" charset="0"/>
            </a:endParaRPr>
          </a:p>
        </p:txBody>
      </p:sp>
      <p:sp>
        <p:nvSpPr>
          <p:cNvPr id="34819" name="Content Placeholder 2"/>
          <p:cNvSpPr>
            <a:spLocks noGrp="1"/>
          </p:cNvSpPr>
          <p:nvPr>
            <p:ph sz="quarter" idx="1"/>
          </p:nvPr>
        </p:nvSpPr>
        <p:spPr>
          <a:xfrm>
            <a:off x="203200" y="1524000"/>
            <a:ext cx="11785600" cy="5105400"/>
          </a:xfrm>
        </p:spPr>
        <p:txBody>
          <a:bodyPr/>
          <a:lstStyle/>
          <a:p>
            <a:pPr algn="just" eaLnBrk="1" hangingPunct="1">
              <a:spcBef>
                <a:spcPts val="600"/>
              </a:spcBef>
              <a:spcAft>
                <a:spcPts val="600"/>
              </a:spcAft>
            </a:pPr>
            <a:r>
              <a:rPr lang="pt-BR" altLang="en-US" sz="2000" dirty="0" smtClean="0">
                <a:latin typeface="Arial" pitchFamily="34" charset="0"/>
                <a:cs typeface="Arial" pitchFamily="34" charset="0"/>
              </a:rPr>
              <a:t>Thực hiện triệt để các biện pháp chung</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pt-BR" altLang="en-US" sz="2000" dirty="0" smtClean="0">
                <a:latin typeface="Arial" pitchFamily="34" charset="0"/>
                <a:cs typeface="Arial" pitchFamily="34" charset="0"/>
              </a:rPr>
              <a:t>Cách </a:t>
            </a:r>
            <a:r>
              <a:rPr lang="pt-BR" altLang="en-US" sz="2000" dirty="0" smtClean="0">
                <a:latin typeface="Arial" pitchFamily="34" charset="0"/>
                <a:cs typeface="Arial" pitchFamily="34" charset="0"/>
              </a:rPr>
              <a:t>ly ít nhất 10 ngày kể từ ngày khởi phát bệnh. Khi thấy trẻ có các biểu hiện biến chứng thần kinh hoặc tim mạch như giật mình, rung giật cơ, đi loạng choạng, ngủ gà, yếu liệt chi, mạch nhanh, sốt cao (≥39,5</a:t>
            </a:r>
            <a:r>
              <a:rPr lang="pt-BR" altLang="en-US" sz="2000" baseline="30000" dirty="0" smtClean="0">
                <a:latin typeface="Arial" pitchFamily="34" charset="0"/>
                <a:cs typeface="Arial" pitchFamily="34" charset="0"/>
              </a:rPr>
              <a:t>o</a:t>
            </a:r>
            <a:r>
              <a:rPr lang="pt-BR" altLang="en-US" sz="2000" dirty="0" smtClean="0">
                <a:latin typeface="Arial" pitchFamily="34" charset="0"/>
                <a:cs typeface="Arial" pitchFamily="34" charset="0"/>
              </a:rPr>
              <a:t>C), thì phải đến ngay cơ sở y tế để khám và điều trị kịp thời.</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pt-BR" altLang="en-US" sz="2000" dirty="0" smtClean="0">
                <a:latin typeface="Arial" pitchFamily="34" charset="0"/>
                <a:cs typeface="Arial" pitchFamily="34" charset="0"/>
              </a:rPr>
              <a:t>Đảm bảo có đủ xà phòng rửa tay tại hộ gia đình </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Đảm bảo an toàn vệ sinh thực phẩm, ăn chín, uống chín</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Hướng dẫn hộ gia đình tự theo dõi sức khỏe các thành viên trong gia đình, đặc biệt trẻ em dưới 5 tuổi, nếu phát hiện các triệu chứng nghi ngờ mắc bệnhphải thông báo ngay cho cơ quan y tế xử lý, điều trị kịp thời</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Khuyến cáo những thành viên trong hộ gia đình bệnh nhân không nên tiếp xúc, chăm sóc trẻ em khác và không tham gia chế biến thức ăn phục vụ các bữa ăn tập thể</a:t>
            </a:r>
            <a:endParaRPr lang="en-US" altLang="en-US" sz="2000" dirty="0" smtClean="0">
              <a:latin typeface="Arial" pitchFamily="34" charset="0"/>
              <a:cs typeface="Arial" pitchFamily="34" charset="0"/>
            </a:endParaRPr>
          </a:p>
          <a:p>
            <a:pPr eaLnBrk="1" hangingPunct="1">
              <a:spcBef>
                <a:spcPts val="600"/>
              </a:spcBef>
              <a:spcAft>
                <a:spcPts val="600"/>
              </a:spcAft>
            </a:pPr>
            <a:endParaRPr lang="en-US" alt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SINH LÝ 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Lây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yếu</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qua </a:t>
            </a:r>
            <a:r>
              <a:rPr lang="vi-VN" dirty="0" smtClean="0">
                <a:latin typeface="Times New Roman" panose="02020603050405020304" pitchFamily="18" charset="0"/>
                <a:cs typeface="Times New Roman" panose="02020603050405020304" pitchFamily="18" charset="0"/>
              </a:rPr>
              <a:t>đường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phân-miệng</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hoặc thông qua tiếp xúc với tổn thương da và dịch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(ho, </a:t>
            </a:r>
            <a:r>
              <a:rPr lang="en-US" dirty="0" err="1" smtClean="0">
                <a:latin typeface="Times New Roman" panose="02020603050405020304" pitchFamily="18" charset="0"/>
                <a:cs typeface="Times New Roman" panose="02020603050405020304" pitchFamily="18" charset="0"/>
              </a:rPr>
              <a:t>hắt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hơi</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Vi</a:t>
            </a:r>
            <a:r>
              <a:rPr lang="en-US" dirty="0" err="1" smtClean="0">
                <a:latin typeface="Times New Roman" panose="02020603050405020304" pitchFamily="18" charset="0"/>
                <a:cs typeface="Times New Roman" panose="02020603050405020304" pitchFamily="18" charset="0"/>
              </a:rPr>
              <a:t>rus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qua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lympho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phát 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virus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(da, </a:t>
            </a:r>
            <a:r>
              <a:rPr lang="en-US" dirty="0" err="1" smtClean="0">
                <a:latin typeface="Times New Roman" panose="02020603050405020304" pitchFamily="18" charset="0"/>
                <a:cs typeface="Times New Roman" panose="02020603050405020304" pitchFamily="18" charset="0"/>
              </a:rPr>
              <a:t>niêm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TW)</a:t>
            </a:r>
          </a:p>
          <a:p>
            <a:pPr lvl="1"/>
            <a:r>
              <a:rPr lang="en-US" dirty="0" smtClean="0">
                <a:latin typeface="Times New Roman" panose="02020603050405020304" pitchFamily="18" charset="0"/>
                <a:cs typeface="Times New Roman" panose="02020603050405020304" pitchFamily="18" charset="0"/>
              </a:rPr>
              <a:t>Virus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h</a:t>
            </a:r>
            <a:r>
              <a:rPr lang="vi-VN" dirty="0" smtClean="0">
                <a:latin typeface="Times New Roman" panose="02020603050405020304" pitchFamily="18" charset="0"/>
                <a:cs typeface="Times New Roman" panose="02020603050405020304" pitchFamily="18" charset="0"/>
              </a:rPr>
              <a:t>iện tượng apoptosis lan rộng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ổ </a:t>
            </a:r>
            <a:r>
              <a:rPr lang="en-US" dirty="0" err="1" smtClean="0">
                <a:latin typeface="Times New Roman" panose="02020603050405020304" pitchFamily="18" charset="0"/>
                <a:cs typeface="Times New Roman" panose="02020603050405020304" pitchFamily="18" charset="0"/>
              </a:rPr>
              <a:t>hoại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vi-VN" dirty="0" smtClean="0">
                <a:latin typeface="Times New Roman" panose="02020603050405020304" pitchFamily="18" charset="0"/>
                <a:cs typeface="Times New Roman" panose="02020603050405020304" pitchFamily="18" charset="0"/>
              </a:rPr>
              <a:t> tổn thương đặc trưng.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567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972800" cy="868363"/>
          </a:xfrm>
        </p:spPr>
        <p:txBody>
          <a:bodyPr rtlCol="0">
            <a:normAutofit fontScale="90000"/>
          </a:bodyPr>
          <a:lstStyle/>
          <a:p>
            <a:pPr algn="l" eaLnBrk="1" fontAlgn="auto" hangingPunct="1">
              <a:spcAft>
                <a:spcPts val="0"/>
              </a:spcAft>
              <a:defRPr/>
            </a:pPr>
            <a:r>
              <a:rPr lang="vi-VN" sz="3100" b="1" dirty="0" smtClean="0">
                <a:solidFill>
                  <a:srgbClr val="C00000"/>
                </a:solidFill>
                <a:latin typeface="+mn-lt"/>
                <a:cs typeface="Times New Roman" pitchFamily="18" charset="0"/>
              </a:rPr>
              <a:t> </a:t>
            </a:r>
            <a:r>
              <a:rPr lang="vi-VN" sz="3100" b="1" dirty="0" smtClean="0">
                <a:solidFill>
                  <a:srgbClr val="C00000"/>
                </a:solidFill>
                <a:latin typeface="+mn-lt"/>
                <a:cs typeface="Times New Roman" pitchFamily="18" charset="0"/>
              </a:rPr>
              <a:t>Xử lý tại nhà trẻ, mẫu giáo</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smtClean="0">
              <a:latin typeface="Times New Roman" pitchFamily="18" charset="0"/>
              <a:cs typeface="Times New Roman" pitchFamily="18" charset="0"/>
            </a:endParaRPr>
          </a:p>
        </p:txBody>
      </p:sp>
      <p:sp>
        <p:nvSpPr>
          <p:cNvPr id="16387" name="Content Placeholder 2"/>
          <p:cNvSpPr>
            <a:spLocks noGrp="1"/>
          </p:cNvSpPr>
          <p:nvPr>
            <p:ph sz="quarter" idx="1"/>
          </p:nvPr>
        </p:nvSpPr>
        <p:spPr>
          <a:xfrm>
            <a:off x="203200" y="1524000"/>
            <a:ext cx="11582400" cy="5029200"/>
          </a:xfrm>
        </p:spPr>
        <p:txBody>
          <a:bodyPr>
            <a:normAutofit lnSpcReduction="10000"/>
          </a:bodyPr>
          <a:lstStyle/>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Thực hiện triệt để các biện pháp chung</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Trẻ </a:t>
            </a:r>
            <a:r>
              <a:rPr lang="vi-VN" sz="2400" dirty="0" smtClean="0">
                <a:latin typeface="+mj-lt"/>
                <a:cs typeface="Times New Roman" pitchFamily="18" charset="0"/>
              </a:rPr>
              <a:t>mắc bệnh không đến lớp ít nhất là 10 ngày kể từ khi khởi bệnh và chỉ đến lớp khi hết loét miệng và các phỏng nước.</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pt-BR" sz="2400" dirty="0" smtClean="0">
                <a:latin typeface="Arial" pitchFamily="34" charset="0"/>
                <a:cs typeface="Arial" pitchFamily="34" charset="0"/>
              </a:rPr>
              <a:t>Đảm bảo có đủ xà phòng rửa tay tại từng lớp học.</a:t>
            </a:r>
            <a:endParaRPr lang="en-US" sz="2400"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Cô nuôi dậy trẻ</a:t>
            </a:r>
            <a:r>
              <a:rPr lang="pt-BR" sz="2400" dirty="0" smtClean="0">
                <a:latin typeface="Arial" pitchFamily="34" charset="0"/>
                <a:cs typeface="Arial" pitchFamily="34" charset="0"/>
              </a:rPr>
              <a:t>/thầy cô giáo cần</a:t>
            </a:r>
            <a:r>
              <a:rPr lang="vi-VN" sz="2400" dirty="0" smtClean="0">
                <a:latin typeface="Arial" pitchFamily="34" charset="0"/>
                <a:cs typeface="Arial" pitchFamily="34" charset="0"/>
              </a:rPr>
              <a:t> </a:t>
            </a:r>
            <a:r>
              <a:rPr lang="vi-VN" sz="2400" dirty="0" smtClean="0">
                <a:latin typeface="+mj-lt"/>
                <a:cs typeface="Times New Roman" pitchFamily="18" charset="0"/>
              </a:rPr>
              <a:t>theo dõi tình trạng sức khỏe cho trẻ hàng ngày. Khi phát hiện trong lớp, trong trường có trẻ nghi ngờ mắc bệnh phải thông báo cho gia đình và cán bộ y tế để xử lý kịp thời.</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Tùy tình hình và mức độ nghiêm trọng của dịch, cơ quan y tế địa phương tham mưu cho cấp có thẩm quyền tại địa phương quyết định việc đóng cửa lớp học/trường học/nhà trẻ, mẫu giáo.</a:t>
            </a:r>
            <a:r>
              <a:rPr lang="nl-NL" sz="2400" dirty="0" smtClean="0">
                <a:latin typeface="Arial" pitchFamily="34" charset="0"/>
                <a:cs typeface="Arial" pitchFamily="34" charset="0"/>
              </a:rPr>
              <a:t>Thời gian đóng cửa lớp học/trường học/</a:t>
            </a:r>
            <a:r>
              <a:rPr lang="vi-VN" sz="2400" dirty="0" smtClean="0">
                <a:latin typeface="+mj-lt"/>
                <a:cs typeface="Times New Roman" pitchFamily="18" charset="0"/>
              </a:rPr>
              <a:t>nhà trẻ, mẫu giáo </a:t>
            </a:r>
            <a:r>
              <a:rPr lang="nl-NL" sz="2400" dirty="0" smtClean="0">
                <a:latin typeface="Arial" pitchFamily="34" charset="0"/>
                <a:cs typeface="Arial" pitchFamily="34" charset="0"/>
              </a:rPr>
              <a:t>là</a:t>
            </a:r>
            <a:r>
              <a:rPr lang="nl-NL" sz="2400" dirty="0" smtClean="0">
                <a:latin typeface="+mj-lt"/>
                <a:cs typeface="Times New Roman" pitchFamily="18" charset="0"/>
              </a:rPr>
              <a:t> </a:t>
            </a:r>
            <a:r>
              <a:rPr lang="vi-VN" sz="2400" dirty="0" smtClean="0">
                <a:latin typeface="+mj-lt"/>
                <a:cs typeface="Times New Roman" pitchFamily="18" charset="0"/>
              </a:rPr>
              <a:t>10 ngày kể từ ngày khởi </a:t>
            </a:r>
            <a:r>
              <a:rPr lang="nl-NL" sz="2400" dirty="0" smtClean="0">
                <a:latin typeface="Arial" pitchFamily="34" charset="0"/>
                <a:cs typeface="Arial" pitchFamily="34" charset="0"/>
              </a:rPr>
              <a:t>phát</a:t>
            </a:r>
            <a:r>
              <a:rPr lang="vi-VN" sz="2400" dirty="0" smtClean="0">
                <a:latin typeface="+mj-lt"/>
                <a:cs typeface="Times New Roman" pitchFamily="18" charset="0"/>
              </a:rPr>
              <a:t> của ca </a:t>
            </a:r>
            <a:r>
              <a:rPr lang="nl-NL" sz="2400" dirty="0" smtClean="0">
                <a:latin typeface="Arial" pitchFamily="34" charset="0"/>
                <a:cs typeface="Arial" pitchFamily="34" charset="0"/>
              </a:rPr>
              <a:t>bệnh</a:t>
            </a:r>
            <a:r>
              <a:rPr lang="nl-NL" sz="2400" dirty="0" smtClean="0">
                <a:latin typeface="+mj-lt"/>
                <a:cs typeface="Times New Roman" pitchFamily="18" charset="0"/>
              </a:rPr>
              <a:t> </a:t>
            </a:r>
            <a:r>
              <a:rPr lang="vi-VN" sz="2400" dirty="0" smtClean="0">
                <a:latin typeface="+mj-lt"/>
                <a:cs typeface="Times New Roman" pitchFamily="18" charset="0"/>
              </a:rPr>
              <a:t>cuối cùng</a:t>
            </a:r>
            <a:r>
              <a:rPr lang="nl-NL" sz="2400" dirty="0" smtClean="0">
                <a:latin typeface="+mj-lt"/>
                <a:cs typeface="Times New Roman" pitchFamily="18" charset="0"/>
              </a:rPr>
              <a:t>.</a:t>
            </a:r>
            <a:endParaRPr lang="en-US" sz="2400" dirty="0" smtClean="0">
              <a:latin typeface="+mj-lt"/>
              <a:cs typeface="Times New Roman" pitchFamily="18" charset="0"/>
            </a:endParaRPr>
          </a:p>
          <a:p>
            <a:pPr marL="274320" indent="-274320" eaLnBrk="1" fontAlgn="auto" hangingPunct="1">
              <a:lnSpc>
                <a:spcPct val="110000"/>
              </a:lnSpc>
              <a:spcBef>
                <a:spcPts val="600"/>
              </a:spcBef>
              <a:spcAft>
                <a:spcPts val="600"/>
              </a:spcAft>
              <a:buFont typeface="Wingdings 2"/>
              <a:buChar char=""/>
              <a:defRPr/>
            </a:pPr>
            <a:endParaRPr lang="en-US" sz="2400" dirty="0" smtClean="0">
              <a:latin typeface="+mj-lt"/>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7" y="304801"/>
            <a:ext cx="11379200" cy="758825"/>
          </a:xfrm>
        </p:spPr>
        <p:txBody>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402167" y="1447800"/>
          <a:ext cx="11379199" cy="4724398"/>
        </p:xfrm>
        <a:graphic>
          <a:graphicData uri="http://schemas.openxmlformats.org/drawingml/2006/table">
            <a:tbl>
              <a:tblPr>
                <a:tableStyleId>{5940675A-B579-460E-94D1-54222C63F5DA}</a:tableStyleId>
              </a:tblPr>
              <a:tblGrid>
                <a:gridCol w="3402412">
                  <a:extLst>
                    <a:ext uri="{9D8B030D-6E8A-4147-A177-3AD203B41FA5}"/>
                  </a:extLst>
                </a:gridCol>
                <a:gridCol w="1704575">
                  <a:extLst>
                    <a:ext uri="{9D8B030D-6E8A-4147-A177-3AD203B41FA5}"/>
                  </a:extLst>
                </a:gridCol>
                <a:gridCol w="2857440">
                  <a:extLst>
                    <a:ext uri="{9D8B030D-6E8A-4147-A177-3AD203B41FA5}"/>
                  </a:extLst>
                </a:gridCol>
                <a:gridCol w="1550637">
                  <a:extLst>
                    <a:ext uri="{9D8B030D-6E8A-4147-A177-3AD203B41FA5}"/>
                  </a:extLst>
                </a:gridCol>
                <a:gridCol w="1864135">
                  <a:extLst>
                    <a:ext uri="{9D8B030D-6E8A-4147-A177-3AD203B41FA5}"/>
                  </a:extLst>
                </a:gridCol>
              </a:tblGrid>
              <a:tr h="355838">
                <a:tc>
                  <a:txBody>
                    <a:bodyPr/>
                    <a:lstStyle/>
                    <a:p>
                      <a:pPr algn="ctr">
                        <a:lnSpc>
                          <a:spcPct val="115000"/>
                        </a:lnSpc>
                        <a:spcAft>
                          <a:spcPts val="0"/>
                        </a:spcAft>
                      </a:pPr>
                      <a:r>
                        <a:rPr lang="en-US" sz="1400" b="1" dirty="0" err="1">
                          <a:effectLst/>
                        </a:rPr>
                        <a:t>Vật</a:t>
                      </a:r>
                      <a:r>
                        <a:rPr lang="en-US" sz="1400" b="1" dirty="0">
                          <a:effectLst/>
                        </a:rPr>
                        <a:t> </a:t>
                      </a:r>
                      <a:r>
                        <a:rPr lang="en-US" sz="1400" b="1" dirty="0" err="1">
                          <a:effectLst/>
                        </a:rPr>
                        <a:t>dụng</a:t>
                      </a:r>
                      <a:r>
                        <a:rPr lang="en-US" sz="1400" b="1" dirty="0">
                          <a:effectLst/>
                        </a:rPr>
                        <a:t> / </a:t>
                      </a:r>
                      <a:r>
                        <a:rPr lang="en-US" sz="1400" b="1" dirty="0" err="1">
                          <a:effectLst/>
                        </a:rPr>
                        <a:t>khu</a:t>
                      </a:r>
                      <a:r>
                        <a:rPr lang="en-US" sz="1400" b="1" dirty="0">
                          <a:effectLst/>
                        </a:rPr>
                        <a:t> </a:t>
                      </a:r>
                      <a:r>
                        <a:rPr lang="en-US" sz="1400" b="1" dirty="0" err="1">
                          <a:effectLst/>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71544">
                <a:tc>
                  <a:txBody>
                    <a:bodyPr/>
                    <a:lstStyle/>
                    <a:p>
                      <a:pPr algn="just">
                        <a:lnSpc>
                          <a:spcPct val="115000"/>
                        </a:lnSpc>
                        <a:spcAft>
                          <a:spcPts val="0"/>
                        </a:spcAft>
                      </a:pPr>
                      <a:r>
                        <a:rPr lang="en-US" sz="1400" dirty="0" err="1">
                          <a:effectLst/>
                        </a:rPr>
                        <a:t>Bề</a:t>
                      </a:r>
                      <a:r>
                        <a:rPr lang="en-US" sz="1400" dirty="0">
                          <a:effectLst/>
                        </a:rPr>
                        <a:t> </a:t>
                      </a:r>
                      <a:r>
                        <a:rPr lang="en-US" sz="1400" dirty="0" err="1">
                          <a:effectLst/>
                        </a:rPr>
                        <a:t>mặt</a:t>
                      </a:r>
                      <a:r>
                        <a:rPr lang="en-US" sz="1400" dirty="0">
                          <a:effectLst/>
                        </a:rPr>
                        <a:t> </a:t>
                      </a:r>
                      <a:r>
                        <a:rPr lang="en-US" sz="1400" dirty="0" err="1">
                          <a:effectLst/>
                        </a:rPr>
                        <a:t>lớp</a:t>
                      </a:r>
                      <a:r>
                        <a:rPr lang="en-US" sz="1400" dirty="0">
                          <a:effectLst/>
                        </a:rPr>
                        <a:t> </a:t>
                      </a:r>
                      <a:r>
                        <a:rPr lang="en-US" sz="1400" dirty="0" err="1">
                          <a:effectLst/>
                        </a:rPr>
                        <a:t>học</a:t>
                      </a:r>
                      <a:r>
                        <a:rPr lang="en-US" sz="1400" dirty="0">
                          <a:effectLst/>
                        </a:rPr>
                        <a:t>, </a:t>
                      </a:r>
                      <a:r>
                        <a:rPr lang="en-US" sz="1400" dirty="0" err="1">
                          <a:effectLst/>
                        </a:rPr>
                        <a:t>sàn</a:t>
                      </a:r>
                      <a:r>
                        <a:rPr lang="en-US" sz="1400" dirty="0">
                          <a:effectLst/>
                        </a:rPr>
                        <a:t> </a:t>
                      </a:r>
                      <a:r>
                        <a:rPr lang="en-US" sz="1400" dirty="0" err="1">
                          <a:effectLst/>
                        </a:rPr>
                        <a:t>nhà</a:t>
                      </a:r>
                      <a:r>
                        <a:rPr lang="en-US" sz="1400" dirty="0">
                          <a:effectLst/>
                        </a:rPr>
                        <a:t>, </a:t>
                      </a:r>
                      <a:r>
                        <a:rPr lang="en-US" sz="1400" dirty="0" err="1">
                          <a:effectLst/>
                        </a:rPr>
                        <a:t>hành</a:t>
                      </a:r>
                      <a:r>
                        <a:rPr lang="en-US" sz="1400" dirty="0">
                          <a:effectLst/>
                        </a:rPr>
                        <a:t> </a:t>
                      </a:r>
                      <a:r>
                        <a:rPr lang="en-US" sz="1400" dirty="0" err="1">
                          <a:effectLst/>
                        </a:rPr>
                        <a:t>lang</a:t>
                      </a:r>
                      <a:r>
                        <a:rPr lang="en-US" sz="1400" dirty="0">
                          <a:effectLst/>
                        </a:rPr>
                        <a:t>, </a:t>
                      </a:r>
                      <a:r>
                        <a:rPr lang="en-US" sz="1400" dirty="0" err="1">
                          <a:effectLst/>
                        </a:rPr>
                        <a:t>cầu</a:t>
                      </a:r>
                      <a:r>
                        <a:rPr lang="en-US" sz="1400" dirty="0">
                          <a:effectLst/>
                        </a:rPr>
                        <a:t> thang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 Quét dọn, 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nền bằng nước tẩy rửa thông thường hoặc dung dịch Clo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625472">
                <a:tc>
                  <a:txBody>
                    <a:bodyPr/>
                    <a:lstStyle/>
                    <a:p>
                      <a:pPr algn="just">
                        <a:lnSpc>
                          <a:spcPct val="115000"/>
                        </a:lnSpc>
                        <a:spcAft>
                          <a:spcPts val="0"/>
                        </a:spcAft>
                      </a:pPr>
                      <a:r>
                        <a:rPr lang="en-US" sz="1400" dirty="0" err="1">
                          <a:effectLst/>
                        </a:rPr>
                        <a:t>Học</a:t>
                      </a:r>
                      <a:r>
                        <a:rPr lang="en-US" sz="1400" dirty="0">
                          <a:effectLst/>
                        </a:rPr>
                        <a:t> </a:t>
                      </a:r>
                      <a:r>
                        <a:rPr lang="en-US" sz="1400" dirty="0" err="1">
                          <a:effectLst/>
                        </a:rPr>
                        <a:t>cụ</a:t>
                      </a:r>
                      <a:r>
                        <a:rPr lang="en-US" sz="1400" dirty="0">
                          <a:effectLst/>
                        </a:rPr>
                        <a:t>, </a:t>
                      </a:r>
                      <a:r>
                        <a:rPr lang="en-US" sz="1400" dirty="0" err="1">
                          <a:effectLst/>
                        </a:rPr>
                        <a:t>đồ</a:t>
                      </a:r>
                      <a:r>
                        <a:rPr lang="en-US" sz="1400" dirty="0">
                          <a:effectLst/>
                        </a:rPr>
                        <a:t> </a:t>
                      </a:r>
                      <a:r>
                        <a:rPr lang="en-US" sz="1400" dirty="0" err="1">
                          <a:effectLst/>
                        </a:rPr>
                        <a:t>chơi</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Rửa</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Làm</a:t>
                      </a:r>
                      <a:r>
                        <a:rPr lang="en-US" sz="1400" dirty="0">
                          <a:effectLst/>
                        </a:rPr>
                        <a:t> </a:t>
                      </a:r>
                      <a:r>
                        <a:rPr lang="en-US" sz="1400" dirty="0" err="1">
                          <a:effectLst/>
                        </a:rPr>
                        <a:t>sạch</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tẩy</a:t>
                      </a:r>
                      <a:r>
                        <a:rPr lang="en-US" sz="1400" dirty="0">
                          <a:effectLst/>
                        </a:rPr>
                        <a:t> </a:t>
                      </a:r>
                      <a:r>
                        <a:rPr lang="en-US" sz="1400" dirty="0" err="1">
                          <a:effectLst/>
                        </a:rPr>
                        <a:t>rửa</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r>
                        <a:rPr lang="en-US" sz="1400" dirty="0" err="1">
                          <a:effectLst/>
                        </a:rPr>
                        <a:t>hoặc</a:t>
                      </a:r>
                      <a:r>
                        <a:rPr lang="en-US" sz="1400" dirty="0">
                          <a:effectLst/>
                        </a:rPr>
                        <a:t> </a:t>
                      </a:r>
                      <a:r>
                        <a:rPr lang="en-US" sz="1400" dirty="0" err="1">
                          <a:effectLst/>
                        </a:rPr>
                        <a:t>nhúng</a:t>
                      </a:r>
                      <a:r>
                        <a:rPr lang="en-US" sz="1400" dirty="0">
                          <a:effectLst/>
                        </a:rPr>
                        <a:t> </a:t>
                      </a:r>
                      <a:r>
                        <a:rPr lang="en-US" sz="1400" dirty="0" err="1">
                          <a:effectLst/>
                        </a:rPr>
                        <a:t>vào</a:t>
                      </a:r>
                      <a:r>
                        <a:rPr lang="en-US" sz="1400" dirty="0">
                          <a:effectLst/>
                        </a:rPr>
                        <a:t> dung </a:t>
                      </a:r>
                      <a:r>
                        <a:rPr lang="en-US" sz="1400" dirty="0" err="1">
                          <a:effectLst/>
                        </a:rPr>
                        <a:t>dịch</a:t>
                      </a:r>
                      <a:r>
                        <a:rPr lang="en-US" sz="1400" dirty="0">
                          <a:effectLst/>
                        </a:rPr>
                        <a:t> </a:t>
                      </a:r>
                      <a:r>
                        <a:rPr lang="en-US" sz="1400" dirty="0" err="1">
                          <a:effectLst/>
                        </a:rPr>
                        <a:t>Clo</a:t>
                      </a:r>
                      <a:r>
                        <a:rPr lang="en-US" sz="1400" dirty="0">
                          <a:effectLst/>
                        </a:rPr>
                        <a:t> 0,5% </a:t>
                      </a:r>
                      <a:r>
                        <a:rPr lang="en-US" sz="1400" dirty="0" err="1">
                          <a:effectLst/>
                        </a:rPr>
                        <a:t>hoạt</a:t>
                      </a:r>
                      <a:r>
                        <a:rPr lang="en-US" sz="1400" dirty="0">
                          <a:effectLst/>
                        </a:rPr>
                        <a:t> </a:t>
                      </a:r>
                      <a:r>
                        <a:rPr lang="en-US" sz="1400" dirty="0" err="1">
                          <a:effectLst/>
                        </a:rPr>
                        <a:t>tính</a:t>
                      </a:r>
                      <a:r>
                        <a:rPr lang="en-US" sz="1400" dirty="0">
                          <a:effectLst/>
                        </a:rPr>
                        <a:t>, </a:t>
                      </a:r>
                      <a:r>
                        <a:rPr lang="en-US" sz="1400" dirty="0" err="1">
                          <a:effectLst/>
                        </a:rPr>
                        <a:t>để</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 30 </a:t>
                      </a:r>
                      <a:r>
                        <a:rPr lang="en-US" sz="1400" dirty="0" err="1">
                          <a:effectLst/>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Rửa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71544">
                <a:tc>
                  <a:txBody>
                    <a:bodyPr/>
                    <a:lstStyle/>
                    <a:p>
                      <a:pPr algn="just">
                        <a:lnSpc>
                          <a:spcPct val="115000"/>
                        </a:lnSpc>
                        <a:spcAft>
                          <a:spcPts val="0"/>
                        </a:spcAft>
                      </a:pPr>
                      <a:r>
                        <a:rPr lang="en-US" sz="1400">
                          <a:effectLst/>
                        </a:rPr>
                        <a:t>Học cụ, đồ chơi điện tử</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bằng nước tẩy rửa thông thường hoặc dung dịch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Để</a:t>
                      </a:r>
                      <a:r>
                        <a:rPr lang="en-US" sz="1400" dirty="0">
                          <a:effectLst/>
                        </a:rPr>
                        <a:t> </a:t>
                      </a:r>
                      <a:r>
                        <a:rPr lang="en-US" sz="1400" dirty="0" err="1">
                          <a:effectLst/>
                        </a:rPr>
                        <a:t>khô</a:t>
                      </a:r>
                      <a:r>
                        <a:rPr lang="en-US" sz="1400" dirty="0">
                          <a:effectLst/>
                        </a:rPr>
                        <a:t> </a:t>
                      </a:r>
                      <a:r>
                        <a:rPr lang="en-US" sz="1400" dirty="0">
                          <a:effectLst/>
                          <a:sym typeface="Wingdings" panose="05000000000000000000" pitchFamily="2" charset="2"/>
                        </a:rPr>
                        <a:t></a:t>
                      </a:r>
                      <a:r>
                        <a:rPr lang="en-US" sz="1400" dirty="0">
                          <a:effectLst/>
                        </a:rPr>
                        <a:t> </a:t>
                      </a:r>
                      <a:r>
                        <a:rPr lang="en-US" sz="1400" dirty="0" err="1">
                          <a:effectLst/>
                        </a:rPr>
                        <a:t>sử</a:t>
                      </a:r>
                      <a:r>
                        <a:rPr lang="en-US" sz="1400" dirty="0">
                          <a:effectLst/>
                        </a:rPr>
                        <a:t> </a:t>
                      </a:r>
                      <a:r>
                        <a:rPr lang="en-US" sz="1400" dirty="0" err="1">
                          <a:effectLst/>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7" y="304801"/>
            <a:ext cx="11379200" cy="758825"/>
          </a:xfrm>
        </p:spPr>
        <p:txBody>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402167" y="1447801"/>
          <a:ext cx="11379199" cy="4857359"/>
        </p:xfrm>
        <a:graphic>
          <a:graphicData uri="http://schemas.openxmlformats.org/drawingml/2006/table">
            <a:tbl>
              <a:tblPr>
                <a:tableStyleId>{5940675A-B579-460E-94D1-54222C63F5DA}</a:tableStyleId>
              </a:tblPr>
              <a:tblGrid>
                <a:gridCol w="3402412">
                  <a:extLst>
                    <a:ext uri="{9D8B030D-6E8A-4147-A177-3AD203B41FA5}"/>
                  </a:extLst>
                </a:gridCol>
                <a:gridCol w="1704575">
                  <a:extLst>
                    <a:ext uri="{9D8B030D-6E8A-4147-A177-3AD203B41FA5}"/>
                  </a:extLst>
                </a:gridCol>
                <a:gridCol w="2857440">
                  <a:extLst>
                    <a:ext uri="{9D8B030D-6E8A-4147-A177-3AD203B41FA5}"/>
                  </a:extLst>
                </a:gridCol>
                <a:gridCol w="1550637">
                  <a:extLst>
                    <a:ext uri="{9D8B030D-6E8A-4147-A177-3AD203B41FA5}"/>
                  </a:extLst>
                </a:gridCol>
                <a:gridCol w="1864135">
                  <a:extLst>
                    <a:ext uri="{9D8B030D-6E8A-4147-A177-3AD203B41FA5}"/>
                  </a:extLst>
                </a:gridCol>
              </a:tblGrid>
              <a:tr h="271447">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Vật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dụng</a:t>
                      </a:r>
                      <a:r>
                        <a:rPr lang="en-US" sz="1400" b="1" dirty="0">
                          <a:effectLst/>
                          <a:latin typeface="Arial" panose="020B0604020202020204" pitchFamily="34" charset="0"/>
                          <a:cs typeface="Arial" panose="020B0604020202020204" pitchFamily="34" charset="0"/>
                        </a:rPr>
                        <a:t> / </a:t>
                      </a:r>
                      <a:r>
                        <a:rPr lang="en-US" sz="1400" b="1" dirty="0" err="1">
                          <a:effectLst/>
                          <a:latin typeface="Arial" panose="020B0604020202020204" pitchFamily="34" charset="0"/>
                          <a:cs typeface="Arial" panose="020B0604020202020204" pitchFamily="34" charset="0"/>
                        </a:rPr>
                        <a:t>khu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65963">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Đồ</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dùng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uống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cốc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chén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ngâm bằng nước tẩy rửa thông thường,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dung dịch Clo 0,5% hoạt tính, để ít nhất 30 phút (khi có chỉ định của y tế)</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giặt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019271">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Khu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vực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bếp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cụ</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biến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hoặc</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1181407">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trình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cầu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nắm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lau</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gridSpan="2">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hMerge="1">
                  <a:txBody>
                    <a:bodyPr/>
                    <a:lstStyle/>
                    <a:p>
                      <a:endParaRPr lang="en-US"/>
                    </a:p>
                  </a:txBody>
                  <a:tcPr/>
                </a:tc>
                <a:extLst>
                  <a:ext uri="{0D108BD9-81ED-4DB2-BD59-A6C34878D82A}"/>
                </a:extLst>
              </a:tr>
              <a:tr h="1019271">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Dụng cụ khử trùng (giẻ lau, bàn chải, cây lau nhà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bằng nước sạch, vắt khô</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vào nước tẩy rửa thông thường hoặc dung dịch Clo Clo 0,5% hoạt tính, để ít nhất 30 phút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Vắt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khô</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TẦN SUẤT VỆ SINH</a:t>
            </a:r>
            <a:endParaRPr lang="en-US" dirty="0"/>
          </a:p>
        </p:txBody>
      </p:sp>
      <p:graphicFrame>
        <p:nvGraphicFramePr>
          <p:cNvPr id="4" name="Table 3"/>
          <p:cNvGraphicFramePr>
            <a:graphicFrameLocks noGrp="1"/>
          </p:cNvGraphicFramePr>
          <p:nvPr/>
        </p:nvGraphicFramePr>
        <p:xfrm>
          <a:off x="402167" y="1503363"/>
          <a:ext cx="11379197" cy="4787072"/>
        </p:xfrm>
        <a:graphic>
          <a:graphicData uri="http://schemas.openxmlformats.org/drawingml/2006/table">
            <a:tbl>
              <a:tblPr>
                <a:tableStyleId>{5940675A-B579-460E-94D1-54222C63F5DA}</a:tableStyleId>
              </a:tblPr>
              <a:tblGrid>
                <a:gridCol w="6913032">
                  <a:extLst>
                    <a:ext uri="{9D8B030D-6E8A-4147-A177-3AD203B41FA5}"/>
                  </a:extLst>
                </a:gridCol>
                <a:gridCol w="1524000">
                  <a:extLst>
                    <a:ext uri="{9D8B030D-6E8A-4147-A177-3AD203B41FA5}"/>
                  </a:extLst>
                </a:gridCol>
                <a:gridCol w="1524000">
                  <a:extLst>
                    <a:ext uri="{9D8B030D-6E8A-4147-A177-3AD203B41FA5}"/>
                  </a:extLst>
                </a:gridCol>
                <a:gridCol w="1418165">
                  <a:extLst>
                    <a:ext uri="{9D8B030D-6E8A-4147-A177-3AD203B41FA5}"/>
                  </a:extLst>
                </a:gridCol>
              </a:tblGrid>
              <a:tr h="280563">
                <a:tc rowSpan="2">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Vật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dụng</a:t>
                      </a:r>
                      <a:r>
                        <a:rPr lang="en-US" sz="1600" b="1" dirty="0">
                          <a:effectLst/>
                          <a:latin typeface="Arial" panose="020B0604020202020204" pitchFamily="34" charset="0"/>
                          <a:cs typeface="Arial" panose="020B0604020202020204" pitchFamily="34" charset="0"/>
                        </a:rPr>
                        <a:t> / </a:t>
                      </a:r>
                      <a:r>
                        <a:rPr lang="en-US" sz="1600" b="1" dirty="0" err="1">
                          <a:effectLst/>
                          <a:latin typeface="Arial" panose="020B0604020202020204" pitchFamily="34" charset="0"/>
                          <a:cs typeface="Arial" panose="020B0604020202020204" pitchFamily="34" charset="0"/>
                        </a:rPr>
                        <a:t>khu</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vực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gridSpan="3">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Tần</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suất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thực</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hiện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extLst>
              </a:tr>
              <a:tr h="359047">
                <a:tc vMerge="1">
                  <a:txBody>
                    <a:bodyPr/>
                    <a:lstStyle/>
                    <a:p>
                      <a:endParaRPr lang="en-US"/>
                    </a:p>
                  </a:txBody>
                  <a:tcPr/>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Khi</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bị</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bẩn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ngày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tuần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71078">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lớp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81000">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Hành lang, cầu thang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1687">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thường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2924">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điện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Đồ dùng ăn uống, vệ sinh: Đũa, bát, đĩa, cốc, chén, khăn mặt…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Khu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biến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x</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754183">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Công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vật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khác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trong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32452">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Dụng cụ khử trùng (giẻ lau, bàn chải, cây lau nhà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HƯỚNG DẪN PHA CLORAMIN B</a:t>
            </a:r>
            <a:endParaRPr lang="en-US" dirty="0"/>
          </a:p>
        </p:txBody>
      </p:sp>
      <p:pic>
        <p:nvPicPr>
          <p:cNvPr id="40963" name="Content Placeholder 11"/>
          <p:cNvPicPr>
            <a:picLocks noGrp="1" noChangeAspect="1"/>
          </p:cNvPicPr>
          <p:nvPr>
            <p:ph sz="quarter" idx="1"/>
          </p:nvPr>
        </p:nvPicPr>
        <p:blipFill>
          <a:blip r:embed="rId3"/>
          <a:srcRect l="31474" t="29932" r="27275" b="36415"/>
          <a:stretch>
            <a:fillRect/>
          </a:stretch>
        </p:blipFill>
        <p:spPr>
          <a:xfrm>
            <a:off x="556685" y="1752600"/>
            <a:ext cx="11070167" cy="3886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200" b="1" smtClean="0">
                <a:solidFill>
                  <a:srgbClr val="7B9899"/>
                </a:solidFill>
                <a:latin typeface="Times New Roman" pitchFamily="18" charset="0"/>
                <a:cs typeface="Times New Roman" pitchFamily="18" charset="0"/>
              </a:rPr>
              <a:t>Mẫu báo cáo bệnh tay chân miệng</a:t>
            </a:r>
          </a:p>
        </p:txBody>
      </p:sp>
      <p:pic>
        <p:nvPicPr>
          <p:cNvPr id="41987" name="Content Placeholder 2"/>
          <p:cNvPicPr>
            <a:picLocks noGrp="1" noChangeAspect="1"/>
          </p:cNvPicPr>
          <p:nvPr>
            <p:ph sz="quarter" idx="1"/>
          </p:nvPr>
        </p:nvPicPr>
        <p:blipFill>
          <a:blip r:embed="rId3"/>
          <a:srcRect/>
          <a:stretch>
            <a:fillRect/>
          </a:stretch>
        </p:blipFill>
        <p:spPr>
          <a:xfrm>
            <a:off x="402167" y="1857375"/>
            <a:ext cx="11379200" cy="41624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3200" b="1" smtClean="0">
                <a:solidFill>
                  <a:srgbClr val="7B9899"/>
                </a:solidFill>
                <a:latin typeface="Times New Roman" pitchFamily="18" charset="0"/>
                <a:cs typeface="Times New Roman" pitchFamily="18" charset="0"/>
              </a:rPr>
              <a:t>Mẫu báo cáo bệnh tay chân miệng</a:t>
            </a:r>
          </a:p>
        </p:txBody>
      </p:sp>
      <p:pic>
        <p:nvPicPr>
          <p:cNvPr id="43011" name="Picture 2"/>
          <p:cNvPicPr>
            <a:picLocks noGrp="1" noChangeAspect="1" noChangeArrowheads="1"/>
          </p:cNvPicPr>
          <p:nvPr>
            <p:ph sz="quarter" idx="1"/>
          </p:nvPr>
        </p:nvPicPr>
        <p:blipFill>
          <a:blip r:embed="rId3"/>
          <a:srcRect/>
          <a:stretch>
            <a:fillRect/>
          </a:stretch>
        </p:blipFill>
        <p:spPr>
          <a:xfrm>
            <a:off x="1016000" y="1371601"/>
            <a:ext cx="10160000" cy="5229225"/>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327216" y="2606467"/>
            <a:ext cx="11338984" cy="987425"/>
          </a:xfrm>
        </p:spPr>
        <p:txBody>
          <a:bodyPr/>
          <a:lstStyle/>
          <a:p>
            <a:pPr marL="0" indent="0" algn="ctr" eaLnBrk="1" hangingPunct="1">
              <a:buFont typeface="Arial" pitchFamily="34" charset="0"/>
              <a:buNone/>
            </a:pPr>
            <a:r>
              <a:rPr lang="en-US" altLang="en-US" sz="4000" b="1" i="1" dirty="0" err="1" smtClean="0">
                <a:latin typeface="Times New Roman" pitchFamily="18" charset="0"/>
                <a:cs typeface="Times New Roman" pitchFamily="18" charset="0"/>
              </a:rPr>
              <a:t>Trân</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trọng</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cảm</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ơn</a:t>
            </a:r>
            <a:r>
              <a:rPr lang="en-US" altLang="en-US" sz="4000" b="1" i="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0" y="274638"/>
            <a:ext cx="10972800" cy="1143000"/>
          </a:xfrm>
          <a:noFill/>
        </p:spPr>
        <p:txBody>
          <a:bodyPr/>
          <a:lstStyle/>
          <a:p>
            <a:pPr eaLnBrk="1" hangingPunct="1"/>
            <a:endParaRPr lang="en-US" altLang="en-US" smtClean="0">
              <a:effectLst/>
            </a:endParaRPr>
          </a:p>
        </p:txBody>
      </p:sp>
      <p:pic>
        <p:nvPicPr>
          <p:cNvPr id="17411" name="Picture 2" descr="enterovirus1"/>
          <p:cNvPicPr>
            <a:picLocks noChangeAspect="1" noChangeArrowheads="1"/>
          </p:cNvPicPr>
          <p:nvPr/>
        </p:nvPicPr>
        <p:blipFill>
          <a:blip r:embed="rId2"/>
          <a:srcRect/>
          <a:stretch>
            <a:fillRect/>
          </a:stretch>
        </p:blipFill>
        <p:spPr bwMode="auto">
          <a:xfrm>
            <a:off x="0" y="0"/>
            <a:ext cx="12192000" cy="6096000"/>
          </a:xfrm>
          <a:prstGeom prst="rect">
            <a:avLst/>
          </a:prstGeom>
          <a:noFill/>
          <a:ln w="9525">
            <a:noFill/>
            <a:miter lim="800000"/>
            <a:headEnd/>
            <a:tailEnd/>
          </a:ln>
        </p:spPr>
      </p:pic>
      <p:sp>
        <p:nvSpPr>
          <p:cNvPr id="17412" name="Rectangle 3"/>
          <p:cNvSpPr>
            <a:spLocks noChangeArrowheads="1"/>
          </p:cNvSpPr>
          <p:nvPr/>
        </p:nvSpPr>
        <p:spPr bwMode="auto">
          <a:xfrm>
            <a:off x="285751" y="6354763"/>
            <a:ext cx="12192000" cy="290512"/>
          </a:xfrm>
          <a:prstGeom prst="rect">
            <a:avLst/>
          </a:prstGeom>
          <a:noFill/>
          <a:ln w="9525">
            <a:noFill/>
            <a:miter lim="800000"/>
            <a:headEnd/>
            <a:tailEnd/>
          </a:ln>
        </p:spPr>
        <p:txBody>
          <a:bodyPr anchor="ctr">
            <a:spAutoFit/>
          </a:bodyPr>
          <a:lstStyle/>
          <a:p>
            <a:r>
              <a:rPr lang="en-US" altLang="en-US" sz="1300" b="1" i="1">
                <a:solidFill>
                  <a:schemeClr val="accent2"/>
                </a:solidFill>
                <a:latin typeface="VNI-Times"/>
                <a:ea typeface="MS PGothic" pitchFamily="34" charset="-128"/>
                <a:cs typeface="Times New Roman" pitchFamily="18" charset="0"/>
              </a:rPr>
              <a:t>Sinh bệnh học của nhiễm Enterovirus</a:t>
            </a:r>
            <a:r>
              <a:rPr lang="en-US" altLang="en-US" sz="1300" b="1">
                <a:solidFill>
                  <a:schemeClr val="accent2"/>
                </a:solidFill>
                <a:latin typeface="VNI-Times"/>
                <a:ea typeface="MS PGothic" pitchFamily="34" charset="-128"/>
                <a:cs typeface="Times New Roman" pitchFamily="18" charset="0"/>
              </a:rPr>
              <a:t>  [ Nguồn :</a:t>
            </a:r>
            <a:r>
              <a:rPr lang="en-US" altLang="en-US" sz="1000" b="1">
                <a:solidFill>
                  <a:srgbClr val="008000"/>
                </a:solidFill>
                <a:latin typeface="Arial" pitchFamily="34" charset="0"/>
                <a:ea typeface="MS PGothic" pitchFamily="34" charset="-128"/>
                <a:cs typeface="Times New Roman" pitchFamily="18" charset="0"/>
              </a:rPr>
              <a:t> </a:t>
            </a:r>
            <a:r>
              <a:rPr lang="en-US" altLang="en-US" sz="1300" b="1">
                <a:solidFill>
                  <a:schemeClr val="accent2"/>
                </a:solidFill>
                <a:latin typeface="VNI-Times"/>
                <a:ea typeface="MS PGothic" pitchFamily="34" charset="-128"/>
                <a:cs typeface="Times New Roman" pitchFamily="18" charset="0"/>
              </a:rPr>
              <a:t>pathmicro.med.sc.edu]</a:t>
            </a:r>
            <a:endParaRPr lang="en-US" altLang="en-US" sz="2800" b="1">
              <a:solidFill>
                <a:schemeClr val="accent2"/>
              </a:solidFill>
              <a:latin typeface="VNI-Times"/>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DỊCH TỄ HỌC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1957 ở Canada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Newzealand</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giới</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mẽ</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Đông</a:t>
            </a:r>
            <a:r>
              <a:rPr lang="en-US" dirty="0" smtClean="0">
                <a:latin typeface="Times New Roman" panose="02020603050405020304" pitchFamily="18" charset="0"/>
                <a:cs typeface="Times New Roman" panose="02020603050405020304" pitchFamily="18" charset="0"/>
              </a:rPr>
              <a:t> Nam Á</a:t>
            </a:r>
          </a:p>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1997, 31 trẻ em đã chết trong một ổ dịch ở bang Sarawak ở Malaysia.</a:t>
            </a:r>
          </a:p>
          <a:p>
            <a:pPr lvl="1"/>
            <a:r>
              <a:rPr lang="vi-VN" dirty="0" smtClean="0">
                <a:latin typeface="Times New Roman" panose="02020603050405020304" pitchFamily="18" charset="0"/>
                <a:cs typeface="Times New Roman" panose="02020603050405020304" pitchFamily="18" charset="0"/>
              </a:rPr>
              <a:t>1998 ở Đài Loan, 1,5 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Có 405 ca nặng, và 78 đứa trẻ đã chết.</a:t>
            </a:r>
          </a:p>
          <a:p>
            <a:pPr lvl="1"/>
            <a:r>
              <a:rPr lang="en-US" dirty="0" smtClean="0">
                <a:latin typeface="Times New Roman" panose="02020603050405020304" pitchFamily="18" charset="0"/>
                <a:cs typeface="Times New Roman" panose="02020603050405020304" pitchFamily="18" charset="0"/>
              </a:rPr>
              <a:t>2006-2007: </a:t>
            </a:r>
            <a:r>
              <a:rPr lang="en-US" dirty="0" err="1" smtClean="0">
                <a:latin typeface="Times New Roman" panose="02020603050405020304" pitchFamily="18" charset="0"/>
                <a:cs typeface="Times New Roman" panose="02020603050405020304" pitchFamily="18" charset="0"/>
              </a:rPr>
              <a:t>Bùng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kê</a:t>
            </a:r>
            <a:r>
              <a:rPr lang="en-US" dirty="0" smtClean="0">
                <a:latin typeface="Times New Roman" panose="02020603050405020304" pitchFamily="18" charset="0"/>
                <a:cs typeface="Times New Roman" panose="02020603050405020304" pitchFamily="18" charset="0"/>
              </a:rPr>
              <a:t> 7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2008</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Trung Quốc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25.000 người mắc và 42 người chết, ở Singapore 2.600 ca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Việt Nam 2.300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11 tử vong), Mông Cổ 1.600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Brunei 1.053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2009</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Trung Quốc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115.000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773 ca nặng và 50 tử</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2010</a:t>
            </a:r>
            <a:r>
              <a:rPr lang="en-US" dirty="0" smtClean="0">
                <a:latin typeface="Times New Roman" panose="02020603050405020304" pitchFamily="18" charset="0"/>
                <a:cs typeface="Times New Roman" panose="02020603050405020304" pitchFamily="18" charset="0"/>
              </a:rPr>
              <a:t> ở</a:t>
            </a:r>
            <a:r>
              <a:rPr lang="vi-VN" dirty="0" smtClean="0">
                <a:latin typeface="Times New Roman" panose="02020603050405020304" pitchFamily="18" charset="0"/>
                <a:cs typeface="Times New Roman" panose="02020603050405020304" pitchFamily="18" charset="0"/>
              </a:rPr>
              <a:t> Trung Quốc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70.756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mắc và 40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8404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2167" y="228600"/>
            <a:ext cx="11379200" cy="925643"/>
          </a:xfrm>
        </p:spPr>
        <p:txBody>
          <a:bodyPr>
            <a:normAutofit/>
          </a:bodyPr>
          <a:lstStyle/>
          <a:p>
            <a:pPr algn="ctr"/>
            <a:r>
              <a:rPr lang="en-US" dirty="0" smtClean="0">
                <a:latin typeface="Times New Roman" panose="02020603050405020304" pitchFamily="18" charset="0"/>
                <a:cs typeface="Times New Roman" panose="02020603050405020304" pitchFamily="18" charset="0"/>
              </a:rPr>
              <a:t>DỊCH TỄ HỌC</a:t>
            </a:r>
            <a:endParaRPr lang="en-US" b="1" dirty="0" smtClean="0">
              <a:solidFill>
                <a:schemeClr val="tx1"/>
              </a:solidFill>
              <a:latin typeface="Times New Roman" pitchFamily="18" charset="0"/>
              <a:cs typeface="Times New Roman" pitchFamily="18" charset="0"/>
            </a:endParaRPr>
          </a:p>
        </p:txBody>
      </p:sp>
      <p:sp>
        <p:nvSpPr>
          <p:cNvPr id="15363" name="Content Placeholder 2"/>
          <p:cNvSpPr>
            <a:spLocks noGrp="1"/>
          </p:cNvSpPr>
          <p:nvPr>
            <p:ph sz="quarter" idx="1"/>
          </p:nvPr>
        </p:nvSpPr>
        <p:spPr>
          <a:xfrm>
            <a:off x="254832" y="1229192"/>
            <a:ext cx="11647357" cy="5201587"/>
          </a:xfrm>
        </p:spPr>
        <p:txBody>
          <a:bodyPr/>
          <a:lstStyle/>
          <a:p>
            <a:pPr>
              <a:buNone/>
            </a:pPr>
            <a:endParaRPr lang="en-US" dirty="0" smtClean="0"/>
          </a:p>
        </p:txBody>
      </p:sp>
      <p:pic>
        <p:nvPicPr>
          <p:cNvPr id="15364" name="Picture 4" descr="C:\Users\Administrator\Desktop\china.png"/>
          <p:cNvPicPr>
            <a:picLocks noChangeAspect="1" noChangeArrowheads="1"/>
          </p:cNvPicPr>
          <p:nvPr/>
        </p:nvPicPr>
        <p:blipFill>
          <a:blip r:embed="rId2"/>
          <a:srcRect/>
          <a:stretch>
            <a:fillRect/>
          </a:stretch>
        </p:blipFill>
        <p:spPr bwMode="auto">
          <a:xfrm>
            <a:off x="254833" y="1229194"/>
            <a:ext cx="11632367" cy="5171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8980"/>
          </a:xfrm>
        </p:spPr>
        <p:txBody>
          <a:bodyPr/>
          <a:lstStyle/>
          <a:p>
            <a:pPr algn="ctr">
              <a:defRPr/>
            </a:pPr>
            <a:r>
              <a:rPr lang="en-US" dirty="0" smtClean="0">
                <a:latin typeface="Times New Roman" panose="02020603050405020304" pitchFamily="18" charset="0"/>
                <a:cs typeface="Times New Roman" panose="02020603050405020304" pitchFamily="18" charset="0"/>
              </a:rPr>
              <a:t>DỊCH TỄ HỌC</a:t>
            </a:r>
            <a:endParaRPr lang="en-US" dirty="0"/>
          </a:p>
        </p:txBody>
      </p:sp>
      <p:sp>
        <p:nvSpPr>
          <p:cNvPr id="16387" name="Content Placeholder 2"/>
          <p:cNvSpPr>
            <a:spLocks noGrp="1"/>
          </p:cNvSpPr>
          <p:nvPr>
            <p:ph sz="quarter" idx="1"/>
          </p:nvPr>
        </p:nvSpPr>
        <p:spPr>
          <a:xfrm>
            <a:off x="402167" y="1527175"/>
            <a:ext cx="11338984" cy="4572000"/>
          </a:xfrm>
        </p:spPr>
        <p:txBody>
          <a:bodyPr/>
          <a:lstStyle/>
          <a:p>
            <a:endParaRPr lang="en-US" smtClean="0"/>
          </a:p>
        </p:txBody>
      </p:sp>
      <p:pic>
        <p:nvPicPr>
          <p:cNvPr id="16388" name="Picture 2" descr="C:\Users\Administrator\Desktop\japan.png"/>
          <p:cNvPicPr>
            <a:picLocks noChangeAspect="1" noChangeArrowheads="1"/>
          </p:cNvPicPr>
          <p:nvPr/>
        </p:nvPicPr>
        <p:blipFill>
          <a:blip r:embed="rId2"/>
          <a:srcRect/>
          <a:stretch>
            <a:fillRect/>
          </a:stretch>
        </p:blipFill>
        <p:spPr bwMode="auto">
          <a:xfrm>
            <a:off x="101601" y="1371600"/>
            <a:ext cx="11859684" cy="489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DỊCH TỄ HỌC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nam</a:t>
            </a:r>
            <a:endParaRPr lang="en-US" dirty="0" smtClean="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X</a:t>
            </a:r>
            <a:r>
              <a:rPr lang="en-US" dirty="0" err="1" smtClean="0">
                <a:latin typeface="Times New Roman" panose="02020603050405020304" pitchFamily="18" charset="0"/>
                <a:cs typeface="Times New Roman" panose="02020603050405020304" pitchFamily="18" charset="0"/>
              </a:rPr>
              <a:t>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1998</a:t>
            </a:r>
          </a:p>
          <a:p>
            <a:pPr lvl="1"/>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am, </a:t>
            </a:r>
            <a:r>
              <a:rPr lang="en-US" dirty="0" err="1" smtClean="0">
                <a:latin typeface="Times New Roman" panose="02020603050405020304" pitchFamily="18" charset="0"/>
                <a:cs typeface="Times New Roman" panose="02020603050405020304" pitchFamily="18" charset="0"/>
              </a:rPr>
              <a:t>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G</a:t>
            </a:r>
            <a:r>
              <a:rPr lang="vi-VN" dirty="0" smtClean="0">
                <a:latin typeface="Times New Roman" panose="02020603050405020304" pitchFamily="18" charset="0"/>
                <a:cs typeface="Times New Roman" panose="02020603050405020304" pitchFamily="18" charset="0"/>
              </a:rPr>
              <a:t>ặp rải rác quanh năm. Tại các tỉnh phía Nam, bệnh có xu hướng tăng từ tháng 3 đến tháng 5 và từ tháng 9 đến tháng 12 hàng năm.</a:t>
            </a:r>
          </a:p>
          <a:p>
            <a:pPr lvl="1"/>
            <a:r>
              <a:rPr lang="vi-VN" dirty="0" smtClean="0">
                <a:latin typeface="Times New Roman" panose="02020603050405020304" pitchFamily="18" charset="0"/>
                <a:cs typeface="Times New Roman" panose="02020603050405020304" pitchFamily="18" charset="0"/>
              </a:rPr>
              <a:t>Bệnh gặp ở mọi lứa 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thường ở trẻ dưới 5 tuổi, đặc biệt nhóm dưới 3 tuổi. </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sinh hoạt tập thể </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nhà trẻ, mẫu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nguy cơ lây truyền bệnh</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2018: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9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53000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6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362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406400" y="914400"/>
            <a:ext cx="12192000" cy="5791200"/>
          </a:xfrm>
        </p:spPr>
        <p:txBody>
          <a:bodyPr/>
          <a:lstStyle/>
          <a:p>
            <a:pPr lvl="1" algn="just" eaLnBrk="1" hangingPunct="1">
              <a:lnSpc>
                <a:spcPct val="150000"/>
              </a:lnSpc>
              <a:spcBef>
                <a:spcPts val="600"/>
              </a:spcBef>
              <a:spcAft>
                <a:spcPts val="600"/>
              </a:spcAft>
              <a:defRPr/>
            </a:pPr>
            <a:endParaRPr lang="vi-VN" sz="2400">
              <a:latin typeface="Arial" charset="0"/>
              <a:cs typeface="Arial" charset="0"/>
            </a:endParaRPr>
          </a:p>
          <a:p>
            <a:pPr algn="just" eaLnBrk="1" hangingPunct="1">
              <a:lnSpc>
                <a:spcPct val="150000"/>
              </a:lnSpc>
              <a:spcBef>
                <a:spcPct val="35000"/>
              </a:spcBef>
              <a:spcAft>
                <a:spcPct val="30000"/>
              </a:spcAft>
              <a:defRPr/>
            </a:pPr>
            <a:endParaRPr lang="vi-VN" sz="2400">
              <a:latin typeface="Arial" charset="0"/>
              <a:cs typeface="Arial" charset="0"/>
            </a:endParaRPr>
          </a:p>
          <a:p>
            <a:pPr algn="just" eaLnBrk="1" hangingPunct="1">
              <a:lnSpc>
                <a:spcPct val="150000"/>
              </a:lnSpc>
              <a:spcBef>
                <a:spcPct val="35000"/>
              </a:spcBef>
              <a:spcAft>
                <a:spcPct val="30000"/>
              </a:spcAft>
              <a:defRPr/>
            </a:pPr>
            <a:endParaRPr lang="en-US" sz="2400">
              <a:latin typeface="Arial" charset="0"/>
              <a:cs typeface="Arial" charset="0"/>
            </a:endParaRPr>
          </a:p>
        </p:txBody>
      </p:sp>
      <p:sp>
        <p:nvSpPr>
          <p:cNvPr id="13315" name="Line 8"/>
          <p:cNvSpPr>
            <a:spLocks noChangeShapeType="1"/>
          </p:cNvSpPr>
          <p:nvPr/>
        </p:nvSpPr>
        <p:spPr bwMode="auto">
          <a:xfrm>
            <a:off x="0" y="981075"/>
            <a:ext cx="12192000" cy="0"/>
          </a:xfrm>
          <a:prstGeom prst="line">
            <a:avLst/>
          </a:prstGeom>
          <a:noFill/>
          <a:ln w="9525">
            <a:solidFill>
              <a:srgbClr val="FF99CC"/>
            </a:solidFill>
            <a:round/>
            <a:headEnd/>
            <a:tailEnd/>
          </a:ln>
        </p:spPr>
        <p:txBody>
          <a:bodyPr>
            <a:spAutoFit/>
          </a:bodyPr>
          <a:lstStyle/>
          <a:p>
            <a:endParaRPr lang="en-US"/>
          </a:p>
        </p:txBody>
      </p:sp>
      <p:sp>
        <p:nvSpPr>
          <p:cNvPr id="12292" name="Rectangle 1"/>
          <p:cNvSpPr>
            <a:spLocks noChangeArrowheads="1"/>
          </p:cNvSpPr>
          <p:nvPr/>
        </p:nvSpPr>
        <p:spPr bwMode="auto">
          <a:xfrm>
            <a:off x="406400" y="1816100"/>
            <a:ext cx="11074400" cy="2640723"/>
          </a:xfrm>
          <a:prstGeom prst="rect">
            <a:avLst/>
          </a:prstGeom>
          <a:noFill/>
          <a:ln>
            <a:noFill/>
          </a:ln>
        </p:spPr>
        <p:txBody>
          <a:bodyPr anchor="ctr">
            <a:spAutoFit/>
          </a:bodyPr>
          <a:lstStyle/>
          <a:p>
            <a:pPr lvl="2" algn="just">
              <a:lnSpc>
                <a:spcPct val="115000"/>
              </a:lnSpc>
              <a:buClr>
                <a:schemeClr val="tx2"/>
              </a:buClr>
              <a:buSzPts val="1400"/>
              <a:buFont typeface="Wingdings" pitchFamily="2" charset="2"/>
              <a:buNone/>
              <a:tabLst>
                <a:tab pos="630238" algn="l"/>
              </a:tabLst>
            </a:pP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Trong tuầ</a:t>
            </a:r>
            <a:r>
              <a:rPr lang="en-US" sz="3600">
                <a:latin typeface="Times New Roman" pitchFamily="18" charset="0"/>
                <a:cs typeface="Times New Roman" pitchFamily="18" charset="0"/>
              </a:rPr>
              <a:t>n</a:t>
            </a:r>
            <a:r>
              <a:rPr lang="vi-VN" sz="3600">
                <a:latin typeface="Times New Roman" pitchFamily="18" charset="0"/>
                <a:cs typeface="Times New Roman" pitchFamily="18" charset="0"/>
              </a:rPr>
              <a:t>: ghi nhận </a:t>
            </a:r>
            <a:r>
              <a:rPr lang="en-US" sz="3600">
                <a:latin typeface="Times New Roman" pitchFamily="18" charset="0"/>
                <a:cs typeface="Times New Roman" pitchFamily="18" charset="0"/>
              </a:rPr>
              <a:t>141 trường hợp</a:t>
            </a: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tăng </a:t>
            </a:r>
            <a:r>
              <a:rPr lang="vi-VN" sz="3600">
                <a:latin typeface="Times New Roman" pitchFamily="18" charset="0"/>
                <a:cs typeface="Times New Roman" pitchFamily="18" charset="0"/>
              </a:rPr>
              <a:t>1,4 lần so với tuần trước (</a:t>
            </a:r>
            <a:r>
              <a:rPr lang="en-US" sz="3600">
                <a:latin typeface="Times New Roman" pitchFamily="18" charset="0"/>
                <a:cs typeface="Times New Roman" pitchFamily="18" charset="0"/>
              </a:rPr>
              <a:t>102</a:t>
            </a:r>
            <a:r>
              <a:rPr lang="vi-VN" sz="3600">
                <a:latin typeface="Times New Roman" pitchFamily="18" charset="0"/>
                <a:cs typeface="Times New Roman" pitchFamily="18" charset="0"/>
              </a:rPr>
              <a:t>/</a:t>
            </a:r>
            <a:r>
              <a:rPr lang="en-US" sz="3600">
                <a:latin typeface="Times New Roman" pitchFamily="18" charset="0"/>
                <a:cs typeface="Times New Roman" pitchFamily="18" charset="0"/>
              </a:rPr>
              <a:t>0</a:t>
            </a:r>
            <a:r>
              <a:rPr lang="vi-VN" sz="3600">
                <a:latin typeface="Times New Roman" pitchFamily="18" charset="0"/>
                <a:cs typeface="Times New Roman" pitchFamily="18" charset="0"/>
              </a:rPr>
              <a:t>).</a:t>
            </a:r>
            <a:endParaRPr lang="en-US" sz="3600">
              <a:latin typeface="Times New Roman" pitchFamily="18" charset="0"/>
              <a:cs typeface="Times New Roman" pitchFamily="18" charset="0"/>
            </a:endParaRPr>
          </a:p>
          <a:p>
            <a:pPr lvl="2" algn="just">
              <a:lnSpc>
                <a:spcPct val="115000"/>
              </a:lnSpc>
              <a:buClr>
                <a:schemeClr val="tx2"/>
              </a:buClr>
              <a:buSzPts val="1400"/>
              <a:buFont typeface="Symbol" pitchFamily="18" charset="2"/>
              <a:buChar char="-"/>
              <a:tabLst>
                <a:tab pos="630238" algn="l"/>
              </a:tabLst>
            </a:pPr>
            <a:r>
              <a:rPr lang="vi-VN" sz="3600">
                <a:latin typeface="Times New Roman" pitchFamily="18" charset="0"/>
                <a:cs typeface="Times New Roman" pitchFamily="18" charset="0"/>
              </a:rPr>
              <a:t>Cộng dồn 2022: </a:t>
            </a:r>
            <a:r>
              <a:rPr lang="en-US" sz="3600">
                <a:latin typeface="Times New Roman" pitchFamily="18" charset="0"/>
                <a:cs typeface="Times New Roman" pitchFamily="18" charset="0"/>
              </a:rPr>
              <a:t>400 </a:t>
            </a:r>
            <a:r>
              <a:rPr lang="vi-VN" sz="3600">
                <a:latin typeface="Times New Roman" pitchFamily="18" charset="0"/>
                <a:cs typeface="Times New Roman" pitchFamily="18" charset="0"/>
              </a:rPr>
              <a:t>mắc; 0 tử vong; tăng so với cùng kỳ năm 2021 (17</a:t>
            </a:r>
            <a:r>
              <a:rPr lang="en-US" sz="3600">
                <a:latin typeface="Times New Roman" pitchFamily="18" charset="0"/>
                <a:cs typeface="Times New Roman" pitchFamily="18" charset="0"/>
              </a:rPr>
              <a:t>6</a:t>
            </a:r>
            <a:r>
              <a:rPr lang="vi-VN" sz="3600">
                <a:latin typeface="Times New Roman" pitchFamily="18" charset="0"/>
                <a:cs typeface="Times New Roman" pitchFamily="18" charset="0"/>
              </a:rPr>
              <a:t>/0).</a:t>
            </a:r>
            <a:endParaRPr lang="en-US" sz="3600">
              <a:latin typeface="Times New Roman" pitchFamily="18" charset="0"/>
              <a:cs typeface="Times New Roman" pitchFamily="18" charset="0"/>
            </a:endParaRPr>
          </a:p>
        </p:txBody>
      </p:sp>
      <p:sp>
        <p:nvSpPr>
          <p:cNvPr id="13317" name="Rectangle 7"/>
          <p:cNvSpPr>
            <a:spLocks noChangeArrowheads="1"/>
          </p:cNvSpPr>
          <p:nvPr/>
        </p:nvSpPr>
        <p:spPr bwMode="auto">
          <a:xfrm>
            <a:off x="203200" y="228601"/>
            <a:ext cx="11582400" cy="519113"/>
          </a:xfrm>
          <a:prstGeom prst="rect">
            <a:avLst/>
          </a:prstGeom>
          <a:noFill/>
          <a:ln w="9525">
            <a:noFill/>
            <a:miter lim="800000"/>
            <a:headEnd/>
            <a:tailEnd/>
          </a:ln>
        </p:spPr>
        <p:txBody>
          <a:bodyPr>
            <a:spAutoFit/>
          </a:bodyPr>
          <a:lstStyle/>
          <a:p>
            <a:pPr algn="ctr" eaLnBrk="1" hangingPunct="1">
              <a:spcBef>
                <a:spcPct val="50000"/>
              </a:spcBef>
            </a:pPr>
            <a:r>
              <a:rPr lang="en-US" altLang="en-US" sz="2800" b="1" dirty="0" err="1">
                <a:latin typeface="Arial" pitchFamily="34" charset="0"/>
                <a:cs typeface="Arial" pitchFamily="34" charset="0"/>
              </a:rPr>
              <a:t>Dịch</a:t>
            </a:r>
            <a:r>
              <a:rPr lang="en-US" altLang="en-US" sz="2800" b="1" dirty="0">
                <a:latin typeface="Arial" pitchFamily="34" charset="0"/>
                <a:cs typeface="Arial" pitchFamily="34" charset="0"/>
              </a:rPr>
              <a:t> </a:t>
            </a:r>
            <a:r>
              <a:rPr lang="en-US" altLang="en-US" sz="2800" b="1" dirty="0" err="1">
                <a:latin typeface="Arial" pitchFamily="34" charset="0"/>
                <a:cs typeface="Arial" pitchFamily="34" charset="0"/>
              </a:rPr>
              <a:t>bệnh</a:t>
            </a:r>
            <a:r>
              <a:rPr lang="en-US" altLang="en-US" sz="2800" b="1" dirty="0">
                <a:latin typeface="Arial" pitchFamily="34" charset="0"/>
                <a:cs typeface="Arial" pitchFamily="34" charset="0"/>
              </a:rPr>
              <a:t> TCM </a:t>
            </a:r>
            <a:r>
              <a:rPr lang="en-US" altLang="en-US" sz="2800" b="1" dirty="0" err="1">
                <a:latin typeface="Arial" pitchFamily="34" charset="0"/>
                <a:cs typeface="Arial" pitchFamily="34" charset="0"/>
              </a:rPr>
              <a:t>tuần</a:t>
            </a:r>
            <a:r>
              <a:rPr lang="en-US" altLang="en-US" sz="2800" b="1" dirty="0">
                <a:latin typeface="Arial" pitchFamily="34" charset="0"/>
                <a:cs typeface="Arial" pitchFamily="34" charset="0"/>
              </a:rPr>
              <a:t> 22 </a:t>
            </a:r>
            <a:r>
              <a:rPr lang="en-US" altLang="en-US" sz="2800" b="1" dirty="0" err="1">
                <a:latin typeface="Arial" pitchFamily="34" charset="0"/>
                <a:cs typeface="Arial" pitchFamily="34" charset="0"/>
              </a:rPr>
              <a:t>năm</a:t>
            </a:r>
            <a:r>
              <a:rPr lang="en-US" altLang="en-US" sz="2800" b="1" dirty="0">
                <a:latin typeface="Arial" pitchFamily="34" charset="0"/>
                <a:cs typeface="Arial" pitchFamily="34" charset="0"/>
              </a:rPr>
              <a:t> 2022 </a:t>
            </a:r>
            <a:r>
              <a:rPr lang="en-US" altLang="en-US" sz="2800" b="1" dirty="0" err="1">
                <a:latin typeface="Arial" pitchFamily="34" charset="0"/>
                <a:cs typeface="Arial" pitchFamily="34" charset="0"/>
              </a:rPr>
              <a:t>tại</a:t>
            </a:r>
            <a:r>
              <a:rPr lang="en-US" altLang="en-US" sz="2800" b="1" dirty="0">
                <a:latin typeface="Arial" pitchFamily="34" charset="0"/>
                <a:cs typeface="Arial" pitchFamily="34" charset="0"/>
              </a:rPr>
              <a:t> HN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2496</Words>
  <Application>Microsoft Office PowerPoint</Application>
  <PresentationFormat>Custom</PresentationFormat>
  <Paragraphs>223</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PHÒNG, CHỐNG BỆNH TAY CHÂN MIỆNG</vt:lpstr>
      <vt:lpstr>SINH LÝ BỆNH</vt:lpstr>
      <vt:lpstr>SINH LÝ BỆNH</vt:lpstr>
      <vt:lpstr>Slide 4</vt:lpstr>
      <vt:lpstr>DỊCH TỄ HỌC</vt:lpstr>
      <vt:lpstr>DỊCH TỄ HỌC</vt:lpstr>
      <vt:lpstr>DỊCH TỄ HỌC</vt:lpstr>
      <vt:lpstr>DỊCH TỄ HỌC</vt:lpstr>
      <vt:lpstr>Slide 9</vt:lpstr>
      <vt:lpstr>LÂM SÀNG</vt:lpstr>
      <vt:lpstr>LÂM SÀNG</vt:lpstr>
      <vt:lpstr>Slide 12</vt:lpstr>
      <vt:lpstr>Slide 13</vt:lpstr>
      <vt:lpstr>Slide 14</vt:lpstr>
      <vt:lpstr>Slide 15</vt:lpstr>
      <vt:lpstr>Slide 16</vt:lpstr>
      <vt:lpstr>Slide 17</vt:lpstr>
      <vt:lpstr>Slide 18</vt:lpstr>
      <vt:lpstr>Slide 19</vt:lpstr>
      <vt:lpstr>Slide 20</vt:lpstr>
      <vt:lpstr>PHÂN BIỆT</vt:lpstr>
      <vt:lpstr>PHÂN BIỆT</vt:lpstr>
      <vt:lpstr>PHÂN ĐỘ LÂM SÀNG</vt:lpstr>
      <vt:lpstr>PHÂN ĐỘ LÂM SÀNG</vt:lpstr>
      <vt:lpstr>PHÂN ĐỘ LÂM SÀNG</vt:lpstr>
      <vt:lpstr>Slide 26</vt:lpstr>
      <vt:lpstr>Slide 27</vt:lpstr>
      <vt:lpstr>Slide 28</vt:lpstr>
      <vt:lpstr>Xử lý tại hộ gia đình và cộng đồng</vt:lpstr>
      <vt:lpstr> Xử lý tại nhà trẻ, mẫu giáo </vt:lpstr>
      <vt:lpstr>QUY TRÌNH XỬ LÝ – VỆ SINH – KHỬ KHUẨN (ĐỐI VỚI NHÀ TRẺ/NHÀ BỆNH NHÂN)</vt:lpstr>
      <vt:lpstr>QUY TRÌNH XỬ LÝ – VỆ SINH – KHỬ KHUẨN (ĐỐI VỚI NHÀ TRẺ/NHÀ BỆNH NHÂN)</vt:lpstr>
      <vt:lpstr>TẦN SUẤT VỆ SINH</vt:lpstr>
      <vt:lpstr>HƯỚNG DẪN PHA CLORAMIN B</vt:lpstr>
      <vt:lpstr>Mẫu báo cáo bệnh tay chân miệng</vt:lpstr>
      <vt:lpstr>Mẫu báo cáo bệnh tay chân miệng</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CHẨN ĐOÁN VÀ ĐIỀU TRỊ BỆNH TAY CHÂN MIỆNG</dc:title>
  <dc:creator>IBM</dc:creator>
  <cp:lastModifiedBy>Windows</cp:lastModifiedBy>
  <cp:revision>21</cp:revision>
  <dcterms:created xsi:type="dcterms:W3CDTF">2018-10-05T02:23:16Z</dcterms:created>
  <dcterms:modified xsi:type="dcterms:W3CDTF">2022-06-21T00:12:14Z</dcterms:modified>
</cp:coreProperties>
</file>