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0"/>
  </p:notesMasterIdLst>
  <p:sldIdLst>
    <p:sldId id="555" r:id="rId5"/>
    <p:sldId id="584" r:id="rId6"/>
    <p:sldId id="585" r:id="rId7"/>
    <p:sldId id="557" r:id="rId8"/>
    <p:sldId id="559" r:id="rId9"/>
    <p:sldId id="529" r:id="rId10"/>
    <p:sldId id="536" r:id="rId11"/>
    <p:sldId id="538" r:id="rId12"/>
    <p:sldId id="575" r:id="rId13"/>
    <p:sldId id="578" r:id="rId14"/>
    <p:sldId id="579" r:id="rId15"/>
    <p:sldId id="586" r:id="rId16"/>
    <p:sldId id="580" r:id="rId17"/>
    <p:sldId id="581" r:id="rId18"/>
    <p:sldId id="583" r:id="rId19"/>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86323" autoAdjust="0"/>
  </p:normalViewPr>
  <p:slideViewPr>
    <p:cSldViewPr>
      <p:cViewPr>
        <p:scale>
          <a:sx n="77" d="100"/>
          <a:sy n="77" d="100"/>
        </p:scale>
        <p:origin x="-1998" y="-684"/>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smtClean="0"/>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4419600"/>
            <a:ext cx="2881662" cy="2309657"/>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6333815"/>
            <a:ext cx="6212564" cy="524185"/>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33815"/>
            <a:ext cx="5935911" cy="524185"/>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24960"/>
            <a:ext cx="2301177" cy="27559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76430"/>
            <a:ext cx="1375161" cy="1294269"/>
          </a:xfrm>
          <a:prstGeom prst="rect">
            <a:avLst/>
          </a:prstGeom>
        </p:spPr>
      </p:pic>
      <p:pic>
        <p:nvPicPr>
          <p:cNvPr id="336" name="图片 3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6291971"/>
            <a:ext cx="3505199" cy="548153"/>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7902"/>
            <a:ext cx="6533856" cy="1338800"/>
          </a:xfrm>
          <a:prstGeom prst="rect">
            <a:avLst/>
          </a:prstGeom>
        </p:spPr>
      </p:pic>
      <p:pic>
        <p:nvPicPr>
          <p:cNvPr id="342" name="图片 3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1377" y="5537815"/>
            <a:ext cx="3619434" cy="1243985"/>
          </a:xfrm>
          <a:prstGeom prst="rect">
            <a:avLst/>
          </a:prstGeom>
        </p:spPr>
      </p:pic>
      <p:pic>
        <p:nvPicPr>
          <p:cNvPr id="20"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70412"/>
            <a:ext cx="2793206" cy="1378744"/>
          </a:xfrm>
          <a:prstGeom prst="rect">
            <a:avLst/>
          </a:prstGeom>
        </p:spPr>
      </p:pic>
      <p:sp>
        <p:nvSpPr>
          <p:cNvPr id="2" name="Rectangle 1"/>
          <p:cNvSpPr/>
          <p:nvPr/>
        </p:nvSpPr>
        <p:spPr>
          <a:xfrm>
            <a:off x="664210" y="228600"/>
            <a:ext cx="725741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2400" b="1" cap="none" spc="0" dirty="0" smtClean="0">
              <a:solidFill>
                <a:srgbClr val="7030A0"/>
              </a:solidFill>
              <a:effectLst/>
            </a:endParaRPr>
          </a:p>
        </p:txBody>
      </p:sp>
      <p:sp>
        <p:nvSpPr>
          <p:cNvPr id="5" name="TextBox 4"/>
          <p:cNvSpPr txBox="1"/>
          <p:nvPr/>
        </p:nvSpPr>
        <p:spPr>
          <a:xfrm>
            <a:off x="-1143000" y="1865055"/>
            <a:ext cx="9795105" cy="2554545"/>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             Hoạt động: Làm quen văn học                  Thơ: Mùa hạ tuyệt vời</a:t>
            </a:r>
          </a:p>
          <a:p>
            <a:r>
              <a:rPr lang="en-US" sz="4000" dirty="0" smtClean="0">
                <a:solidFill>
                  <a:srgbClr val="FF0000"/>
                </a:solidFill>
                <a:latin typeface="Times New Roman" pitchFamily="18" charset="0"/>
                <a:cs typeface="Times New Roman" pitchFamily="18" charset="0"/>
              </a:rPr>
              <a:t>                    Lứa tuổi: 4-5 tuổi</a:t>
            </a:r>
          </a:p>
          <a:p>
            <a:r>
              <a:rPr lang="en-US" sz="4000" dirty="0" smtClean="0">
                <a:solidFill>
                  <a:srgbClr val="FF0000"/>
                </a:solidFill>
                <a:latin typeface="Times New Roman" pitchFamily="18" charset="0"/>
                <a:cs typeface="Times New Roman" pitchFamily="18" charset="0"/>
              </a:rPr>
              <a:t>                    Giáo viên: Nguyễn Thị Ngọc Lan</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1828800" y="210744"/>
            <a:ext cx="6278065" cy="707886"/>
          </a:xfrm>
          <a:prstGeom prst="rect">
            <a:avLst/>
          </a:prstGeom>
          <a:noFill/>
        </p:spPr>
        <p:txBody>
          <a:bodyPr wrap="none" rtlCol="0">
            <a:spAutoFit/>
          </a:bodyPr>
          <a:lstStyle/>
          <a:p>
            <a:r>
              <a:rPr lang="en-US" sz="2000" dirty="0" smtClean="0">
                <a:solidFill>
                  <a:schemeClr val="accent2"/>
                </a:solidFill>
                <a:latin typeface="Times New Roman" pitchFamily="18" charset="0"/>
                <a:cs typeface="Times New Roman" pitchFamily="18" charset="0"/>
              </a:rPr>
              <a:t>PHÒNG GIÁO DỤC VÀ ĐÀO TẠO QUẬN LONG BIÊN</a:t>
            </a:r>
          </a:p>
          <a:p>
            <a:pPr algn="ctr"/>
            <a:r>
              <a:rPr lang="vi-VN" sz="2000" dirty="0" smtClean="0">
                <a:solidFill>
                  <a:schemeClr val="accent2"/>
                </a:solidFill>
                <a:latin typeface="Times New Roman" pitchFamily="18" charset="0"/>
                <a:cs typeface="Times New Roman" pitchFamily="18" charset="0"/>
              </a:rPr>
              <a:t>T</a:t>
            </a:r>
            <a:r>
              <a:rPr lang="en-US" sz="2000" dirty="0" smtClean="0">
                <a:solidFill>
                  <a:schemeClr val="accent2"/>
                </a:solidFill>
                <a:latin typeface="Times New Roman" pitchFamily="18" charset="0"/>
                <a:cs typeface="Times New Roman" pitchFamily="18" charset="0"/>
              </a:rPr>
              <a:t>RƯỜNG MẦM NON ÁNH SAO</a:t>
            </a:r>
            <a:endParaRPr lang="en-US" sz="2000" dirty="0">
              <a:solidFill>
                <a:schemeClr val="accent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1000"/>
                                        <p:tgtEl>
                                          <p:spTgt spid="334"/>
                                        </p:tgtEl>
                                      </p:cBhvr>
                                    </p:animEffect>
                                    <p:anim calcmode="lin" valueType="num">
                                      <p:cBhvr>
                                        <p:cTn id="12" dur="1000" fill="hold"/>
                                        <p:tgtEl>
                                          <p:spTgt spid="334"/>
                                        </p:tgtEl>
                                        <p:attrNameLst>
                                          <p:attrName>ppt_x</p:attrName>
                                        </p:attrNameLst>
                                      </p:cBhvr>
                                      <p:tavLst>
                                        <p:tav tm="0">
                                          <p:val>
                                            <p:strVal val="#ppt_x"/>
                                          </p:val>
                                        </p:tav>
                                        <p:tav tm="100000">
                                          <p:val>
                                            <p:strVal val="#ppt_x"/>
                                          </p:val>
                                        </p:tav>
                                      </p:tavLst>
                                    </p:anim>
                                    <p:anim calcmode="lin" valueType="num">
                                      <p:cBhvr>
                                        <p:cTn id="13" dur="1000" fill="hold"/>
                                        <p:tgtEl>
                                          <p:spTgt spid="3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anim calcmode="lin" valueType="num">
                                      <p:cBhvr>
                                        <p:cTn id="17" dur="1000" fill="hold"/>
                                        <p:tgtEl>
                                          <p:spTgt spid="332"/>
                                        </p:tgtEl>
                                        <p:attrNameLst>
                                          <p:attrName>ppt_x</p:attrName>
                                        </p:attrNameLst>
                                      </p:cBhvr>
                                      <p:tavLst>
                                        <p:tav tm="0">
                                          <p:val>
                                            <p:strVal val="#ppt_x"/>
                                          </p:val>
                                        </p:tav>
                                        <p:tav tm="100000">
                                          <p:val>
                                            <p:strVal val="#ppt_x"/>
                                          </p:val>
                                        </p:tav>
                                      </p:tavLst>
                                    </p:anim>
                                    <p:anim calcmode="lin" valueType="num">
                                      <p:cBhvr>
                                        <p:cTn id="18" dur="1000" fill="hold"/>
                                        <p:tgtEl>
                                          <p:spTgt spid="3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Giáo dục: </a:t>
            </a:r>
          </a:p>
          <a:p>
            <a:r>
              <a:rPr lang="en-US" sz="4000" b="1" dirty="0" smtClean="0">
                <a:solidFill>
                  <a:srgbClr val="005EA4"/>
                </a:solidFill>
                <a:latin typeface="Times New Roman" pitchFamily="18" charset="0"/>
                <a:cs typeface="Times New Roman" pitchFamily="18" charset="0"/>
              </a:rPr>
              <a:t>Mùa hè thật đẹp có hoa bằng lăng tím, hoa phượng đỏ khoe sắc</a:t>
            </a:r>
          </a:p>
          <a:p>
            <a:r>
              <a:rPr lang="en-US" sz="4000" b="1" dirty="0" smtClean="0">
                <a:solidFill>
                  <a:srgbClr val="005EA4"/>
                </a:solidFill>
                <a:latin typeface="Times New Roman" pitchFamily="18" charset="0"/>
                <a:cs typeface="Times New Roman" pitchFamily="18" charset="0"/>
              </a:rPr>
              <a:t>Tiếng ve kêu như khúc nhạc vui, mùa hè cũng lag mùa mơ ước </a:t>
            </a:r>
          </a:p>
          <a:p>
            <a:r>
              <a:rPr lang="en-US" sz="4000" b="1" dirty="0" smtClean="0">
                <a:solidFill>
                  <a:srgbClr val="005EA4"/>
                </a:solidFill>
                <a:latin typeface="Times New Roman" pitchFamily="18" charset="0"/>
                <a:cs typeface="Times New Roman" pitchFamily="18" charset="0"/>
              </a:rPr>
              <a:t>của bao bạn nhỏ</a:t>
            </a:r>
            <a:endParaRPr lang="en-US" sz="4000" b="1" dirty="0">
              <a:solidFill>
                <a:srgbClr val="005EA4"/>
              </a:solidFill>
              <a:latin typeface="Times New Roman" pitchFamily="18" charset="0"/>
              <a:cs typeface="Times New Roman" pitchFamily="18" charset="0"/>
            </a:endParaRP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
        <p:nvSpPr>
          <p:cNvPr id="207" name="Rectangle 206"/>
          <p:cNvSpPr/>
          <p:nvPr/>
        </p:nvSpPr>
        <p:spPr>
          <a:xfrm>
            <a:off x="3124200" y="1676400"/>
            <a:ext cx="5403215" cy="706755"/>
          </a:xfrm>
          <a:prstGeom prst="rect">
            <a:avLst/>
          </a:prstGeom>
        </p:spPr>
        <p:txBody>
          <a:bodyPr wrap="square">
            <a:spAutoFit/>
          </a:bodyPr>
          <a:lstStyle/>
          <a:p>
            <a:pPr lvl="0" algn="ctr" fontAlgn="auto">
              <a:spcBef>
                <a:spcPts val="0"/>
              </a:spcBef>
              <a:spcAft>
                <a:spcPts val="0"/>
              </a:spcAft>
              <a:defRPr/>
            </a:pPr>
            <a:r>
              <a:rPr lang="en-US" sz="40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Hoạt động 3:</a:t>
            </a:r>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4: TC Củng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1981200" y="76200"/>
            <a:ext cx="6802755" cy="4327525"/>
          </a:xfrm>
          <a:prstGeom prst="rect">
            <a:avLst/>
          </a:prstGeom>
          <a:noFill/>
          <a:ln w="9525">
            <a:noFill/>
          </a:ln>
        </p:spPr>
      </p:pic>
      <p:sp>
        <p:nvSpPr>
          <p:cNvPr id="10269" name="WordArt 57"/>
          <p:cNvSpPr>
            <a:spLocks noTextEdit="1"/>
          </p:cNvSpPr>
          <p:nvPr/>
        </p:nvSpPr>
        <p:spPr>
          <a:xfrm rot="21120000">
            <a:off x="3009265" y="1503680"/>
            <a:ext cx="4746625" cy="164020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305800" cy="2739211"/>
          </a:xfrm>
          <a:prstGeom prst="rect">
            <a:avLst/>
          </a:prstGeom>
        </p:spPr>
        <p:txBody>
          <a:bodyPr wrap="square">
            <a:spAutoFit/>
          </a:bodyPr>
          <a:lstStyle/>
          <a:p>
            <a:pPr lvl="0" algn="just"/>
            <a:r>
              <a:rPr lang="en-US" sz="1800" b="1" dirty="0" smtClean="0">
                <a:solidFill>
                  <a:srgbClr val="000000"/>
                </a:solidFill>
                <a:latin typeface="Times New Roman" pitchFamily="18" charset="0"/>
                <a:cs typeface="Times New Roman" pitchFamily="18" charset="0"/>
              </a:rPr>
              <a:t>                                           </a:t>
            </a:r>
            <a:r>
              <a:rPr lang="en-US" sz="2800" b="1" dirty="0" smtClean="0">
                <a:solidFill>
                  <a:schemeClr val="accent1"/>
                </a:solidFill>
                <a:latin typeface="Times New Roman" pitchFamily="18" charset="0"/>
                <a:cs typeface="Times New Roman" pitchFamily="18" charset="0"/>
              </a:rPr>
              <a:t>I. Mục </a:t>
            </a:r>
            <a:r>
              <a:rPr lang="en-US" sz="2800" b="1" dirty="0">
                <a:solidFill>
                  <a:schemeClr val="accent1"/>
                </a:solidFill>
                <a:latin typeface="Times New Roman" pitchFamily="18" charset="0"/>
                <a:cs typeface="Times New Roman" pitchFamily="18" charset="0"/>
              </a:rPr>
              <a:t>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endParaRPr lang="en-US" sz="1800" b="1" dirty="0" smtClean="0">
              <a:solidFill>
                <a:srgbClr val="000000"/>
              </a:solidFill>
              <a:latin typeface="Times New Roman" pitchFamily="18" charset="0"/>
              <a:cs typeface="Times New Roman" pitchFamily="18" charset="0"/>
            </a:endParaRPr>
          </a:p>
          <a:p>
            <a:pPr lvl="0" algn="just" eaLnBrk="0" hangingPunct="0"/>
            <a:r>
              <a:rPr lang="en-US" sz="1800" b="1" dirty="0" smtClean="0">
                <a:solidFill>
                  <a:srgbClr val="000000"/>
                </a:solidFill>
                <a:latin typeface="Times New Roman" pitchFamily="18" charset="0"/>
                <a:cs typeface="Times New Roman" pitchFamily="18" charset="0"/>
              </a:rPr>
              <a:t>           1. Kiến thức</a:t>
            </a:r>
            <a:r>
              <a:rPr lang="en-US" sz="1800" dirty="0" smtClean="0">
                <a:solidFill>
                  <a:srgbClr val="000000"/>
                </a:solidFill>
                <a:latin typeface="Times New Roman" pitchFamily="18" charset="0"/>
                <a:cs typeface="Times New Roman" pitchFamily="18" charset="0"/>
              </a:rPr>
              <a:t>: </a:t>
            </a:r>
            <a:r>
              <a:rPr lang="en-US" sz="1800" dirty="0">
                <a:solidFill>
                  <a:srgbClr val="000000"/>
                </a:solidFill>
                <a:latin typeface="Times New Roman" pitchFamily="18" charset="0"/>
                <a:cs typeface="Times New Roman" pitchFamily="18" charset="0"/>
              </a:rPr>
              <a:t>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smtClean="0">
                <a:solidFill>
                  <a:srgbClr val="000000"/>
                </a:solidFill>
                <a:latin typeface="Times New Roman" pitchFamily="18" charset="0"/>
                <a:cs typeface="Times New Roman" pitchFamily="18" charset="0"/>
              </a:rPr>
              <a:t>2. Kỹ năng:</a:t>
            </a:r>
            <a:r>
              <a:rPr lang="en-US" sz="1800" b="1" dirty="0">
                <a:solidFill>
                  <a:srgbClr val="000000"/>
                </a:solidFill>
                <a:latin typeface="Times New Roman" pitchFamily="18" charset="0"/>
                <a:cs typeface="Times New Roman" pitchFamily="18" charset="0"/>
              </a:rPr>
              <a:t>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dirty="0" smtClean="0">
                <a:solidFill>
                  <a:srgbClr val="000000"/>
                </a:solidFill>
                <a:latin typeface="Times New Roman" pitchFamily="18" charset="0"/>
                <a:cs typeface="Times New Roman" pitchFamily="18" charset="0"/>
              </a:rPr>
              <a:t>- </a:t>
            </a:r>
            <a:r>
              <a:rPr lang="en-US" sz="1800" dirty="0">
                <a:solidFill>
                  <a:srgbClr val="000000"/>
                </a:solidFill>
                <a:latin typeface="Times New Roman" pitchFamily="18" charset="0"/>
                <a:cs typeface="Times New Roman" pitchFamily="18" charset="0"/>
              </a:rPr>
              <a:t>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smtClean="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r>
              <a:rPr lang="vi-VN" sz="2800" b="1" dirty="0" smtClean="0">
                <a:solidFill>
                  <a:schemeClr val="accent1"/>
                </a:solidFill>
                <a:latin typeface="Times New Roman" pitchFamily="18" charset="0"/>
                <a:cs typeface="Times New Roman" pitchFamily="18" charset="0"/>
              </a:rPr>
              <a:t>:</a:t>
            </a:r>
            <a:endParaRPr lang="en-US" sz="2800" b="1" dirty="0" smtClean="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a:t>
            </a:r>
            <a:r>
              <a:rPr lang="vi-VN" sz="2000" dirty="0" smtClean="0">
                <a:latin typeface="Times New Roman" pitchFamily="18" charset="0"/>
                <a:cs typeface="Times New Roman" pitchFamily="18" charset="0"/>
              </a:rPr>
              <a:t>Phạm</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Hưng </a:t>
            </a:r>
            <a:r>
              <a:rPr lang="vi-VN" sz="2000" dirty="0">
                <a:latin typeface="Times New Roman" pitchFamily="18" charset="0"/>
                <a:cs typeface="Times New Roman" pitchFamily="18" charset="0"/>
              </a:rPr>
              <a:t>Long </a:t>
            </a:r>
            <a:r>
              <a:rPr lang="vi-V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ct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Sưu tầm tranh minh họa về các mùa, tranh vẽ về mùa hè ...</a:t>
            </a:r>
            <a:br>
              <a:rPr lang="vi-VN"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smtClean="0">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smtClean="0">
                <a:solidFill>
                  <a:schemeClr val="accent2"/>
                </a:solidFill>
                <a:latin typeface="Times New Roman" pitchFamily="18" charset="0"/>
                <a:cs typeface="Times New Roman" pitchFamily="18" charset="0"/>
              </a:rPr>
              <a:t>I. Phương pháp, hình thức tổ chức:</a:t>
            </a:r>
            <a:endParaRPr lang="en-US" sz="3600" dirty="0">
              <a:solidFill>
                <a:schemeClr val="accent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Đọc thơ bé nghe</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Bằng lăng đang hé mở</a:t>
            </a:r>
            <a:endParaRPr lang="en-US" altLang="en-US" sz="2800" b="1">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Phượng rung rinh mắt cười</a:t>
            </a:r>
            <a:endParaRPr lang="en-US" altLang="en-US" sz="28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Ve đâu đây lấp ló</a:t>
            </a:r>
          </a:p>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 muôn khúc nhạc vui</a:t>
            </a: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Trời xanh và cao thế</a:t>
            </a: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Nắng rọi khắp muôn nơi</a:t>
            </a:r>
          </a:p>
        </p:txBody>
      </p:sp>
      <p:sp>
        <p:nvSpPr>
          <p:cNvPr id="8" name="Text Box 4"/>
          <p:cNvSpPr txBox="1">
            <a:spLocks noChangeArrowheads="1"/>
          </p:cNvSpPr>
          <p:nvPr/>
        </p:nvSpPr>
        <p:spPr bwMode="auto">
          <a:xfrm>
            <a:off x="4728845"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Như những sợi chỉ nhỏ</a:t>
            </a: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465836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211</Words>
  <Application>Microsoft Office PowerPoint</Application>
  <PresentationFormat>On-screen Show (4:3)</PresentationFormat>
  <Paragraphs>44</Paragraphs>
  <Slides>15</Slides>
  <Notes>4</Notes>
  <HiddenSlides>0</HiddenSlides>
  <MMClips>0</MMClips>
  <ScaleCrop>false</ScaleCrop>
  <HeadingPairs>
    <vt:vector size="6" baseType="variant">
      <vt:variant>
        <vt:lpstr>Theme</vt:lpstr>
      </vt:variant>
      <vt:variant>
        <vt:i4>4</vt:i4>
      </vt:variant>
      <vt:variant>
        <vt:lpstr>Slide Titles</vt:lpstr>
      </vt:variant>
      <vt:variant>
        <vt:i4>15</vt:i4>
      </vt:variant>
      <vt:variant>
        <vt:lpstr>Custom Shows</vt:lpstr>
      </vt:variant>
      <vt:variant>
        <vt:i4>1</vt:i4>
      </vt:variant>
    </vt:vector>
  </HeadingPairs>
  <TitlesOfParts>
    <vt:vector size="20" baseType="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Nothing1010</cp:lastModifiedBy>
  <cp:revision>385</cp:revision>
  <dcterms:created xsi:type="dcterms:W3CDTF">2009-10-23T09:00:00Z</dcterms:created>
  <dcterms:modified xsi:type="dcterms:W3CDTF">2022-05-17T05:33:18Z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