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85" r:id="rId3"/>
    <p:sldId id="288" r:id="rId4"/>
    <p:sldId id="290" r:id="rId5"/>
    <p:sldId id="293" r:id="rId6"/>
    <p:sldId id="279" r:id="rId7"/>
    <p:sldId id="274" r:id="rId8"/>
    <p:sldId id="258" r:id="rId9"/>
    <p:sldId id="259" r:id="rId10"/>
    <p:sldId id="275" r:id="rId11"/>
    <p:sldId id="261" r:id="rId12"/>
    <p:sldId id="262" r:id="rId13"/>
    <p:sldId id="263" r:id="rId14"/>
    <p:sldId id="264" r:id="rId15"/>
    <p:sldId id="265" r:id="rId16"/>
    <p:sldId id="276" r:id="rId17"/>
    <p:sldId id="277" r:id="rId18"/>
    <p:sldId id="266" r:id="rId19"/>
    <p:sldId id="267" r:id="rId20"/>
    <p:sldId id="268" r:id="rId21"/>
    <p:sldId id="269" r:id="rId22"/>
    <p:sldId id="270" r:id="rId23"/>
    <p:sldId id="272"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1333F-F434-4727-A01E-261CCB82A9E8}"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9107C-AA80-42AB-A404-2683715B299C}" type="slidenum">
              <a:rPr lang="en-US" smtClean="0"/>
              <a:t>‹#›</a:t>
            </a:fld>
            <a:endParaRPr lang="en-US"/>
          </a:p>
        </p:txBody>
      </p:sp>
    </p:spTree>
    <p:extLst>
      <p:ext uri="{BB962C8B-B14F-4D97-AF65-F5344CB8AC3E}">
        <p14:creationId xmlns:p14="http://schemas.microsoft.com/office/powerpoint/2010/main" val="348511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11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58FDAA-E1F2-4BE7-A46E-53720EF9021A}" type="slidenum">
              <a:rPr lang="en-US"/>
              <a:pPr eaLnBrk="1" hangingPunct="1"/>
              <a:t>24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294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20872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212456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A941C-E95D-4E1E-AD01-37928920084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538987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A941C-E95D-4E1E-AD01-379289200849}" type="datetimeFigureOut">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5694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A941C-E95D-4E1E-AD01-37928920084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85231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A941C-E95D-4E1E-AD01-379289200849}" type="datetimeFigureOut">
              <a:rPr lang="en-US" smtClean="0"/>
              <a:t>5/16/2022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158263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A941C-E95D-4E1E-AD01-379289200849}" type="datetimeFigureOut">
              <a:rPr lang="en-US" smtClean="0"/>
              <a:t>5/16/2022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94673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A941C-E95D-4E1E-AD01-379289200849}" type="datetimeFigureOut">
              <a:rPr lang="en-US" smtClean="0"/>
              <a:t>5/16/2022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363490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41445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A941C-E95D-4E1E-AD01-379289200849}" type="datetimeFigureOut">
              <a:rPr lang="en-US" smtClean="0"/>
              <a:t>5/16/2022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9F3F7B-81AD-4D96-AF9B-8AF4EB981ECF}" type="slidenum">
              <a:rPr lang="en-US" smtClean="0"/>
              <a:t>‹#›</a:t>
            </a:fld>
            <a:endParaRPr lang="en-US"/>
          </a:p>
        </p:txBody>
      </p:sp>
    </p:spTree>
    <p:extLst>
      <p:ext uri="{BB962C8B-B14F-4D97-AF65-F5344CB8AC3E}">
        <p14:creationId xmlns:p14="http://schemas.microsoft.com/office/powerpoint/2010/main" val="136079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A941C-E95D-4E1E-AD01-379289200849}" type="datetimeFigureOut">
              <a:rPr lang="en-US" smtClean="0"/>
              <a:t>5/16/2022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F3F7B-81AD-4D96-AF9B-8AF4EB981ECF}" type="slidenum">
              <a:rPr lang="en-US" smtClean="0"/>
              <a:t>‹#›</a:t>
            </a:fld>
            <a:endParaRPr lang="en-US"/>
          </a:p>
        </p:txBody>
      </p:sp>
    </p:spTree>
    <p:extLst>
      <p:ext uri="{BB962C8B-B14F-4D97-AF65-F5344CB8AC3E}">
        <p14:creationId xmlns:p14="http://schemas.microsoft.com/office/powerpoint/2010/main" val="102978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file:///E:\Hien%20Ducments\Tu%20lieu%20tieu%20hoc\6%20-%20Mot%20so%20hoat%20dong%20ho%20tro%20giao%20vien%20-%2007\hoatdonghotro\Them%20bot,%20nhieu%20it.pp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32" y="-54637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2"/>
          <p:cNvSpPr>
            <a:spLocks noChangeArrowheads="1"/>
          </p:cNvSpPr>
          <p:nvPr/>
        </p:nvSpPr>
        <p:spPr bwMode="auto">
          <a:xfrm>
            <a:off x="1892300" y="671513"/>
            <a:ext cx="5870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altLang="de-DE" b="1" dirty="0">
                <a:solidFill>
                  <a:srgbClr val="0000FF"/>
                </a:solidFill>
                <a:latin typeface="Times New Roman" pitchFamily="18" charset="0"/>
              </a:rPr>
              <a:t>PHÒNG GIÁO DỤC VÀ ĐÀO TẠO QUẬN </a:t>
            </a:r>
            <a:r>
              <a:rPr lang="vi-VN" altLang="de-DE" b="1" dirty="0">
                <a:solidFill>
                  <a:srgbClr val="0000FF"/>
                </a:solidFill>
                <a:latin typeface="Times New Roman" pitchFamily="18" charset="0"/>
              </a:rPr>
              <a:t>LONG BIÊN</a:t>
            </a:r>
            <a:endParaRPr lang="en-US" altLang="de-DE" b="1" dirty="0">
              <a:solidFill>
                <a:srgbClr val="0000FF"/>
              </a:solidFill>
              <a:latin typeface="Times New Roman" pitchFamily="18" charset="0"/>
            </a:endParaRPr>
          </a:p>
          <a:p>
            <a:pPr algn="ctr" eaLnBrk="1" hangingPunct="1"/>
            <a:r>
              <a:rPr lang="en-US" altLang="de-DE" b="1" dirty="0">
                <a:solidFill>
                  <a:srgbClr val="0000FF"/>
                </a:solidFill>
                <a:latin typeface="Times New Roman" pitchFamily="18" charset="0"/>
              </a:rPr>
              <a:t>TRƯỜNG MẦM NON </a:t>
            </a:r>
            <a:r>
              <a:rPr lang="vi-VN" altLang="de-DE" b="1" dirty="0">
                <a:solidFill>
                  <a:srgbClr val="0000FF"/>
                </a:solidFill>
                <a:latin typeface="Times New Roman" pitchFamily="18" charset="0"/>
              </a:rPr>
              <a:t>ÁNH SAO</a:t>
            </a:r>
            <a:endParaRPr lang="en-US" altLang="de-DE" b="1" dirty="0">
              <a:solidFill>
                <a:srgbClr val="0000FF"/>
              </a:solidFill>
              <a:latin typeface="Times New Roman" pitchFamily="18" charset="0"/>
            </a:endParaRPr>
          </a:p>
        </p:txBody>
      </p:sp>
      <p:sp>
        <p:nvSpPr>
          <p:cNvPr id="2058" name="Rectangle 15"/>
          <p:cNvSpPr>
            <a:spLocks noChangeArrowheads="1"/>
          </p:cNvSpPr>
          <p:nvPr/>
        </p:nvSpPr>
        <p:spPr bwMode="auto">
          <a:xfrm>
            <a:off x="914400" y="3733800"/>
            <a:ext cx="74707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r>
              <a:rPr lang="en-US" altLang="de-DE" sz="2800" b="1" dirty="0" err="1" smtClean="0">
                <a:solidFill>
                  <a:srgbClr val="FF0000"/>
                </a:solidFill>
              </a:rPr>
              <a:t>Đề</a:t>
            </a:r>
            <a:r>
              <a:rPr lang="en-US" altLang="de-DE" sz="2800" b="1" dirty="0" smtClean="0">
                <a:solidFill>
                  <a:srgbClr val="FF0000"/>
                </a:solidFill>
              </a:rPr>
              <a:t> </a:t>
            </a:r>
            <a:r>
              <a:rPr lang="en-US" altLang="de-DE" sz="2800" b="1" dirty="0" err="1">
                <a:solidFill>
                  <a:srgbClr val="FF0000"/>
                </a:solidFill>
              </a:rPr>
              <a:t>tài</a:t>
            </a:r>
            <a:r>
              <a:rPr lang="en-US" altLang="de-DE" sz="2800" b="1" dirty="0" smtClean="0">
                <a:solidFill>
                  <a:srgbClr val="FF0000"/>
                </a:solidFill>
              </a:rPr>
              <a:t>: </a:t>
            </a:r>
            <a:r>
              <a:rPr lang="en-US" altLang="de-DE" sz="2800" b="1" dirty="0" err="1" smtClean="0">
                <a:solidFill>
                  <a:srgbClr val="FF0000"/>
                </a:solidFill>
              </a:rPr>
              <a:t>Khám</a:t>
            </a:r>
            <a:r>
              <a:rPr lang="en-US" altLang="de-DE" sz="2800" b="1" dirty="0" smtClean="0">
                <a:solidFill>
                  <a:srgbClr val="FF0000"/>
                </a:solidFill>
              </a:rPr>
              <a:t> </a:t>
            </a:r>
            <a:r>
              <a:rPr lang="en-US" altLang="de-DE" sz="2800" b="1" dirty="0" err="1" smtClean="0">
                <a:solidFill>
                  <a:srgbClr val="FF0000"/>
                </a:solidFill>
              </a:rPr>
              <a:t>phá</a:t>
            </a:r>
            <a:r>
              <a:rPr lang="en-US" altLang="de-DE" sz="2800" b="1" dirty="0" smtClean="0">
                <a:solidFill>
                  <a:srgbClr val="FF0000"/>
                </a:solidFill>
              </a:rPr>
              <a:t> </a:t>
            </a:r>
            <a:r>
              <a:rPr lang="en-US" altLang="de-DE" sz="2800" b="1" dirty="0" err="1" smtClean="0">
                <a:solidFill>
                  <a:srgbClr val="FF0000"/>
                </a:solidFill>
              </a:rPr>
              <a:t>về</a:t>
            </a:r>
            <a:r>
              <a:rPr lang="en-US" altLang="de-DE" sz="2800" b="1" dirty="0" smtClean="0">
                <a:solidFill>
                  <a:srgbClr val="FF0000"/>
                </a:solidFill>
              </a:rPr>
              <a:t> </a:t>
            </a:r>
            <a:r>
              <a:rPr lang="en-US" altLang="de-DE" sz="2800" b="1" dirty="0" err="1" smtClean="0">
                <a:solidFill>
                  <a:srgbClr val="FF0000"/>
                </a:solidFill>
              </a:rPr>
              <a:t>nước</a:t>
            </a:r>
            <a:r>
              <a:rPr lang="en-US" altLang="de-DE" sz="2800" b="1" dirty="0" smtClean="0">
                <a:solidFill>
                  <a:srgbClr val="FF0000"/>
                </a:solidFill>
              </a:rPr>
              <a:t> </a:t>
            </a:r>
            <a:r>
              <a:rPr lang="en-US" altLang="de-DE" sz="2800" b="1" dirty="0" err="1" smtClean="0">
                <a:solidFill>
                  <a:srgbClr val="FF0000"/>
                </a:solidFill>
              </a:rPr>
              <a:t>và</a:t>
            </a:r>
            <a:r>
              <a:rPr lang="en-US" altLang="de-DE" sz="2800" b="1" dirty="0" smtClean="0">
                <a:solidFill>
                  <a:srgbClr val="FF0000"/>
                </a:solidFill>
              </a:rPr>
              <a:t> </a:t>
            </a:r>
            <a:r>
              <a:rPr lang="en-US" altLang="de-DE" sz="2800" b="1" dirty="0" err="1" smtClean="0">
                <a:solidFill>
                  <a:srgbClr val="FF0000"/>
                </a:solidFill>
              </a:rPr>
              <a:t>ích</a:t>
            </a:r>
            <a:r>
              <a:rPr lang="en-US" altLang="de-DE" sz="2800" b="1" dirty="0" smtClean="0">
                <a:solidFill>
                  <a:srgbClr val="FF0000"/>
                </a:solidFill>
              </a:rPr>
              <a:t> </a:t>
            </a:r>
            <a:r>
              <a:rPr lang="en-US" altLang="de-DE" sz="2800" b="1" dirty="0" err="1" smtClean="0">
                <a:solidFill>
                  <a:srgbClr val="FF0000"/>
                </a:solidFill>
              </a:rPr>
              <a:t>lợi</a:t>
            </a:r>
            <a:r>
              <a:rPr lang="en-US" altLang="de-DE" sz="2800" b="1" dirty="0" smtClean="0">
                <a:solidFill>
                  <a:srgbClr val="FF0000"/>
                </a:solidFill>
              </a:rPr>
              <a:t> </a:t>
            </a:r>
            <a:r>
              <a:rPr lang="en-US" altLang="de-DE" sz="2800" b="1" dirty="0" err="1" smtClean="0">
                <a:solidFill>
                  <a:srgbClr val="FF0000"/>
                </a:solidFill>
              </a:rPr>
              <a:t>của</a:t>
            </a:r>
            <a:r>
              <a:rPr lang="en-US" altLang="de-DE" sz="2800" b="1" dirty="0" smtClean="0">
                <a:solidFill>
                  <a:srgbClr val="FF0000"/>
                </a:solidFill>
              </a:rPr>
              <a:t> </a:t>
            </a:r>
            <a:r>
              <a:rPr lang="en-US" altLang="de-DE" sz="2800" b="1" dirty="0" err="1" smtClean="0">
                <a:solidFill>
                  <a:srgbClr val="FF0000"/>
                </a:solidFill>
              </a:rPr>
              <a:t>nước</a:t>
            </a:r>
            <a:endParaRPr lang="en-US" altLang="de-DE" sz="2800" b="1" dirty="0">
              <a:solidFill>
                <a:srgbClr val="FF0000"/>
              </a:solidFill>
            </a:endParaRPr>
          </a:p>
          <a:p>
            <a:pPr marL="342900" indent="-342900" eaLnBrk="1" hangingPunct="1">
              <a:lnSpc>
                <a:spcPct val="80000"/>
              </a:lnSpc>
              <a:spcBef>
                <a:spcPct val="20000"/>
              </a:spcBef>
            </a:pPr>
            <a:r>
              <a:rPr lang="en-US" altLang="de-DE" sz="2400" b="1" dirty="0" smtClean="0">
                <a:solidFill>
                  <a:srgbClr val="9900CC"/>
                </a:solidFill>
                <a:latin typeface="Times New Roman" pitchFamily="18" charset="0"/>
              </a:rPr>
              <a:t>		</a:t>
            </a:r>
          </a:p>
          <a:p>
            <a:pPr marL="342900" indent="-342900" eaLnBrk="1" hangingPunct="1">
              <a:lnSpc>
                <a:spcPct val="80000"/>
              </a:lnSpc>
              <a:spcBef>
                <a:spcPct val="20000"/>
              </a:spcBef>
            </a:pPr>
            <a:r>
              <a:rPr lang="en-US" altLang="de-DE" sz="2400" b="1" dirty="0">
                <a:solidFill>
                  <a:srgbClr val="9900CC"/>
                </a:solidFill>
                <a:latin typeface="Times New Roman" pitchFamily="18" charset="0"/>
              </a:rPr>
              <a:t>	</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Lứa</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tuổi</a:t>
            </a:r>
            <a:r>
              <a:rPr lang="en-US" altLang="de-DE" sz="2400" b="1" dirty="0" smtClean="0">
                <a:solidFill>
                  <a:srgbClr val="9900CC"/>
                </a:solidFill>
                <a:latin typeface="Times New Roman" pitchFamily="18" charset="0"/>
              </a:rPr>
              <a:t>: 4 - 5 </a:t>
            </a:r>
            <a:r>
              <a:rPr lang="en-US" altLang="de-DE" sz="2400" b="1" dirty="0" err="1" smtClean="0">
                <a:solidFill>
                  <a:srgbClr val="9900CC"/>
                </a:solidFill>
                <a:latin typeface="Times New Roman" pitchFamily="18" charset="0"/>
              </a:rPr>
              <a:t>tuổi</a:t>
            </a:r>
            <a:endParaRPr lang="en-US" altLang="de-DE" sz="2400" b="1" dirty="0">
              <a:solidFill>
                <a:srgbClr val="9900CC"/>
              </a:solidFill>
              <a:latin typeface="Times New Roman" pitchFamily="18" charset="0"/>
            </a:endParaRPr>
          </a:p>
          <a:p>
            <a:pPr marL="342900" indent="-342900" eaLnBrk="1" hangingPunct="1">
              <a:lnSpc>
                <a:spcPct val="80000"/>
              </a:lnSpc>
              <a:spcBef>
                <a:spcPct val="20000"/>
              </a:spcBef>
            </a:pP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Giáo</a:t>
            </a:r>
            <a:r>
              <a:rPr lang="en-US" altLang="de-DE" sz="2400" b="1" dirty="0" smtClean="0">
                <a:solidFill>
                  <a:srgbClr val="9900CC"/>
                </a:solidFill>
                <a:latin typeface="Times New Roman" pitchFamily="18" charset="0"/>
              </a:rPr>
              <a:t> </a:t>
            </a:r>
            <a:r>
              <a:rPr lang="en-US" altLang="de-DE" sz="2400" b="1" dirty="0" err="1">
                <a:solidFill>
                  <a:srgbClr val="9900CC"/>
                </a:solidFill>
                <a:latin typeface="Times New Roman" pitchFamily="18" charset="0"/>
              </a:rPr>
              <a:t>viên</a:t>
            </a:r>
            <a:r>
              <a:rPr lang="en-US" altLang="de-DE" sz="2400" b="1" dirty="0">
                <a:solidFill>
                  <a:srgbClr val="9900CC"/>
                </a:solidFill>
                <a:latin typeface="Times New Roman" pitchFamily="18" charset="0"/>
              </a:rPr>
              <a:t>: </a:t>
            </a:r>
            <a:r>
              <a:rPr lang="en-US" altLang="de-DE" sz="2400" b="1" dirty="0" err="1" smtClean="0">
                <a:solidFill>
                  <a:srgbClr val="9900CC"/>
                </a:solidFill>
                <a:latin typeface="Times New Roman" pitchFamily="18" charset="0"/>
              </a:rPr>
              <a:t>NguyễN</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Thị</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Phương</a:t>
            </a:r>
            <a:r>
              <a:rPr lang="en-US" altLang="de-DE" sz="2400" b="1" dirty="0" smtClean="0">
                <a:solidFill>
                  <a:srgbClr val="9900CC"/>
                </a:solidFill>
                <a:latin typeface="Times New Roman" pitchFamily="18" charset="0"/>
              </a:rPr>
              <a:t> </a:t>
            </a:r>
            <a:r>
              <a:rPr lang="en-US" altLang="de-DE" sz="2400" b="1" dirty="0" err="1" smtClean="0">
                <a:solidFill>
                  <a:srgbClr val="9900CC"/>
                </a:solidFill>
                <a:latin typeface="Times New Roman" pitchFamily="18" charset="0"/>
              </a:rPr>
              <a:t>Thảo</a:t>
            </a:r>
            <a:endParaRPr lang="vi-VN" altLang="de-DE" sz="2400" b="1" dirty="0">
              <a:solidFill>
                <a:srgbClr val="9900CC"/>
              </a:solidFill>
              <a:latin typeface="Times New Roman" pitchFamily="18" charset="0"/>
            </a:endParaRPr>
          </a:p>
          <a:p>
            <a:pPr marL="342900" indent="-342900" eaLnBrk="1" hangingPunct="1">
              <a:lnSpc>
                <a:spcPct val="80000"/>
              </a:lnSpc>
              <a:spcBef>
                <a:spcPct val="20000"/>
              </a:spcBef>
            </a:pPr>
            <a:endParaRPr lang="en-US" altLang="de-DE" sz="2800" b="1" dirty="0" smtClean="0">
              <a:solidFill>
                <a:srgbClr val="9900CC"/>
              </a:solidFill>
              <a:latin typeface="Times New Roman" pitchFamily="18" charset="0"/>
            </a:endParaRPr>
          </a:p>
          <a:p>
            <a:pPr marL="342900" indent="-342900" algn="ctr" eaLnBrk="1" hangingPunct="1">
              <a:lnSpc>
                <a:spcPct val="80000"/>
              </a:lnSpc>
              <a:spcBef>
                <a:spcPct val="20000"/>
              </a:spcBef>
            </a:pPr>
            <a:r>
              <a:rPr lang="vi-VN" altLang="de-DE" sz="2400" b="1" dirty="0" smtClean="0">
                <a:solidFill>
                  <a:srgbClr val="9900CC"/>
                </a:solidFill>
                <a:latin typeface="Times New Roman" pitchFamily="18" charset="0"/>
              </a:rPr>
              <a:t>Năm </a:t>
            </a:r>
            <a:r>
              <a:rPr lang="vi-VN" altLang="de-DE" sz="2400" b="1" dirty="0">
                <a:solidFill>
                  <a:srgbClr val="9900CC"/>
                </a:solidFill>
                <a:latin typeface="Times New Roman" pitchFamily="18" charset="0"/>
              </a:rPr>
              <a:t>học: 2021-2022</a:t>
            </a:r>
            <a:r>
              <a:rPr lang="en-US" altLang="de-DE" sz="2400" b="1" dirty="0">
                <a:solidFill>
                  <a:srgbClr val="9900CC"/>
                </a:solidFill>
                <a:latin typeface="Times New Roman" pitchFamily="18" charset="0"/>
              </a:rPr>
              <a:t> </a:t>
            </a:r>
            <a:endParaRPr lang="en-US" altLang="de-DE" sz="2400" b="1" dirty="0">
              <a:solidFill>
                <a:srgbClr val="0000FF"/>
              </a:solidFill>
              <a:latin typeface="Times New Roman" pitchFamily="18" charset="0"/>
            </a:endParaRPr>
          </a:p>
        </p:txBody>
      </p:sp>
      <p:sp>
        <p:nvSpPr>
          <p:cNvPr id="2059" name="WordArt 8"/>
          <p:cNvSpPr>
            <a:spLocks noChangeArrowheads="1" noChangeShapeType="1" noTextEdit="1"/>
          </p:cNvSpPr>
          <p:nvPr/>
        </p:nvSpPr>
        <p:spPr bwMode="auto">
          <a:xfrm>
            <a:off x="2484607" y="2901950"/>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5400" b="1" kern="10" dirty="0">
                <a:solidFill>
                  <a:srgbClr val="0000FF"/>
                </a:solidFill>
                <a:effectLst>
                  <a:outerShdw dist="35921" dir="2700000" algn="ctr" rotWithShape="0">
                    <a:srgbClr val="C0C0C0">
                      <a:alpha val="79999"/>
                    </a:srgbClr>
                  </a:outerShdw>
                </a:effectLst>
                <a:latin typeface="Times New Roman"/>
                <a:cs typeface="Times New Roman"/>
              </a:rPr>
              <a:t>Hoạt động khám phá </a:t>
            </a: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pic>
        <p:nvPicPr>
          <p:cNvPr id="73737"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3495" y="1371600"/>
            <a:ext cx="1217612" cy="123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wipe(down)">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59"/>
                                        </p:tgtEl>
                                        <p:attrNameLst>
                                          <p:attrName>style.visibility</p:attrName>
                                        </p:attrNameLst>
                                      </p:cBhvr>
                                      <p:to>
                                        <p:strVal val="visible"/>
                                      </p:to>
                                    </p:set>
                                    <p:animEffect transition="in" filter="randombar(horizontal)">
                                      <p:cBhvr>
                                        <p:cTn id="17" dur="500"/>
                                        <p:tgtEl>
                                          <p:spTgt spid="20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circle(in)">
                                      <p:cBhvr>
                                        <p:cTn id="22"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8" grpId="0"/>
      <p:bldP spid="2059"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thể</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nước</a:t>
            </a:r>
            <a:endParaRPr lang="en-US" b="1" dirty="0">
              <a:solidFill>
                <a:srgbClr val="FF0000"/>
              </a:solidFill>
            </a:endParaRPr>
          </a:p>
        </p:txBody>
      </p:sp>
      <p:pic>
        <p:nvPicPr>
          <p:cNvPr id="2050"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3200400" cy="5257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KY\Desktop\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0" y="1624519"/>
            <a:ext cx="2971800" cy="5233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KY\Desktop\bay h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1" y="1600200"/>
            <a:ext cx="3124200" cy="525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5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019800" cy="2123658"/>
          </a:xfrm>
          <a:prstGeom prst="rect">
            <a:avLst/>
          </a:prstGeom>
        </p:spPr>
        <p:txBody>
          <a:bodyPr wrap="square">
            <a:spAutoFit/>
          </a:bodyPr>
          <a:lstStyle/>
          <a:p>
            <a:pPr algn="ct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C¸c</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ngån</a:t>
            </a:r>
            <a:r>
              <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 </a:t>
            </a:r>
            <a:r>
              <a:rPr lang="en-US" sz="6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rPr>
              <a:t>nu­íc</a:t>
            </a:r>
            <a:endParaRPr lang="en-US" sz="6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VnVogueH"/>
            </a:endParaRPr>
          </a:p>
        </p:txBody>
      </p:sp>
    </p:spTree>
    <p:extLst>
      <p:ext uri="{BB962C8B-B14F-4D97-AF65-F5344CB8AC3E}">
        <p14:creationId xmlns:p14="http://schemas.microsoft.com/office/powerpoint/2010/main" val="33318111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descr="C:\Users\SKY\Desktop\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6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0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SKY\Desktop\b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6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C:\Users\SKY\Desktop\v.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0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b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69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SKY\Desktop\fhhj.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39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descr="C:\Users\SKY\Desktop\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2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heel(1)">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C:\Users\SKY\Desktop\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6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3340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371600" y="685800"/>
            <a:ext cx="6705600" cy="4893647"/>
          </a:xfrm>
          <a:prstGeom prst="rect">
            <a:avLst/>
          </a:prstGeom>
        </p:spPr>
        <p:txBody>
          <a:bodyPr wrap="square">
            <a:spAutoFit/>
          </a:bodyPr>
          <a:lstStyle/>
          <a:p>
            <a:r>
              <a:rPr lang="en-US" sz="2400" b="1" i="1" u="sng" dirty="0">
                <a:solidFill>
                  <a:srgbClr val="0070C0"/>
                </a:solidFill>
              </a:rPr>
              <a:t>I) </a:t>
            </a:r>
            <a:r>
              <a:rPr lang="en-US" sz="2400" b="1" i="1" u="sng" dirty="0" err="1">
                <a:solidFill>
                  <a:srgbClr val="0070C0"/>
                </a:solidFill>
              </a:rPr>
              <a:t>Mục</a:t>
            </a:r>
            <a:r>
              <a:rPr lang="en-US" sz="2400" b="1" i="1" u="sng" dirty="0">
                <a:solidFill>
                  <a:srgbClr val="0070C0"/>
                </a:solidFill>
              </a:rPr>
              <a:t> </a:t>
            </a:r>
            <a:r>
              <a:rPr lang="en-US" sz="2400" b="1" i="1" u="sng" dirty="0" err="1">
                <a:solidFill>
                  <a:srgbClr val="0070C0"/>
                </a:solidFill>
              </a:rPr>
              <a:t>đích</a:t>
            </a:r>
            <a:r>
              <a:rPr lang="en-US" sz="2400" b="1" i="1" u="sng" dirty="0">
                <a:solidFill>
                  <a:srgbClr val="0070C0"/>
                </a:solidFill>
              </a:rPr>
              <a:t> - </a:t>
            </a:r>
            <a:r>
              <a:rPr lang="en-US" sz="2400" b="1" i="1" u="sng" dirty="0" err="1">
                <a:solidFill>
                  <a:srgbClr val="0070C0"/>
                </a:solidFill>
              </a:rPr>
              <a:t>yêu</a:t>
            </a:r>
            <a:r>
              <a:rPr lang="en-US" sz="2400" b="1" i="1" u="sng" dirty="0">
                <a:solidFill>
                  <a:srgbClr val="0070C0"/>
                </a:solidFill>
              </a:rPr>
              <a:t> </a:t>
            </a:r>
            <a:r>
              <a:rPr lang="en-US" sz="2400" b="1" i="1" u="sng" dirty="0" err="1">
                <a:solidFill>
                  <a:srgbClr val="0070C0"/>
                </a:solidFill>
              </a:rPr>
              <a:t>cầu</a:t>
            </a:r>
            <a:r>
              <a:rPr lang="en-US" sz="2400" b="1" u="sng" dirty="0">
                <a:solidFill>
                  <a:srgbClr val="0070C0"/>
                </a:solidFill>
              </a:rPr>
              <a:t>:</a:t>
            </a:r>
            <a:endParaRPr lang="en-US" sz="2400" dirty="0">
              <a:solidFill>
                <a:srgbClr val="0070C0"/>
              </a:solidFill>
            </a:endParaRPr>
          </a:p>
          <a:p>
            <a:r>
              <a:rPr lang="en-US" sz="2400" b="1" dirty="0">
                <a:solidFill>
                  <a:srgbClr val="0070C0"/>
                </a:solidFill>
              </a:rPr>
              <a:t>1. </a:t>
            </a:r>
            <a:r>
              <a:rPr lang="en-US" sz="2400" b="1" dirty="0" err="1">
                <a:solidFill>
                  <a:srgbClr val="0070C0"/>
                </a:solidFill>
              </a:rPr>
              <a:t>Kiến</a:t>
            </a:r>
            <a:r>
              <a:rPr lang="en-US" sz="2400" b="1" dirty="0">
                <a:solidFill>
                  <a:srgbClr val="0070C0"/>
                </a:solidFill>
              </a:rPr>
              <a:t> </a:t>
            </a:r>
            <a:r>
              <a:rPr lang="en-US" sz="2400" b="1" dirty="0" err="1">
                <a:solidFill>
                  <a:srgbClr val="0070C0"/>
                </a:solidFill>
              </a:rPr>
              <a:t>thức</a:t>
            </a:r>
            <a:r>
              <a:rPr lang="en-US" sz="2400" b="1" dirty="0">
                <a:solidFill>
                  <a:srgbClr val="0070C0"/>
                </a:solidFill>
              </a:rPr>
              <a:t>:</a:t>
            </a:r>
            <a:endParaRPr lang="en-US" sz="2400" dirty="0">
              <a:solidFill>
                <a:srgbClr val="0070C0"/>
              </a:solidFill>
            </a:endParaRPr>
          </a:p>
          <a:p>
            <a:r>
              <a:rPr lang="en-US" sz="2400" dirty="0">
                <a:solidFill>
                  <a:srgbClr val="0070C0"/>
                </a:solidFill>
              </a:rPr>
              <a:t>- </a:t>
            </a:r>
            <a:r>
              <a:rPr lang="en-US" sz="2400" dirty="0" err="1">
                <a:solidFill>
                  <a:srgbClr val="0070C0"/>
                </a:solidFill>
              </a:rPr>
              <a:t>Trẻ</a:t>
            </a:r>
            <a:r>
              <a:rPr lang="en-US" sz="2400" dirty="0">
                <a:solidFill>
                  <a:srgbClr val="0070C0"/>
                </a:solidFill>
              </a:rPr>
              <a:t> </a:t>
            </a:r>
            <a:r>
              <a:rPr lang="en-US" sz="2400" dirty="0" err="1">
                <a:solidFill>
                  <a:srgbClr val="0070C0"/>
                </a:solidFill>
              </a:rPr>
              <a:t>biết</a:t>
            </a:r>
            <a:r>
              <a:rPr lang="en-US" sz="2400" dirty="0">
                <a:solidFill>
                  <a:srgbClr val="0070C0"/>
                </a:solidFill>
              </a:rPr>
              <a:t> </a:t>
            </a:r>
            <a:r>
              <a:rPr lang="en-US" sz="2400" dirty="0" err="1">
                <a:solidFill>
                  <a:srgbClr val="0070C0"/>
                </a:solidFill>
              </a:rPr>
              <a:t>đặc</a:t>
            </a:r>
            <a:r>
              <a:rPr lang="en-US" sz="2400" dirty="0">
                <a:solidFill>
                  <a:srgbClr val="0070C0"/>
                </a:solidFill>
              </a:rPr>
              <a:t> </a:t>
            </a:r>
            <a:r>
              <a:rPr lang="en-US" sz="2400" dirty="0" err="1">
                <a:solidFill>
                  <a:srgbClr val="0070C0"/>
                </a:solidFill>
              </a:rPr>
              <a:t>điểm</a:t>
            </a:r>
            <a:r>
              <a:rPr lang="en-US" sz="2400" dirty="0">
                <a:solidFill>
                  <a:srgbClr val="0070C0"/>
                </a:solidFill>
              </a:rPr>
              <a:t>, </a:t>
            </a:r>
            <a:r>
              <a:rPr lang="en-US" sz="2400" dirty="0" err="1">
                <a:solidFill>
                  <a:srgbClr val="0070C0"/>
                </a:solidFill>
              </a:rPr>
              <a:t>tính</a:t>
            </a:r>
            <a:r>
              <a:rPr lang="en-US" sz="2400" dirty="0">
                <a:solidFill>
                  <a:srgbClr val="0070C0"/>
                </a:solidFill>
              </a:rPr>
              <a:t> </a:t>
            </a:r>
            <a:r>
              <a:rPr lang="en-US" sz="2400" dirty="0" err="1">
                <a:solidFill>
                  <a:srgbClr val="0070C0"/>
                </a:solidFill>
              </a:rPr>
              <a:t>chất</a:t>
            </a:r>
            <a:r>
              <a:rPr lang="en-US" sz="2400" dirty="0">
                <a:solidFill>
                  <a:srgbClr val="0070C0"/>
                </a:solidFill>
              </a:rPr>
              <a:t>, </a:t>
            </a:r>
            <a:r>
              <a:rPr lang="en-US" sz="2400" dirty="0" err="1">
                <a:solidFill>
                  <a:srgbClr val="0070C0"/>
                </a:solidFill>
              </a:rPr>
              <a:t>trạng</a:t>
            </a:r>
            <a:r>
              <a:rPr lang="en-US" sz="2400" dirty="0">
                <a:solidFill>
                  <a:srgbClr val="0070C0"/>
                </a:solidFill>
              </a:rPr>
              <a:t> </a:t>
            </a:r>
            <a:r>
              <a:rPr lang="en-US" sz="2400" dirty="0" err="1">
                <a:solidFill>
                  <a:srgbClr val="0070C0"/>
                </a:solidFill>
              </a:rPr>
              <a:t>thái</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a:t>
            </a:r>
            <a:r>
              <a:rPr lang="en-US" sz="2400" dirty="0" err="1">
                <a:solidFill>
                  <a:srgbClr val="0070C0"/>
                </a:solidFill>
              </a:rPr>
              <a:t>Trẻ</a:t>
            </a:r>
            <a:r>
              <a:rPr lang="en-US" sz="2400" dirty="0">
                <a:solidFill>
                  <a:srgbClr val="0070C0"/>
                </a:solidFill>
              </a:rPr>
              <a:t> </a:t>
            </a:r>
            <a:r>
              <a:rPr lang="en-US" sz="2400" dirty="0" err="1">
                <a:solidFill>
                  <a:srgbClr val="0070C0"/>
                </a:solidFill>
              </a:rPr>
              <a:t>biết</a:t>
            </a:r>
            <a:r>
              <a:rPr lang="en-US" sz="2400" dirty="0">
                <a:solidFill>
                  <a:srgbClr val="0070C0"/>
                </a:solidFill>
              </a:rPr>
              <a:t> </a:t>
            </a:r>
            <a:r>
              <a:rPr lang="en-US" sz="2400" dirty="0" err="1">
                <a:solidFill>
                  <a:srgbClr val="0070C0"/>
                </a:solidFill>
              </a:rPr>
              <a:t>một</a:t>
            </a:r>
            <a:r>
              <a:rPr lang="en-US" sz="2400" dirty="0">
                <a:solidFill>
                  <a:srgbClr val="0070C0"/>
                </a:solidFill>
              </a:rPr>
              <a:t> </a:t>
            </a:r>
            <a:r>
              <a:rPr lang="en-US" sz="2400" dirty="0" err="1">
                <a:solidFill>
                  <a:srgbClr val="0070C0"/>
                </a:solidFill>
              </a:rPr>
              <a:t>số</a:t>
            </a:r>
            <a:r>
              <a:rPr lang="en-US" sz="2400" dirty="0">
                <a:solidFill>
                  <a:srgbClr val="0070C0"/>
                </a:solidFill>
              </a:rPr>
              <a:t> </a:t>
            </a:r>
            <a:r>
              <a:rPr lang="en-US" sz="2400" dirty="0" err="1">
                <a:solidFill>
                  <a:srgbClr val="0070C0"/>
                </a:solidFill>
              </a:rPr>
              <a:t>nguồn</a:t>
            </a:r>
            <a:r>
              <a:rPr lang="en-US" sz="2400" dirty="0">
                <a:solidFill>
                  <a:srgbClr val="0070C0"/>
                </a:solidFill>
              </a:rPr>
              <a:t> </a:t>
            </a:r>
            <a:r>
              <a:rPr lang="en-US" sz="2400" dirty="0" err="1">
                <a:solidFill>
                  <a:srgbClr val="0070C0"/>
                </a:solidFill>
              </a:rPr>
              <a:t>nước</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tầm</a:t>
            </a:r>
            <a:r>
              <a:rPr lang="en-US" sz="2400" dirty="0">
                <a:solidFill>
                  <a:srgbClr val="0070C0"/>
                </a:solidFill>
              </a:rPr>
              <a:t> </a:t>
            </a:r>
            <a:r>
              <a:rPr lang="en-US" sz="2400" dirty="0" err="1">
                <a:solidFill>
                  <a:srgbClr val="0070C0"/>
                </a:solidFill>
              </a:rPr>
              <a:t>quan</a:t>
            </a:r>
            <a:r>
              <a:rPr lang="en-US" sz="2400" dirty="0">
                <a:solidFill>
                  <a:srgbClr val="0070C0"/>
                </a:solidFill>
              </a:rPr>
              <a:t> </a:t>
            </a:r>
            <a:r>
              <a:rPr lang="en-US" sz="2400" dirty="0" err="1">
                <a:solidFill>
                  <a:srgbClr val="0070C0"/>
                </a:solidFill>
              </a:rPr>
              <a:t>trọng</a:t>
            </a:r>
            <a:r>
              <a:rPr lang="en-US" sz="2400" dirty="0">
                <a:solidFill>
                  <a:srgbClr val="0070C0"/>
                </a:solidFill>
              </a:rPr>
              <a:t> </a:t>
            </a:r>
            <a:r>
              <a:rPr lang="en-US" sz="2400" dirty="0" err="1">
                <a:solidFill>
                  <a:srgbClr val="0070C0"/>
                </a:solidFill>
              </a:rPr>
              <a:t>của</a:t>
            </a:r>
            <a:r>
              <a:rPr lang="en-US" sz="2400" dirty="0">
                <a:solidFill>
                  <a:srgbClr val="0070C0"/>
                </a:solidFill>
              </a:rPr>
              <a:t> </a:t>
            </a:r>
            <a:r>
              <a:rPr lang="en-US" sz="2400" dirty="0" err="1">
                <a:solidFill>
                  <a:srgbClr val="0070C0"/>
                </a:solidFill>
              </a:rPr>
              <a:t>nước</a:t>
            </a:r>
            <a:r>
              <a:rPr lang="en-US" sz="2400" dirty="0">
                <a:solidFill>
                  <a:srgbClr val="0070C0"/>
                </a:solidFill>
              </a:rPr>
              <a:t> </a:t>
            </a:r>
            <a:r>
              <a:rPr lang="en-US" sz="2400" dirty="0" err="1">
                <a:solidFill>
                  <a:srgbClr val="0070C0"/>
                </a:solidFill>
              </a:rPr>
              <a:t>đối</a:t>
            </a:r>
            <a:r>
              <a:rPr lang="en-US" sz="2400" dirty="0">
                <a:solidFill>
                  <a:srgbClr val="0070C0"/>
                </a:solidFill>
              </a:rPr>
              <a:t> </a:t>
            </a:r>
            <a:r>
              <a:rPr lang="en-US" sz="2400" dirty="0" err="1">
                <a:solidFill>
                  <a:srgbClr val="0070C0"/>
                </a:solidFill>
              </a:rPr>
              <a:t>với</a:t>
            </a:r>
            <a:r>
              <a:rPr lang="en-US" sz="2400" dirty="0">
                <a:solidFill>
                  <a:srgbClr val="0070C0"/>
                </a:solidFill>
              </a:rPr>
              <a:t> </a:t>
            </a:r>
            <a:r>
              <a:rPr lang="en-US" sz="2400" dirty="0" err="1">
                <a:solidFill>
                  <a:srgbClr val="0070C0"/>
                </a:solidFill>
              </a:rPr>
              <a:t>cuộc</a:t>
            </a:r>
            <a:r>
              <a:rPr lang="en-US" sz="2400" dirty="0">
                <a:solidFill>
                  <a:srgbClr val="0070C0"/>
                </a:solidFill>
              </a:rPr>
              <a:t> </a:t>
            </a:r>
            <a:r>
              <a:rPr lang="en-US" sz="2400" dirty="0" err="1">
                <a:solidFill>
                  <a:srgbClr val="0070C0"/>
                </a:solidFill>
              </a:rPr>
              <a:t>sống</a:t>
            </a:r>
            <a:r>
              <a:rPr lang="en-US" sz="2400" dirty="0">
                <a:solidFill>
                  <a:srgbClr val="0070C0"/>
                </a:solidFill>
              </a:rPr>
              <a:t> </a:t>
            </a:r>
            <a:r>
              <a:rPr lang="en-US" sz="2400" dirty="0" err="1">
                <a:solidFill>
                  <a:srgbClr val="0070C0"/>
                </a:solidFill>
              </a:rPr>
              <a:t>của</a:t>
            </a:r>
            <a:r>
              <a:rPr lang="en-US" sz="2400" dirty="0">
                <a:solidFill>
                  <a:srgbClr val="0070C0"/>
                </a:solidFill>
              </a:rPr>
              <a:t> con </a:t>
            </a:r>
            <a:r>
              <a:rPr lang="en-US" sz="2400" dirty="0" err="1">
                <a:solidFill>
                  <a:srgbClr val="0070C0"/>
                </a:solidFill>
              </a:rPr>
              <a:t>người</a:t>
            </a:r>
            <a:r>
              <a:rPr lang="en-US" sz="2400" dirty="0">
                <a:solidFill>
                  <a:srgbClr val="0070C0"/>
                </a:solidFill>
              </a:rPr>
              <a:t> </a:t>
            </a:r>
            <a:r>
              <a:rPr lang="en-US" sz="2400" dirty="0" err="1">
                <a:solidFill>
                  <a:srgbClr val="0070C0"/>
                </a:solidFill>
              </a:rPr>
              <a:t>và</a:t>
            </a:r>
            <a:r>
              <a:rPr lang="en-US" sz="2400" dirty="0">
                <a:solidFill>
                  <a:srgbClr val="0070C0"/>
                </a:solidFill>
              </a:rPr>
              <a:t> </a:t>
            </a:r>
            <a:r>
              <a:rPr lang="en-US" sz="2400" dirty="0" err="1">
                <a:solidFill>
                  <a:srgbClr val="0070C0"/>
                </a:solidFill>
              </a:rPr>
              <a:t>thiên</a:t>
            </a:r>
            <a:r>
              <a:rPr lang="en-US" sz="2400" dirty="0">
                <a:solidFill>
                  <a:srgbClr val="0070C0"/>
                </a:solidFill>
              </a:rPr>
              <a:t> </a:t>
            </a:r>
            <a:r>
              <a:rPr lang="en-US" sz="2400" dirty="0" err="1">
                <a:solidFill>
                  <a:srgbClr val="0070C0"/>
                </a:solidFill>
              </a:rPr>
              <a:t>nhiên</a:t>
            </a:r>
            <a:r>
              <a:rPr lang="en-US" sz="2400" dirty="0">
                <a:solidFill>
                  <a:srgbClr val="0070C0"/>
                </a:solidFill>
              </a:rPr>
              <a:t>. </a:t>
            </a:r>
          </a:p>
          <a:p>
            <a:r>
              <a:rPr lang="en-US" sz="2400" b="1" dirty="0">
                <a:solidFill>
                  <a:srgbClr val="0070C0"/>
                </a:solidFill>
              </a:rPr>
              <a:t>2. </a:t>
            </a:r>
            <a:r>
              <a:rPr lang="en-US" sz="2400" b="1" dirty="0" err="1">
                <a:solidFill>
                  <a:srgbClr val="0070C0"/>
                </a:solidFill>
              </a:rPr>
              <a:t>Kỹ</a:t>
            </a:r>
            <a:r>
              <a:rPr lang="en-US" sz="2400" b="1" dirty="0">
                <a:solidFill>
                  <a:srgbClr val="0070C0"/>
                </a:solidFill>
              </a:rPr>
              <a:t> </a:t>
            </a:r>
            <a:r>
              <a:rPr lang="en-US" sz="2400" b="1" dirty="0" err="1">
                <a:solidFill>
                  <a:srgbClr val="0070C0"/>
                </a:solidFill>
              </a:rPr>
              <a:t>năng</a:t>
            </a:r>
            <a:r>
              <a:rPr lang="en-US" sz="2400" b="1" dirty="0">
                <a:solidFill>
                  <a:srgbClr val="0070C0"/>
                </a:solidFill>
              </a:rPr>
              <a:t>:</a:t>
            </a:r>
            <a:endParaRPr lang="en-US" sz="2400" dirty="0">
              <a:solidFill>
                <a:srgbClr val="0070C0"/>
              </a:solidFill>
            </a:endParaRPr>
          </a:p>
          <a:p>
            <a:r>
              <a:rPr lang="en-US" sz="2400" dirty="0">
                <a:solidFill>
                  <a:srgbClr val="0070C0"/>
                </a:solidFill>
              </a:rPr>
              <a:t>- </a:t>
            </a:r>
            <a:r>
              <a:rPr lang="en-US" sz="2400" dirty="0" err="1">
                <a:solidFill>
                  <a:srgbClr val="0070C0"/>
                </a:solidFill>
              </a:rPr>
              <a:t>Rèn</a:t>
            </a:r>
            <a:r>
              <a:rPr lang="en-US" sz="2400" dirty="0">
                <a:solidFill>
                  <a:srgbClr val="0070C0"/>
                </a:solidFill>
              </a:rPr>
              <a:t> </a:t>
            </a:r>
            <a:r>
              <a:rPr lang="en-US" sz="2400" dirty="0" err="1">
                <a:solidFill>
                  <a:srgbClr val="0070C0"/>
                </a:solidFill>
              </a:rPr>
              <a:t>cho</a:t>
            </a:r>
            <a:r>
              <a:rPr lang="en-US" sz="2400" dirty="0">
                <a:solidFill>
                  <a:srgbClr val="0070C0"/>
                </a:solidFill>
              </a:rPr>
              <a:t> </a:t>
            </a:r>
            <a:r>
              <a:rPr lang="en-US" sz="2400" dirty="0" err="1">
                <a:solidFill>
                  <a:srgbClr val="0070C0"/>
                </a:solidFill>
              </a:rPr>
              <a:t>trẻ</a:t>
            </a:r>
            <a:r>
              <a:rPr lang="en-US" sz="2400" dirty="0">
                <a:solidFill>
                  <a:srgbClr val="0070C0"/>
                </a:solidFill>
              </a:rPr>
              <a:t> </a:t>
            </a:r>
            <a:r>
              <a:rPr lang="en-US" sz="2400" dirty="0" err="1">
                <a:solidFill>
                  <a:srgbClr val="0070C0"/>
                </a:solidFill>
              </a:rPr>
              <a:t>khả</a:t>
            </a:r>
            <a:r>
              <a:rPr lang="en-US" sz="2400" dirty="0">
                <a:solidFill>
                  <a:srgbClr val="0070C0"/>
                </a:solidFill>
              </a:rPr>
              <a:t> </a:t>
            </a:r>
            <a:r>
              <a:rPr lang="en-US" sz="2400" dirty="0" err="1">
                <a:solidFill>
                  <a:srgbClr val="0070C0"/>
                </a:solidFill>
              </a:rPr>
              <a:t>năng</a:t>
            </a:r>
            <a:r>
              <a:rPr lang="en-US" sz="2400" dirty="0">
                <a:solidFill>
                  <a:srgbClr val="0070C0"/>
                </a:solidFill>
              </a:rPr>
              <a:t> </a:t>
            </a:r>
            <a:r>
              <a:rPr lang="en-US" sz="2400" dirty="0" err="1">
                <a:solidFill>
                  <a:srgbClr val="0070C0"/>
                </a:solidFill>
              </a:rPr>
              <a:t>phán</a:t>
            </a:r>
            <a:r>
              <a:rPr lang="en-US" sz="2400" dirty="0">
                <a:solidFill>
                  <a:srgbClr val="0070C0"/>
                </a:solidFill>
              </a:rPr>
              <a:t> </a:t>
            </a:r>
            <a:r>
              <a:rPr lang="en-US" sz="2400" dirty="0" err="1">
                <a:solidFill>
                  <a:srgbClr val="0070C0"/>
                </a:solidFill>
              </a:rPr>
              <a:t>đoán</a:t>
            </a:r>
            <a:r>
              <a:rPr lang="en-US" sz="2400" dirty="0">
                <a:solidFill>
                  <a:srgbClr val="0070C0"/>
                </a:solidFill>
              </a:rPr>
              <a:t>, so </a:t>
            </a:r>
            <a:r>
              <a:rPr lang="en-US" sz="2400" dirty="0" err="1">
                <a:solidFill>
                  <a:srgbClr val="0070C0"/>
                </a:solidFill>
              </a:rPr>
              <a:t>sánh</a:t>
            </a:r>
            <a:r>
              <a:rPr lang="en-US" sz="2400" dirty="0">
                <a:solidFill>
                  <a:srgbClr val="0070C0"/>
                </a:solidFill>
              </a:rPr>
              <a:t>.</a:t>
            </a:r>
          </a:p>
          <a:p>
            <a:r>
              <a:rPr lang="en-US" sz="2400" dirty="0">
                <a:solidFill>
                  <a:srgbClr val="0070C0"/>
                </a:solidFill>
              </a:rPr>
              <a:t>- </a:t>
            </a:r>
            <a:r>
              <a:rPr lang="en-US" sz="2400" dirty="0" err="1">
                <a:solidFill>
                  <a:srgbClr val="0070C0"/>
                </a:solidFill>
              </a:rPr>
              <a:t>Trẻ</a:t>
            </a:r>
            <a:r>
              <a:rPr lang="en-US" sz="2400" dirty="0">
                <a:solidFill>
                  <a:srgbClr val="0070C0"/>
                </a:solidFill>
              </a:rPr>
              <a:t> </a:t>
            </a:r>
            <a:r>
              <a:rPr lang="en-US" sz="2400" dirty="0" err="1">
                <a:solidFill>
                  <a:srgbClr val="0070C0"/>
                </a:solidFill>
              </a:rPr>
              <a:t>biết</a:t>
            </a:r>
            <a:r>
              <a:rPr lang="en-US" sz="2400" dirty="0">
                <a:solidFill>
                  <a:srgbClr val="0070C0"/>
                </a:solidFill>
              </a:rPr>
              <a:t> </a:t>
            </a:r>
            <a:r>
              <a:rPr lang="en-US" sz="2400" dirty="0" err="1">
                <a:solidFill>
                  <a:srgbClr val="0070C0"/>
                </a:solidFill>
              </a:rPr>
              <a:t>phối</a:t>
            </a:r>
            <a:r>
              <a:rPr lang="en-US" sz="2400" dirty="0">
                <a:solidFill>
                  <a:srgbClr val="0070C0"/>
                </a:solidFill>
              </a:rPr>
              <a:t> </a:t>
            </a:r>
            <a:r>
              <a:rPr lang="en-US" sz="2400" dirty="0" err="1">
                <a:solidFill>
                  <a:srgbClr val="0070C0"/>
                </a:solidFill>
              </a:rPr>
              <a:t>hợp</a:t>
            </a:r>
            <a:r>
              <a:rPr lang="en-US" sz="2400" dirty="0">
                <a:solidFill>
                  <a:srgbClr val="0070C0"/>
                </a:solidFill>
              </a:rPr>
              <a:t> </a:t>
            </a:r>
            <a:r>
              <a:rPr lang="en-US" sz="2400" dirty="0" err="1">
                <a:solidFill>
                  <a:srgbClr val="0070C0"/>
                </a:solidFill>
              </a:rPr>
              <a:t>với</a:t>
            </a:r>
            <a:r>
              <a:rPr lang="en-US" sz="2400" dirty="0">
                <a:solidFill>
                  <a:srgbClr val="0070C0"/>
                </a:solidFill>
              </a:rPr>
              <a:t> </a:t>
            </a:r>
            <a:r>
              <a:rPr lang="en-US" sz="2400" dirty="0" err="1">
                <a:solidFill>
                  <a:srgbClr val="0070C0"/>
                </a:solidFill>
              </a:rPr>
              <a:t>các</a:t>
            </a:r>
            <a:r>
              <a:rPr lang="en-US" sz="2400" dirty="0">
                <a:solidFill>
                  <a:srgbClr val="0070C0"/>
                </a:solidFill>
              </a:rPr>
              <a:t> </a:t>
            </a:r>
            <a:r>
              <a:rPr lang="en-US" sz="2400" dirty="0" err="1">
                <a:solidFill>
                  <a:srgbClr val="0070C0"/>
                </a:solidFill>
              </a:rPr>
              <a:t>bạn</a:t>
            </a:r>
            <a:r>
              <a:rPr lang="en-US" sz="2400" dirty="0">
                <a:solidFill>
                  <a:srgbClr val="0070C0"/>
                </a:solidFill>
              </a:rPr>
              <a:t> </a:t>
            </a:r>
            <a:r>
              <a:rPr lang="en-US" sz="2400" dirty="0" err="1">
                <a:solidFill>
                  <a:srgbClr val="0070C0"/>
                </a:solidFill>
              </a:rPr>
              <a:t>trong</a:t>
            </a:r>
            <a:r>
              <a:rPr lang="en-US" sz="2400" dirty="0">
                <a:solidFill>
                  <a:srgbClr val="0070C0"/>
                </a:solidFill>
              </a:rPr>
              <a:t> </a:t>
            </a:r>
            <a:r>
              <a:rPr lang="en-US" sz="2400" dirty="0" err="1">
                <a:solidFill>
                  <a:srgbClr val="0070C0"/>
                </a:solidFill>
              </a:rPr>
              <a:t>đội</a:t>
            </a:r>
            <a:r>
              <a:rPr lang="en-US" sz="2400" dirty="0">
                <a:solidFill>
                  <a:srgbClr val="0070C0"/>
                </a:solidFill>
              </a:rPr>
              <a:t> </a:t>
            </a:r>
            <a:r>
              <a:rPr lang="en-US" sz="2400" dirty="0" err="1">
                <a:solidFill>
                  <a:srgbClr val="0070C0"/>
                </a:solidFill>
              </a:rPr>
              <a:t>khi</a:t>
            </a:r>
            <a:r>
              <a:rPr lang="en-US" sz="2400" dirty="0">
                <a:solidFill>
                  <a:srgbClr val="0070C0"/>
                </a:solidFill>
              </a:rPr>
              <a:t> </a:t>
            </a:r>
            <a:r>
              <a:rPr lang="en-US" sz="2400" dirty="0" err="1">
                <a:solidFill>
                  <a:srgbClr val="0070C0"/>
                </a:solidFill>
              </a:rPr>
              <a:t>tham</a:t>
            </a:r>
            <a:r>
              <a:rPr lang="en-US" sz="2400" dirty="0">
                <a:solidFill>
                  <a:srgbClr val="0070C0"/>
                </a:solidFill>
              </a:rPr>
              <a:t> </a:t>
            </a:r>
            <a:r>
              <a:rPr lang="en-US" sz="2400" dirty="0" err="1">
                <a:solidFill>
                  <a:srgbClr val="0070C0"/>
                </a:solidFill>
              </a:rPr>
              <a:t>gia</a:t>
            </a:r>
            <a:r>
              <a:rPr lang="en-US" sz="2400" dirty="0">
                <a:solidFill>
                  <a:srgbClr val="0070C0"/>
                </a:solidFill>
              </a:rPr>
              <a:t> </a:t>
            </a:r>
            <a:r>
              <a:rPr lang="en-US" sz="2400" dirty="0" err="1">
                <a:solidFill>
                  <a:srgbClr val="0070C0"/>
                </a:solidFill>
              </a:rPr>
              <a:t>chơi</a:t>
            </a:r>
            <a:r>
              <a:rPr lang="en-US" sz="2400" dirty="0">
                <a:solidFill>
                  <a:srgbClr val="0070C0"/>
                </a:solidFill>
              </a:rPr>
              <a:t> </a:t>
            </a:r>
            <a:r>
              <a:rPr lang="en-US" sz="2400" dirty="0" err="1">
                <a:solidFill>
                  <a:srgbClr val="0070C0"/>
                </a:solidFill>
              </a:rPr>
              <a:t>trò</a:t>
            </a:r>
            <a:r>
              <a:rPr lang="en-US" sz="2400" dirty="0">
                <a:solidFill>
                  <a:srgbClr val="0070C0"/>
                </a:solidFill>
              </a:rPr>
              <a:t> </a:t>
            </a:r>
            <a:r>
              <a:rPr lang="en-US" sz="2400" dirty="0" err="1">
                <a:solidFill>
                  <a:srgbClr val="0070C0"/>
                </a:solidFill>
              </a:rPr>
              <a:t>chơi</a:t>
            </a:r>
            <a:r>
              <a:rPr lang="en-US" sz="2400" dirty="0">
                <a:solidFill>
                  <a:srgbClr val="0070C0"/>
                </a:solidFill>
              </a:rPr>
              <a:t> </a:t>
            </a:r>
            <a:r>
              <a:rPr lang="en-US" sz="2400" dirty="0" err="1">
                <a:solidFill>
                  <a:srgbClr val="0070C0"/>
                </a:solidFill>
              </a:rPr>
              <a:t>ôn</a:t>
            </a:r>
            <a:r>
              <a:rPr lang="en-US" sz="2400" dirty="0">
                <a:solidFill>
                  <a:srgbClr val="0070C0"/>
                </a:solidFill>
              </a:rPr>
              <a:t> </a:t>
            </a:r>
            <a:r>
              <a:rPr lang="en-US" sz="2400" dirty="0" err="1">
                <a:solidFill>
                  <a:srgbClr val="0070C0"/>
                </a:solidFill>
              </a:rPr>
              <a:t>luyện</a:t>
            </a:r>
            <a:r>
              <a:rPr lang="en-US" sz="2400" dirty="0">
                <a:solidFill>
                  <a:srgbClr val="0070C0"/>
                </a:solidFill>
              </a:rPr>
              <a:t>.</a:t>
            </a:r>
          </a:p>
          <a:p>
            <a:r>
              <a:rPr lang="pt-BR" sz="2400" b="1" dirty="0">
                <a:solidFill>
                  <a:srgbClr val="0070C0"/>
                </a:solidFill>
              </a:rPr>
              <a:t>3. Thái độ:</a:t>
            </a:r>
            <a:endParaRPr lang="en-US" sz="2400" dirty="0">
              <a:solidFill>
                <a:srgbClr val="0070C0"/>
              </a:solidFill>
            </a:endParaRPr>
          </a:p>
          <a:p>
            <a:r>
              <a:rPr lang="pt-BR" sz="2400" dirty="0">
                <a:solidFill>
                  <a:srgbClr val="0070C0"/>
                </a:solidFill>
              </a:rPr>
              <a:t>- Giáo dục trẻ biết sử dụng nước tiết kiệm và biết cách bảo vệ nguồn nước.</a:t>
            </a:r>
            <a:endParaRPr lang="en-US" sz="2400" dirty="0">
              <a:solidFill>
                <a:srgbClr val="0070C0"/>
              </a:solidFill>
            </a:endParaRPr>
          </a:p>
        </p:txBody>
      </p:sp>
    </p:spTree>
    <p:extLst>
      <p:ext uri="{BB962C8B-B14F-4D97-AF65-F5344CB8AC3E}">
        <p14:creationId xmlns:p14="http://schemas.microsoft.com/office/powerpoint/2010/main" val="14748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SKY\Desktop\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24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SKY\Desktop\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71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C:\Users\SKY\Desktop\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81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653297" y="1748229"/>
            <a:ext cx="7162800" cy="3108543"/>
          </a:xfrm>
          <a:prstGeom prst="rect">
            <a:avLst/>
          </a:prstGeom>
        </p:spPr>
        <p:txBody>
          <a:bodyPr wrap="square">
            <a:spAutoFit/>
          </a:bodyPr>
          <a:lstStyle/>
          <a:p>
            <a:pPr algn="ctr"/>
            <a:r>
              <a:rPr lang="pt-BR" sz="2800" b="1" dirty="0" smtClean="0">
                <a:solidFill>
                  <a:srgbClr val="FF0000"/>
                </a:solidFill>
              </a:rPr>
              <a:t>TRÒ CHƠI: CHUNG SỨC</a:t>
            </a:r>
          </a:p>
          <a:p>
            <a:r>
              <a:rPr lang="pt-BR" sz="2400" dirty="0" smtClean="0">
                <a:solidFill>
                  <a:schemeClr val="tx2">
                    <a:lumMod val="75000"/>
                  </a:schemeClr>
                </a:solidFill>
              </a:rPr>
              <a:t>+ </a:t>
            </a:r>
            <a:r>
              <a:rPr lang="pt-BR" sz="2400" dirty="0">
                <a:solidFill>
                  <a:schemeClr val="tx2">
                    <a:lumMod val="75000"/>
                  </a:schemeClr>
                </a:solidFill>
              </a:rPr>
              <a:t>Cách chơi: Trẻ chia làm 3 đội, thi đua đóng đầy các chai nước ngọt để chuyển cho các bạn nhỏ miền Trung đang thiếu nước ngọt dùng. Hết thời gian đội nào đóng được nhiều chai nước nhất sẽ thắng.</a:t>
            </a:r>
            <a:endParaRPr lang="en-US" sz="2400" dirty="0">
              <a:solidFill>
                <a:schemeClr val="tx2">
                  <a:lumMod val="75000"/>
                </a:schemeClr>
              </a:solidFill>
            </a:endParaRPr>
          </a:p>
          <a:p>
            <a:r>
              <a:rPr lang="pt-BR" sz="2400" dirty="0">
                <a:solidFill>
                  <a:schemeClr val="tx2">
                    <a:lumMod val="75000"/>
                  </a:schemeClr>
                </a:solidFill>
              </a:rPr>
              <a:t>+ Luật chơi: Mỗi bạn lên chơi chỉ được đong 1 cốc nước đổ vào chai, mỗi chai nước phải đổ qua vạch đánh dấu mới được tính, chơi theo luật tiếp sức.</a:t>
            </a:r>
            <a:endParaRPr lang="en-US" sz="2400" dirty="0">
              <a:solidFill>
                <a:schemeClr val="tx2">
                  <a:lumMod val="75000"/>
                </a:schemeClr>
              </a:solidFill>
            </a:endParaRPr>
          </a:p>
        </p:txBody>
      </p:sp>
    </p:spTree>
    <p:extLst>
      <p:ext uri="{BB962C8B-B14F-4D97-AF65-F5344CB8AC3E}">
        <p14:creationId xmlns:p14="http://schemas.microsoft.com/office/powerpoint/2010/main" val="270443895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3" name="Rectangle 2"/>
          <p:cNvSpPr/>
          <p:nvPr/>
        </p:nvSpPr>
        <p:spPr>
          <a:xfrm>
            <a:off x="1653297" y="1748229"/>
            <a:ext cx="7162800" cy="1938992"/>
          </a:xfrm>
          <a:prstGeom prst="rect">
            <a:avLst/>
          </a:prstGeom>
        </p:spPr>
        <p:txBody>
          <a:bodyPr wrap="square">
            <a:spAutoFit/>
          </a:bodyPr>
          <a:lstStyle/>
          <a:p>
            <a:pPr algn="ctr"/>
            <a:r>
              <a:rPr lang="pt-BR" sz="4000" b="1" dirty="0" smtClean="0">
                <a:solidFill>
                  <a:srgbClr val="FF0000"/>
                </a:solidFill>
              </a:rPr>
              <a:t>3. KẾT THÚC</a:t>
            </a:r>
          </a:p>
          <a:p>
            <a:r>
              <a:rPr lang="pt-BR" sz="4000" dirty="0" smtClean="0">
                <a:solidFill>
                  <a:srgbClr val="0070C0"/>
                </a:solidFill>
              </a:rPr>
              <a:t>- Cho trẻ hát bài “ Cho tôi đi làm mưa với”</a:t>
            </a:r>
            <a:endParaRPr lang="en-US" sz="4000" dirty="0">
              <a:solidFill>
                <a:srgbClr val="0070C0"/>
              </a:solidFill>
            </a:endParaRPr>
          </a:p>
        </p:txBody>
      </p:sp>
    </p:spTree>
    <p:extLst>
      <p:ext uri="{BB962C8B-B14F-4D97-AF65-F5344CB8AC3E}">
        <p14:creationId xmlns:p14="http://schemas.microsoft.com/office/powerpoint/2010/main" val="3695782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descr="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33400"/>
            <a:ext cx="106299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14" descr="vit-dong">
            <a:hlinkClick r:id="rId3" action="ppaction://hlinkpres?slideindex=1&amp;slidetitle="/>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4991100"/>
            <a:ext cx="152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8" descr="ki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9600" y="55626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15"/>
          <p:cNvSpPr>
            <a:spLocks noChangeArrowheads="1"/>
          </p:cNvSpPr>
          <p:nvPr/>
        </p:nvSpPr>
        <p:spPr bwMode="auto">
          <a:xfrm>
            <a:off x="1082675" y="457200"/>
            <a:ext cx="72390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eaLnBrk="1" hangingPunct="1">
              <a:lnSpc>
                <a:spcPct val="80000"/>
              </a:lnSpc>
              <a:spcBef>
                <a:spcPct val="20000"/>
              </a:spcBef>
            </a:pPr>
            <a:endParaRPr lang="en-US" altLang="de-DE" sz="3200" dirty="0">
              <a:solidFill>
                <a:srgbClr val="FF3300"/>
              </a:solidFill>
            </a:endParaRPr>
          </a:p>
        </p:txBody>
      </p:sp>
      <p:sp>
        <p:nvSpPr>
          <p:cNvPr id="2059" name="WordArt 8"/>
          <p:cNvSpPr>
            <a:spLocks noChangeArrowheads="1" noChangeShapeType="1" noTextEdit="1"/>
          </p:cNvSpPr>
          <p:nvPr/>
        </p:nvSpPr>
        <p:spPr bwMode="auto">
          <a:xfrm>
            <a:off x="2225675" y="3671888"/>
            <a:ext cx="49530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5400" b="1" kern="10" dirty="0">
              <a:solidFill>
                <a:srgbClr val="0000FF"/>
              </a:solidFill>
              <a:effectLst>
                <a:outerShdw dist="35921" dir="2700000" algn="ctr" rotWithShape="0">
                  <a:srgbClr val="C0C0C0">
                    <a:alpha val="79999"/>
                  </a:srgbClr>
                </a:outerShdw>
              </a:effectLst>
              <a:latin typeface="Times New Roman"/>
              <a:cs typeface="Times New Roman"/>
            </a:endParaRPr>
          </a:p>
        </p:txBody>
      </p:sp>
      <p:sp>
        <p:nvSpPr>
          <p:cNvPr id="17" name="WordArt 7" descr="Wide upward diagonal"/>
          <p:cNvSpPr>
            <a:spLocks noChangeArrowheads="1" noChangeShapeType="1" noTextEdit="1"/>
          </p:cNvSpPr>
          <p:nvPr/>
        </p:nvSpPr>
        <p:spPr bwMode="auto">
          <a:xfrm>
            <a:off x="1717675" y="2901950"/>
            <a:ext cx="6096000" cy="625475"/>
          </a:xfrm>
          <a:prstGeom prst="rect">
            <a:avLst/>
          </a:prstGeom>
        </p:spPr>
        <p:txBody>
          <a:bodyPr wrap="none" fromWordArt="1">
            <a:prstTxWarp prst="textCanDown">
              <a:avLst>
                <a:gd name="adj" fmla="val 33333"/>
              </a:avLst>
            </a:prstTxWarp>
          </a:bodyPr>
          <a:lstStyle/>
          <a:p>
            <a:pPr algn="ctr"/>
            <a:endParaRPr lang="en-US" sz="3600" b="1" kern="10" dirty="0">
              <a:ln w="9525">
                <a:solidFill>
                  <a:srgbClr val="000000"/>
                </a:solidFill>
                <a:round/>
                <a:headEnd/>
                <a:tailEnd/>
              </a:ln>
              <a:solidFill>
                <a:srgbClr val="FF0000"/>
              </a:solidFill>
              <a:latin typeface="Times New Roman"/>
              <a:cs typeface="Times New Roman"/>
            </a:endParaRPr>
          </a:p>
        </p:txBody>
      </p:sp>
      <p:sp>
        <p:nvSpPr>
          <p:cNvPr id="2" name="Rectangle 1"/>
          <p:cNvSpPr/>
          <p:nvPr/>
        </p:nvSpPr>
        <p:spPr>
          <a:xfrm>
            <a:off x="1371600" y="685800"/>
            <a:ext cx="6705600" cy="3785652"/>
          </a:xfrm>
          <a:prstGeom prst="rect">
            <a:avLst/>
          </a:prstGeom>
        </p:spPr>
        <p:txBody>
          <a:bodyPr wrap="square">
            <a:spAutoFit/>
          </a:bodyPr>
          <a:lstStyle/>
          <a:p>
            <a:r>
              <a:rPr lang="fr-FR" sz="2400" b="1" i="1" u="sng" dirty="0">
                <a:solidFill>
                  <a:srgbClr val="0070C0"/>
                </a:solidFill>
              </a:rPr>
              <a:t>II) </a:t>
            </a:r>
            <a:r>
              <a:rPr lang="fr-FR" sz="2400" b="1" i="1" u="sng" dirty="0" err="1">
                <a:solidFill>
                  <a:srgbClr val="0070C0"/>
                </a:solidFill>
              </a:rPr>
              <a:t>Chuẩn</a:t>
            </a:r>
            <a:r>
              <a:rPr lang="fr-FR" sz="2400" b="1" i="1" u="sng" dirty="0">
                <a:solidFill>
                  <a:srgbClr val="0070C0"/>
                </a:solidFill>
              </a:rPr>
              <a:t> </a:t>
            </a:r>
            <a:r>
              <a:rPr lang="fr-FR" sz="2400" b="1" i="1" u="sng" dirty="0" err="1">
                <a:solidFill>
                  <a:srgbClr val="0070C0"/>
                </a:solidFill>
              </a:rPr>
              <a:t>bị</a:t>
            </a:r>
            <a:r>
              <a:rPr lang="fr-FR" sz="2400" b="1" i="1" u="sng" dirty="0">
                <a:solidFill>
                  <a:srgbClr val="0070C0"/>
                </a:solidFill>
              </a:rPr>
              <a:t>:</a:t>
            </a:r>
            <a:endParaRPr lang="en-US" sz="2400" dirty="0">
              <a:solidFill>
                <a:srgbClr val="0070C0"/>
              </a:solidFill>
            </a:endParaRPr>
          </a:p>
          <a:p>
            <a:r>
              <a:rPr lang="en-US" sz="2400" b="1" dirty="0">
                <a:solidFill>
                  <a:srgbClr val="0070C0"/>
                </a:solidFill>
              </a:rPr>
              <a:t>1.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cô</a:t>
            </a:r>
            <a:r>
              <a:rPr lang="en-US" sz="2400" b="1" dirty="0">
                <a:solidFill>
                  <a:srgbClr val="0070C0"/>
                </a:solidFill>
              </a:rPr>
              <a:t>:</a:t>
            </a:r>
            <a:endParaRPr lang="en-US" sz="2400" dirty="0">
              <a:solidFill>
                <a:srgbClr val="0070C0"/>
              </a:solidFill>
            </a:endParaRPr>
          </a:p>
          <a:p>
            <a:r>
              <a:rPr lang="en-US" sz="2400" dirty="0">
                <a:solidFill>
                  <a:srgbClr val="0070C0"/>
                </a:solidFill>
              </a:rPr>
              <a:t>- Ti vi, </a:t>
            </a:r>
            <a:r>
              <a:rPr lang="en-US" sz="2400" dirty="0" err="1">
                <a:solidFill>
                  <a:srgbClr val="0070C0"/>
                </a:solidFill>
              </a:rPr>
              <a:t>máy</a:t>
            </a:r>
            <a:r>
              <a:rPr lang="en-US" sz="2400" dirty="0">
                <a:solidFill>
                  <a:srgbClr val="0070C0"/>
                </a:solidFill>
              </a:rPr>
              <a:t> </a:t>
            </a:r>
            <a:r>
              <a:rPr lang="en-US" sz="2400" dirty="0" err="1">
                <a:solidFill>
                  <a:srgbClr val="0070C0"/>
                </a:solidFill>
              </a:rPr>
              <a:t>tính</a:t>
            </a:r>
            <a:r>
              <a:rPr lang="en-US" sz="2400" dirty="0">
                <a:solidFill>
                  <a:srgbClr val="0070C0"/>
                </a:solidFill>
              </a:rPr>
              <a:t> </a:t>
            </a:r>
            <a:r>
              <a:rPr lang="en-US" sz="2400" dirty="0" err="1">
                <a:solidFill>
                  <a:srgbClr val="0070C0"/>
                </a:solidFill>
              </a:rPr>
              <a:t>có</a:t>
            </a:r>
            <a:r>
              <a:rPr lang="en-US" sz="2400" dirty="0">
                <a:solidFill>
                  <a:srgbClr val="0070C0"/>
                </a:solidFill>
              </a:rPr>
              <a:t> </a:t>
            </a:r>
            <a:r>
              <a:rPr lang="en-US" sz="2400" dirty="0" err="1">
                <a:solidFill>
                  <a:srgbClr val="0070C0"/>
                </a:solidFill>
              </a:rPr>
              <a:t>nội</a:t>
            </a:r>
            <a:r>
              <a:rPr lang="en-US" sz="2400" dirty="0">
                <a:solidFill>
                  <a:srgbClr val="0070C0"/>
                </a:solidFill>
              </a:rPr>
              <a:t> dung </a:t>
            </a:r>
            <a:r>
              <a:rPr lang="en-US" sz="2400" dirty="0" err="1">
                <a:solidFill>
                  <a:srgbClr val="0070C0"/>
                </a:solidFill>
              </a:rPr>
              <a:t>bài</a:t>
            </a:r>
            <a:r>
              <a:rPr lang="en-US" sz="2400" dirty="0">
                <a:solidFill>
                  <a:srgbClr val="0070C0"/>
                </a:solidFill>
              </a:rPr>
              <a:t> </a:t>
            </a:r>
            <a:r>
              <a:rPr lang="en-US" sz="2400" dirty="0" err="1">
                <a:solidFill>
                  <a:srgbClr val="0070C0"/>
                </a:solidFill>
              </a:rPr>
              <a:t>dạy</a:t>
            </a:r>
            <a:r>
              <a:rPr lang="en-US" sz="2400" dirty="0">
                <a:solidFill>
                  <a:srgbClr val="0070C0"/>
                </a:solidFill>
              </a:rPr>
              <a:t>.</a:t>
            </a:r>
          </a:p>
          <a:p>
            <a:r>
              <a:rPr lang="en-US" sz="2400" dirty="0">
                <a:solidFill>
                  <a:srgbClr val="0070C0"/>
                </a:solidFill>
              </a:rPr>
              <a:t>- </a:t>
            </a:r>
            <a:r>
              <a:rPr lang="en-US" sz="2400" dirty="0" err="1">
                <a:solidFill>
                  <a:srgbClr val="0070C0"/>
                </a:solidFill>
              </a:rPr>
              <a:t>Nhạc</a:t>
            </a:r>
            <a:r>
              <a:rPr lang="en-US" sz="2400" dirty="0">
                <a:solidFill>
                  <a:srgbClr val="0070C0"/>
                </a:solidFill>
              </a:rPr>
              <a:t> </a:t>
            </a:r>
            <a:r>
              <a:rPr lang="en-US" sz="2400" dirty="0" err="1">
                <a:solidFill>
                  <a:srgbClr val="0070C0"/>
                </a:solidFill>
              </a:rPr>
              <a:t>bài</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nắng</a:t>
            </a:r>
            <a:r>
              <a:rPr lang="en-US" sz="2400" dirty="0">
                <a:solidFill>
                  <a:srgbClr val="0070C0"/>
                </a:solidFill>
              </a:rPr>
              <a:t> </a:t>
            </a:r>
            <a:r>
              <a:rPr lang="en-US" sz="2400" dirty="0" err="1">
                <a:solidFill>
                  <a:srgbClr val="0070C0"/>
                </a:solidFill>
              </a:rPr>
              <a:t>trời</a:t>
            </a:r>
            <a:r>
              <a:rPr lang="en-US" sz="2400" dirty="0">
                <a:solidFill>
                  <a:srgbClr val="0070C0"/>
                </a:solidFill>
              </a:rPr>
              <a:t> </a:t>
            </a:r>
            <a:r>
              <a:rPr lang="en-US" sz="2400" dirty="0" err="1">
                <a:solidFill>
                  <a:srgbClr val="0070C0"/>
                </a:solidFill>
              </a:rPr>
              <a:t>mưa</a:t>
            </a:r>
            <a:r>
              <a:rPr lang="en-US" sz="2400" dirty="0">
                <a:solidFill>
                  <a:srgbClr val="0070C0"/>
                </a:solidFill>
              </a:rPr>
              <a:t>, Cho </a:t>
            </a:r>
            <a:r>
              <a:rPr lang="en-US" sz="2400" dirty="0" err="1">
                <a:solidFill>
                  <a:srgbClr val="0070C0"/>
                </a:solidFill>
              </a:rPr>
              <a:t>tôi</a:t>
            </a:r>
            <a:r>
              <a:rPr lang="en-US" sz="2400" dirty="0">
                <a:solidFill>
                  <a:srgbClr val="0070C0"/>
                </a:solidFill>
              </a:rPr>
              <a:t> </a:t>
            </a:r>
            <a:r>
              <a:rPr lang="en-US" sz="2400" dirty="0" err="1">
                <a:solidFill>
                  <a:srgbClr val="0070C0"/>
                </a:solidFill>
              </a:rPr>
              <a:t>đi</a:t>
            </a:r>
            <a:r>
              <a:rPr lang="en-US" sz="2400" dirty="0">
                <a:solidFill>
                  <a:srgbClr val="0070C0"/>
                </a:solidFill>
              </a:rPr>
              <a:t> </a:t>
            </a:r>
            <a:r>
              <a:rPr lang="en-US" sz="2400" dirty="0" err="1">
                <a:solidFill>
                  <a:srgbClr val="0070C0"/>
                </a:solidFill>
              </a:rPr>
              <a:t>làm</a:t>
            </a:r>
            <a:r>
              <a:rPr lang="en-US" sz="2400" dirty="0">
                <a:solidFill>
                  <a:srgbClr val="0070C0"/>
                </a:solidFill>
              </a:rPr>
              <a:t> </a:t>
            </a:r>
            <a:r>
              <a:rPr lang="en-US" sz="2400" dirty="0" err="1">
                <a:solidFill>
                  <a:srgbClr val="0070C0"/>
                </a:solidFill>
              </a:rPr>
              <a:t>mưa</a:t>
            </a:r>
            <a:r>
              <a:rPr lang="en-US" sz="2400" dirty="0">
                <a:solidFill>
                  <a:srgbClr val="0070C0"/>
                </a:solidFill>
              </a:rPr>
              <a:t> </a:t>
            </a:r>
            <a:r>
              <a:rPr lang="en-US" sz="2400" dirty="0" err="1">
                <a:solidFill>
                  <a:srgbClr val="0070C0"/>
                </a:solidFill>
              </a:rPr>
              <a:t>với</a:t>
            </a:r>
            <a:r>
              <a:rPr lang="en-US" sz="2400" dirty="0">
                <a:solidFill>
                  <a:srgbClr val="0070C0"/>
                </a:solidFill>
              </a:rPr>
              <a:t>.</a:t>
            </a:r>
          </a:p>
          <a:p>
            <a:r>
              <a:rPr lang="en-US" sz="2400" b="1" dirty="0">
                <a:solidFill>
                  <a:srgbClr val="0070C0"/>
                </a:solidFill>
              </a:rPr>
              <a:t>2. </a:t>
            </a:r>
            <a:r>
              <a:rPr lang="en-US" sz="2400" b="1" dirty="0" err="1">
                <a:solidFill>
                  <a:srgbClr val="0070C0"/>
                </a:solidFill>
              </a:rPr>
              <a:t>Đồ</a:t>
            </a:r>
            <a:r>
              <a:rPr lang="en-US" sz="2400" b="1" dirty="0">
                <a:solidFill>
                  <a:srgbClr val="0070C0"/>
                </a:solidFill>
              </a:rPr>
              <a:t> </a:t>
            </a:r>
            <a:r>
              <a:rPr lang="en-US" sz="2400" b="1" dirty="0" err="1">
                <a:solidFill>
                  <a:srgbClr val="0070C0"/>
                </a:solidFill>
              </a:rPr>
              <a:t>dùng</a:t>
            </a:r>
            <a:r>
              <a:rPr lang="en-US" sz="2400" b="1" dirty="0">
                <a:solidFill>
                  <a:srgbClr val="0070C0"/>
                </a:solidFill>
              </a:rPr>
              <a:t> </a:t>
            </a:r>
            <a:r>
              <a:rPr lang="en-US" sz="2400" b="1" dirty="0" err="1">
                <a:solidFill>
                  <a:srgbClr val="0070C0"/>
                </a:solidFill>
              </a:rPr>
              <a:t>của</a:t>
            </a:r>
            <a:r>
              <a:rPr lang="en-US" sz="2400" b="1" dirty="0">
                <a:solidFill>
                  <a:srgbClr val="0070C0"/>
                </a:solidFill>
              </a:rPr>
              <a:t> </a:t>
            </a:r>
            <a:r>
              <a:rPr lang="en-US" sz="2400" b="1" dirty="0" err="1">
                <a:solidFill>
                  <a:srgbClr val="0070C0"/>
                </a:solidFill>
              </a:rPr>
              <a:t>trẻ</a:t>
            </a:r>
            <a:r>
              <a:rPr lang="en-US" sz="2400" b="1" dirty="0">
                <a:solidFill>
                  <a:srgbClr val="0070C0"/>
                </a:solidFill>
              </a:rPr>
              <a:t>: </a:t>
            </a:r>
            <a:endParaRPr lang="en-US" sz="2400" dirty="0">
              <a:solidFill>
                <a:srgbClr val="0070C0"/>
              </a:solidFill>
            </a:endParaRPr>
          </a:p>
          <a:p>
            <a:r>
              <a:rPr lang="en-US" sz="2400" dirty="0">
                <a:solidFill>
                  <a:srgbClr val="0070C0"/>
                </a:solidFill>
              </a:rPr>
              <a:t>- 15 chai </a:t>
            </a:r>
            <a:r>
              <a:rPr lang="en-US" sz="2400" dirty="0" err="1">
                <a:solidFill>
                  <a:srgbClr val="0070C0"/>
                </a:solidFill>
              </a:rPr>
              <a:t>đựng</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phễu</a:t>
            </a:r>
            <a:r>
              <a:rPr lang="en-US" sz="2400" dirty="0">
                <a:solidFill>
                  <a:srgbClr val="0070C0"/>
                </a:solidFill>
              </a:rPr>
              <a:t>, 3 </a:t>
            </a:r>
            <a:r>
              <a:rPr lang="en-US" sz="2400" dirty="0" err="1">
                <a:solidFill>
                  <a:srgbClr val="0070C0"/>
                </a:solidFill>
              </a:rPr>
              <a:t>cốc</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a:t>
            </a:r>
            <a:r>
              <a:rPr lang="en-US" sz="2400" dirty="0" err="1">
                <a:solidFill>
                  <a:srgbClr val="0070C0"/>
                </a:solidFill>
              </a:rPr>
              <a:t>mỗi</a:t>
            </a:r>
            <a:r>
              <a:rPr lang="en-US" sz="2400" dirty="0">
                <a:solidFill>
                  <a:srgbClr val="0070C0"/>
                </a:solidFill>
              </a:rPr>
              <a:t> </a:t>
            </a:r>
            <a:r>
              <a:rPr lang="en-US" sz="2400" dirty="0" err="1">
                <a:solidFill>
                  <a:srgbClr val="0070C0"/>
                </a:solidFill>
              </a:rPr>
              <a:t>trẻ</a:t>
            </a:r>
            <a:r>
              <a:rPr lang="en-US" sz="2400" dirty="0">
                <a:solidFill>
                  <a:srgbClr val="0070C0"/>
                </a:solidFill>
              </a:rPr>
              <a:t> 1 </a:t>
            </a:r>
            <a:r>
              <a:rPr lang="en-US" sz="2400" dirty="0" err="1">
                <a:solidFill>
                  <a:srgbClr val="0070C0"/>
                </a:solidFill>
              </a:rPr>
              <a:t>cốc</a:t>
            </a:r>
            <a:r>
              <a:rPr lang="en-US" sz="2400" dirty="0">
                <a:solidFill>
                  <a:srgbClr val="0070C0"/>
                </a:solidFill>
              </a:rPr>
              <a:t> </a:t>
            </a:r>
            <a:r>
              <a:rPr lang="en-US" sz="2400" dirty="0" err="1">
                <a:solidFill>
                  <a:srgbClr val="0070C0"/>
                </a:solidFill>
              </a:rPr>
              <a:t>uống</a:t>
            </a:r>
            <a:r>
              <a:rPr lang="en-US" sz="2400" dirty="0">
                <a:solidFill>
                  <a:srgbClr val="0070C0"/>
                </a:solidFill>
              </a:rPr>
              <a:t> </a:t>
            </a:r>
            <a:r>
              <a:rPr lang="en-US" sz="2400" dirty="0" err="1">
                <a:solidFill>
                  <a:srgbClr val="0070C0"/>
                </a:solidFill>
              </a:rPr>
              <a:t>nước</a:t>
            </a:r>
            <a:r>
              <a:rPr lang="en-US" sz="2400" dirty="0">
                <a:solidFill>
                  <a:srgbClr val="0070C0"/>
                </a:solidFill>
              </a:rPr>
              <a:t>.</a:t>
            </a:r>
          </a:p>
          <a:p>
            <a:r>
              <a:rPr lang="en-US" sz="2400" dirty="0">
                <a:solidFill>
                  <a:srgbClr val="0070C0"/>
                </a:solidFill>
              </a:rPr>
              <a:t>- 3 </a:t>
            </a:r>
            <a:r>
              <a:rPr lang="en-US" sz="2400" dirty="0" err="1">
                <a:solidFill>
                  <a:srgbClr val="0070C0"/>
                </a:solidFill>
              </a:rPr>
              <a:t>bàn</a:t>
            </a:r>
            <a:r>
              <a:rPr lang="en-US" sz="2400" dirty="0">
                <a:solidFill>
                  <a:srgbClr val="0070C0"/>
                </a:solidFill>
              </a:rPr>
              <a:t> </a:t>
            </a:r>
            <a:r>
              <a:rPr lang="en-US" sz="2400" dirty="0" err="1">
                <a:solidFill>
                  <a:srgbClr val="0070C0"/>
                </a:solidFill>
              </a:rPr>
              <a:t>thấp</a:t>
            </a:r>
            <a:r>
              <a:rPr lang="en-US" sz="2400" dirty="0">
                <a:solidFill>
                  <a:srgbClr val="0070C0"/>
                </a:solidFill>
              </a:rPr>
              <a:t>, 3 </a:t>
            </a:r>
            <a:r>
              <a:rPr lang="en-US" sz="2400" dirty="0" err="1">
                <a:solidFill>
                  <a:srgbClr val="0070C0"/>
                </a:solidFill>
              </a:rPr>
              <a:t>chậu</a:t>
            </a:r>
            <a:r>
              <a:rPr lang="en-US" sz="2400" dirty="0">
                <a:solidFill>
                  <a:srgbClr val="0070C0"/>
                </a:solidFill>
              </a:rPr>
              <a:t> </a:t>
            </a:r>
            <a:r>
              <a:rPr lang="en-US" sz="2400" dirty="0" err="1">
                <a:solidFill>
                  <a:srgbClr val="0070C0"/>
                </a:solidFill>
              </a:rPr>
              <a:t>nước</a:t>
            </a:r>
            <a:r>
              <a:rPr lang="en-US" sz="2400" dirty="0">
                <a:solidFill>
                  <a:srgbClr val="0070C0"/>
                </a:solidFill>
              </a:rPr>
              <a:t>, 3 </a:t>
            </a:r>
            <a:r>
              <a:rPr lang="en-US" sz="2400" dirty="0" err="1">
                <a:solidFill>
                  <a:srgbClr val="0070C0"/>
                </a:solidFill>
              </a:rPr>
              <a:t>khay</a:t>
            </a:r>
            <a:r>
              <a:rPr lang="en-US" sz="2400" dirty="0">
                <a:solidFill>
                  <a:srgbClr val="0070C0"/>
                </a:solidFill>
              </a:rPr>
              <a:t> </a:t>
            </a:r>
            <a:r>
              <a:rPr lang="en-US" sz="2400" dirty="0" err="1">
                <a:solidFill>
                  <a:srgbClr val="0070C0"/>
                </a:solidFill>
              </a:rPr>
              <a:t>đựng</a:t>
            </a:r>
            <a:r>
              <a:rPr lang="en-US" sz="2400" dirty="0">
                <a:solidFill>
                  <a:srgbClr val="0070C0"/>
                </a:solidFill>
              </a:rPr>
              <a:t>, </a:t>
            </a:r>
            <a:r>
              <a:rPr lang="en-US" sz="2400" dirty="0" err="1">
                <a:solidFill>
                  <a:srgbClr val="0070C0"/>
                </a:solidFill>
              </a:rPr>
              <a:t>khăn</a:t>
            </a:r>
            <a:r>
              <a:rPr lang="en-US" sz="2400" dirty="0">
                <a:solidFill>
                  <a:srgbClr val="0070C0"/>
                </a:solidFill>
              </a:rPr>
              <a:t> </a:t>
            </a:r>
            <a:r>
              <a:rPr lang="en-US" sz="2400" dirty="0" err="1">
                <a:solidFill>
                  <a:srgbClr val="0070C0"/>
                </a:solidFill>
              </a:rPr>
              <a:t>lau</a:t>
            </a:r>
            <a:r>
              <a:rPr lang="en-US" sz="2400" dirty="0">
                <a:solidFill>
                  <a:srgbClr val="0070C0"/>
                </a:solidFill>
              </a:rPr>
              <a:t> </a:t>
            </a:r>
            <a:r>
              <a:rPr lang="en-US" sz="2400" dirty="0" err="1">
                <a:solidFill>
                  <a:srgbClr val="0070C0"/>
                </a:solidFill>
              </a:rPr>
              <a:t>tay</a:t>
            </a:r>
            <a:r>
              <a:rPr lang="en-US" sz="2400" dirty="0">
                <a:solidFill>
                  <a:srgbClr val="0070C0"/>
                </a:solidFill>
              </a:rPr>
              <a:t>.</a:t>
            </a:r>
          </a:p>
        </p:txBody>
      </p:sp>
    </p:spTree>
    <p:extLst>
      <p:ext uri="{BB962C8B-B14F-4D97-AF65-F5344CB8AC3E}">
        <p14:creationId xmlns:p14="http://schemas.microsoft.com/office/powerpoint/2010/main" val="123221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059"/>
                                        </p:tgtEl>
                                        <p:attrNameLst>
                                          <p:attrName>style.visibility</p:attrName>
                                        </p:attrNameLst>
                                      </p:cBhvr>
                                      <p:to>
                                        <p:strVal val="visible"/>
                                      </p:to>
                                    </p:set>
                                    <p:animEffect transition="in" filter="randombar(horizontal)">
                                      <p:cBhvr>
                                        <p:cTn id="12" dur="500"/>
                                        <p:tgtEl>
                                          <p:spTgt spid="20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2058"/>
                                        </p:tgtEl>
                                        <p:attrNameLst>
                                          <p:attrName>style.visibility</p:attrName>
                                        </p:attrNameLst>
                                      </p:cBhvr>
                                      <p:to>
                                        <p:strVal val="visible"/>
                                      </p:to>
                                    </p:set>
                                    <p:animEffect transition="in" filter="circle(in)">
                                      <p:cBhvr>
                                        <p:cTn id="17" dur="20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P spid="2059"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856362" y="2194505"/>
            <a:ext cx="6601838" cy="1200329"/>
          </a:xfrm>
          <a:prstGeom prst="rect">
            <a:avLst/>
          </a:prstGeom>
        </p:spPr>
        <p:txBody>
          <a:bodyPr wrap="square">
            <a:spAutoFit/>
          </a:bodyPr>
          <a:lstStyle/>
          <a:p>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1.Ổn</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định</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Chơi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TC: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Trời</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mưa</a:t>
            </a:r>
            <a:r>
              <a:rPr lang="en-US" sz="3600" b="1" kern="10" dirty="0" smtClean="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79325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Copy of k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3"/>
          <p:cNvSpPr>
            <a:spLocks noChangeArrowheads="1"/>
          </p:cNvSpPr>
          <p:nvPr/>
        </p:nvSpPr>
        <p:spPr bwMode="auto">
          <a:xfrm>
            <a:off x="8394700" y="292100"/>
            <a:ext cx="533400" cy="533400"/>
          </a:xfrm>
          <a:prstGeom prst="ellipse">
            <a:avLst/>
          </a:prstGeom>
          <a:solidFill>
            <a:srgbClr val="FF7C8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0" name="Line 4"/>
          <p:cNvSpPr>
            <a:spLocks noChangeShapeType="1"/>
          </p:cNvSpPr>
          <p:nvPr/>
        </p:nvSpPr>
        <p:spPr bwMode="auto">
          <a:xfrm flipH="1">
            <a:off x="7162800" y="838200"/>
            <a:ext cx="1295400" cy="2362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7620000" y="825500"/>
            <a:ext cx="927100" cy="26035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a:off x="8153400" y="838200"/>
            <a:ext cx="4572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763000" y="838200"/>
            <a:ext cx="292100" cy="25908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6781800" y="762000"/>
            <a:ext cx="1676400" cy="20574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H="1">
            <a:off x="8610600" y="838200"/>
            <a:ext cx="76200" cy="26670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H="1">
            <a:off x="6477000" y="762000"/>
            <a:ext cx="1905000" cy="1752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flipH="1">
            <a:off x="5867400" y="609600"/>
            <a:ext cx="2438400" cy="8382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H="1">
            <a:off x="6019800" y="685800"/>
            <a:ext cx="2362200" cy="1371600"/>
          </a:xfrm>
          <a:prstGeom prst="line">
            <a:avLst/>
          </a:prstGeom>
          <a:noFill/>
          <a:ln w="9525">
            <a:solidFill>
              <a:srgbClr val="FF7C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AutoShape 13"/>
          <p:cNvSpPr>
            <a:spLocks noChangeArrowheads="1"/>
          </p:cNvSpPr>
          <p:nvPr/>
        </p:nvSpPr>
        <p:spPr bwMode="auto">
          <a:xfrm>
            <a:off x="6858000" y="0"/>
            <a:ext cx="2286000" cy="549275"/>
          </a:xfrm>
          <a:prstGeom prst="cloudCallout">
            <a:avLst>
              <a:gd name="adj1" fmla="val -33542"/>
              <a:gd name="adj2" fmla="val 50000"/>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en-US">
              <a:latin typeface="Verdana" pitchFamily="34" charset="0"/>
              <a:cs typeface="Arial" charset="0"/>
            </a:endParaRPr>
          </a:p>
        </p:txBody>
      </p:sp>
      <p:sp>
        <p:nvSpPr>
          <p:cNvPr id="14350" name="WordArt 14"/>
          <p:cNvSpPr>
            <a:spLocks noChangeArrowheads="1" noChangeShapeType="1" noTextEdit="1"/>
          </p:cNvSpPr>
          <p:nvPr/>
        </p:nvSpPr>
        <p:spPr bwMode="auto">
          <a:xfrm>
            <a:off x="1828800" y="228600"/>
            <a:ext cx="5981700" cy="4572000"/>
          </a:xfrm>
          <a:prstGeom prst="rect">
            <a:avLst/>
          </a:prstGeom>
        </p:spPr>
        <p:txBody>
          <a:bodyPr wrap="none" fromWordArt="1">
            <a:prstTxWarp prst="textCurveUp">
              <a:avLst>
                <a:gd name="adj" fmla="val 40356"/>
              </a:avLst>
            </a:prstTxWarp>
          </a:bodyPr>
          <a:lstStyle/>
          <a:p>
            <a:pPr algn="ctr"/>
            <a:endParaRPr lang="vi-VN" sz="3600" kern="10" dirty="0">
              <a:ln w="12700">
                <a:solidFill>
                  <a:srgbClr val="000000"/>
                </a:solidFill>
                <a:round/>
                <a:headEnd/>
                <a:tailEnd/>
              </a:ln>
              <a:solidFill>
                <a:srgbClr val="FF0000"/>
              </a:solidFill>
              <a:effectLst>
                <a:outerShdw dist="45791" dir="2021404" algn="ctr" rotWithShape="0">
                  <a:srgbClr val="808080">
                    <a:alpha val="79999"/>
                  </a:srgbClr>
                </a:outerShdw>
              </a:effectLst>
              <a:latin typeface="Times New Roman"/>
              <a:cs typeface="Times New Roman"/>
            </a:endParaRPr>
          </a:p>
        </p:txBody>
      </p:sp>
      <p:sp>
        <p:nvSpPr>
          <p:cNvPr id="2" name="Rectangle 1"/>
          <p:cNvSpPr/>
          <p:nvPr/>
        </p:nvSpPr>
        <p:spPr>
          <a:xfrm>
            <a:off x="1676400" y="2194505"/>
            <a:ext cx="7251700" cy="1754326"/>
          </a:xfrm>
          <a:prstGeom prst="rect">
            <a:avLst/>
          </a:prstGeom>
        </p:spPr>
        <p:txBody>
          <a:bodyPr wrap="square">
            <a:spAutoFit/>
          </a:bodyPr>
          <a:lstStyle/>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2.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Phương</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pháp</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hình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tổ</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chức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t>
            </a:r>
            <a:endParaRPr lang="en-US" sz="3600" b="1" kern="10" dirty="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endParaRPr>
          </a:p>
          <a:p>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a)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Đặc</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điểm</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tính</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chất</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của</a:t>
            </a:r>
            <a:r>
              <a:rPr lang="en-US" sz="3600" b="1" kern="10" dirty="0"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 </a:t>
            </a:r>
            <a:r>
              <a:rPr lang="en-US" sz="3600" b="1" kern="10" dirty="0" err="1" smtClean="0">
                <a:ln w="9525">
                  <a:solidFill>
                    <a:srgbClr val="CC99FF"/>
                  </a:solidFill>
                  <a:round/>
                  <a:headEnd/>
                  <a:tailEnd/>
                </a:ln>
                <a:solidFill>
                  <a:srgbClr val="002060"/>
                </a:solidFill>
                <a:effectLst>
                  <a:outerShdw dist="53882" dir="2700000" algn="ctr" rotWithShape="0">
                    <a:srgbClr val="9999FF">
                      <a:alpha val="79999"/>
                    </a:srgbClr>
                  </a:outerShdw>
                </a:effectLst>
                <a:latin typeface="Times New Roman" pitchFamily="18" charset="0"/>
                <a:cs typeface="Times New Roman" pitchFamily="18" charset="0"/>
              </a:rPr>
              <a:t>nước</a:t>
            </a:r>
            <a:endParaRPr lang="en-US" sz="3600" dirty="0">
              <a:solidFill>
                <a:srgbClr val="002060"/>
              </a:solidFill>
              <a:latin typeface="Times New Roman" pitchFamily="18" charset="0"/>
              <a:cs typeface="Times New Roman" pitchFamily="18" charset="0"/>
            </a:endParaRPr>
          </a:p>
          <a:p>
            <a:endParaRPr lang="en-US" sz="3600" b="1" kern="10" dirty="0">
              <a:ln w="9525">
                <a:solidFill>
                  <a:srgbClr val="CC99FF"/>
                </a:solidFill>
                <a:round/>
                <a:headEnd/>
                <a:tailEnd/>
              </a:ln>
              <a:solidFill>
                <a:srgbClr val="00B0F0"/>
              </a:solidFill>
              <a:effectLst>
                <a:outerShdw dist="53882" dir="2700000" algn="ctr" rotWithShape="0">
                  <a:srgbClr val="9999FF">
                    <a:alpha val="79999"/>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55584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nodePh="1">
                                  <p:stCondLst>
                                    <p:cond delay="0"/>
                                  </p:stCondLst>
                                  <p:endCondLst>
                                    <p:cond evt="begin" delay="0">
                                      <p:tn val="5"/>
                                    </p:cond>
                                  </p:endCondLst>
                                  <p:childTnLst>
                                    <p:set>
                                      <p:cBhvr>
                                        <p:cTn id="6" dur="1" fill="hold">
                                          <p:stCondLst>
                                            <p:cond delay="0"/>
                                          </p:stCondLst>
                                        </p:cTn>
                                        <p:tgtEl>
                                          <p:spTgt spid="14350"/>
                                        </p:tgtEl>
                                        <p:attrNameLst>
                                          <p:attrName>style.visibility</p:attrName>
                                        </p:attrNameLst>
                                      </p:cBhvr>
                                      <p:to>
                                        <p:strVal val="visible"/>
                                      </p:to>
                                    </p:set>
                                    <p:animEffect transition="in" filter="wheel(4)">
                                      <p:cBhvr>
                                        <p:cTn id="7" dur="1000"/>
                                        <p:tgtEl>
                                          <p:spTgt spid="14350"/>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SKY\Desktop\nj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49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SKY\Desktop\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9" y="0"/>
            <a:ext cx="9068204" cy="678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8290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SKY\Desktop\bay hơ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0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KY\Desktop\ho nuo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377</Words>
  <Application>Microsoft Office PowerPoint</Application>
  <PresentationFormat>On-screen Show (4:3)</PresentationFormat>
  <Paragraphs>42</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thể của nước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nothing1010.blogspot.com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Nothing1010</dc:creator>
  <cp:lastModifiedBy>Nothing1010</cp:lastModifiedBy>
  <cp:revision>10</cp:revision>
  <dcterms:created xsi:type="dcterms:W3CDTF">2019-03-31T10:06:01Z</dcterms:created>
  <dcterms:modified xsi:type="dcterms:W3CDTF">2022-05-17T04:45:32Z</dcterms:modified>
</cp:coreProperties>
</file>