
<file path=[Content_Types].xml><?xml version="1.0" encoding="utf-8"?>
<Types xmlns="http://schemas.openxmlformats.org/package/2006/content-types">
  <Default Extension="png" ContentType="image/png"/>
  <Default Extension="mp3" ContentType="audio/mpe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sldIdLst>
    <p:sldId id="279" r:id="rId2"/>
    <p:sldId id="266" r:id="rId3"/>
    <p:sldId id="267" r:id="rId4"/>
    <p:sldId id="257" r:id="rId5"/>
    <p:sldId id="268" r:id="rId6"/>
    <p:sldId id="258" r:id="rId7"/>
    <p:sldId id="259" r:id="rId8"/>
    <p:sldId id="260" r:id="rId9"/>
    <p:sldId id="261" r:id="rId10"/>
    <p:sldId id="263" r:id="rId11"/>
    <p:sldId id="262" r:id="rId12"/>
    <p:sldId id="264" r:id="rId13"/>
    <p:sldId id="265" r:id="rId1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24">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6003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79" d="100"/>
          <a:sy n="79" d="100"/>
        </p:scale>
        <p:origin x="276" y="96"/>
      </p:cViewPr>
      <p:guideLst>
        <p:guide orient="horz" pos="2124"/>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42D3EF45-CABA-481D-86FF-F5528A0BF4CA}" type="datetimeFigureOut">
              <a:rPr lang="en-US" smtClean="0"/>
              <a:t>18-04-22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40C8B54-5863-47D9-975A-3EFE0587B0B0}"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2D3EF45-CABA-481D-86FF-F5528A0BF4CA}" type="datetimeFigureOut">
              <a:rPr lang="en-US" smtClean="0"/>
              <a:t>18-04-22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40C8B54-5863-47D9-975A-3EFE0587B0B0}"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2D3EF45-CABA-481D-86FF-F5528A0BF4CA}" type="datetimeFigureOut">
              <a:rPr lang="en-US" smtClean="0"/>
              <a:t>18-04-22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40C8B54-5863-47D9-975A-3EFE0587B0B0}"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2D3EF45-CABA-481D-86FF-F5528A0BF4CA}" type="datetimeFigureOut">
              <a:rPr lang="en-US" smtClean="0"/>
              <a:t>18-04-22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40C8B54-5863-47D9-975A-3EFE0587B0B0}"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2D3EF45-CABA-481D-86FF-F5528A0BF4CA}" type="datetimeFigureOut">
              <a:rPr lang="en-US" smtClean="0"/>
              <a:t>18-04-22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40C8B54-5863-47D9-975A-3EFE0587B0B0}"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42D3EF45-CABA-481D-86FF-F5528A0BF4CA}" type="datetimeFigureOut">
              <a:rPr lang="en-US" smtClean="0"/>
              <a:t>18-04-22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40C8B54-5863-47D9-975A-3EFE0587B0B0}"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42D3EF45-CABA-481D-86FF-F5528A0BF4CA}" type="datetimeFigureOut">
              <a:rPr lang="en-US" smtClean="0"/>
              <a:t>18-04-22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40C8B54-5863-47D9-975A-3EFE0587B0B0}"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42D3EF45-CABA-481D-86FF-F5528A0BF4CA}" type="datetimeFigureOut">
              <a:rPr lang="en-US" smtClean="0"/>
              <a:t>18-04-22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40C8B54-5863-47D9-975A-3EFE0587B0B0}"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2D3EF45-CABA-481D-86FF-F5528A0BF4CA}" type="datetimeFigureOut">
              <a:rPr lang="en-US" smtClean="0"/>
              <a:t>18-04-22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40C8B54-5863-47D9-975A-3EFE0587B0B0}"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42D3EF45-CABA-481D-86FF-F5528A0BF4CA}" type="datetimeFigureOut">
              <a:rPr lang="en-US" smtClean="0"/>
              <a:t>18-04-22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40C8B54-5863-47D9-975A-3EFE0587B0B0}"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42D3EF45-CABA-481D-86FF-F5528A0BF4CA}" type="datetimeFigureOut">
              <a:rPr lang="en-US" smtClean="0"/>
              <a:t>18-04-22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40C8B54-5863-47D9-975A-3EFE0587B0B0}"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2D3EF45-CABA-481D-86FF-F5528A0BF4CA}" type="datetimeFigureOut">
              <a:rPr lang="en-US" smtClean="0"/>
              <a:t>18-04-22</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40C8B54-5863-47D9-975A-3EFE0587B0B0}"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image" Target="../media/image6.png"/><Relationship Id="rId5" Type="http://schemas.openxmlformats.org/officeDocument/2006/relationships/image" Target="../media/image5.GIF"/><Relationship Id="rId4" Type="http://schemas.openxmlformats.org/officeDocument/2006/relationships/image" Target="../media/image4.jpeg"/></Relationships>
</file>

<file path=ppt/slides/_rels/slide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10.GIF"/><Relationship Id="rId2" Type="http://schemas.openxmlformats.org/officeDocument/2006/relationships/image" Target="../media/image9.jpe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 y="0"/>
            <a:ext cx="9160510" cy="67456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a:xfrm>
            <a:off x="685800" y="346710"/>
            <a:ext cx="7772400" cy="1359535"/>
          </a:xfrm>
        </p:spPr>
        <p:txBody>
          <a:bodyPr>
            <a:noAutofit/>
          </a:bodyPr>
          <a:lstStyle/>
          <a:p>
            <a:br>
              <a:rPr lang="en-US" sz="32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Times New Roman" panose="02020603050405020304" pitchFamily="18" charset="0"/>
                <a:cs typeface="Times New Roman" panose="02020603050405020304" pitchFamily="18" charset="0"/>
                <a:sym typeface="+mn-ea"/>
              </a:rPr>
            </a:br>
            <a:br>
              <a:rPr lang="en-US" sz="32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Times New Roman" panose="02020603050405020304" pitchFamily="18" charset="0"/>
                <a:cs typeface="Times New Roman" panose="02020603050405020304" pitchFamily="18" charset="0"/>
                <a:sym typeface="+mn-ea"/>
              </a:rPr>
            </a:br>
            <a:br>
              <a:rPr lang="en-US" sz="32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Times New Roman" panose="02020603050405020304" pitchFamily="18" charset="0"/>
                <a:cs typeface="Times New Roman" panose="02020603050405020304" pitchFamily="18" charset="0"/>
                <a:sym typeface="+mn-ea"/>
              </a:rPr>
            </a:br>
            <a:br>
              <a:rPr lang="en-US" sz="32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Times New Roman" panose="02020603050405020304" pitchFamily="18" charset="0"/>
                <a:cs typeface="Times New Roman" panose="02020603050405020304" pitchFamily="18" charset="0"/>
                <a:sym typeface="+mn-ea"/>
              </a:rPr>
            </a:br>
            <a:br>
              <a:rPr lang="en-US" sz="32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Times New Roman" panose="02020603050405020304" pitchFamily="18" charset="0"/>
                <a:cs typeface="Times New Roman" panose="02020603050405020304" pitchFamily="18" charset="0"/>
                <a:sym typeface="+mn-ea"/>
              </a:rPr>
            </a:br>
            <a:br>
              <a:rPr lang="en-US" sz="32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Times New Roman" panose="02020603050405020304" pitchFamily="18" charset="0"/>
                <a:cs typeface="Times New Roman" panose="02020603050405020304" pitchFamily="18" charset="0"/>
                <a:sym typeface="+mn-ea"/>
              </a:rPr>
            </a:br>
            <a:br>
              <a:rPr lang="en-US" sz="32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Times New Roman" panose="02020603050405020304" pitchFamily="18" charset="0"/>
                <a:cs typeface="Times New Roman" panose="02020603050405020304" pitchFamily="18" charset="0"/>
                <a:sym typeface="+mn-ea"/>
              </a:rPr>
            </a:br>
            <a:br>
              <a:rPr lang="en-US" sz="32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Times New Roman" panose="02020603050405020304" pitchFamily="18" charset="0"/>
                <a:cs typeface="Times New Roman" panose="02020603050405020304" pitchFamily="18" charset="0"/>
                <a:sym typeface="+mn-ea"/>
              </a:rPr>
            </a:br>
            <a:br>
              <a:rPr lang="en-US" sz="36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Times New Roman" panose="02020603050405020304" pitchFamily="18" charset="0"/>
                <a:cs typeface="Times New Roman" panose="02020603050405020304" pitchFamily="18" charset="0"/>
                <a:sym typeface="+mn-ea"/>
              </a:rPr>
            </a:br>
            <a:br>
              <a:rPr lang="en-US" sz="36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Times New Roman" panose="02020603050405020304" pitchFamily="18" charset="0"/>
                <a:cs typeface="Times New Roman" panose="02020603050405020304" pitchFamily="18" charset="0"/>
                <a:sym typeface="+mn-ea"/>
              </a:rPr>
            </a:br>
            <a:br>
              <a:rPr lang="en-US" sz="36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Times New Roman" panose="02020603050405020304" pitchFamily="18" charset="0"/>
                <a:cs typeface="Times New Roman" panose="02020603050405020304" pitchFamily="18" charset="0"/>
                <a:sym typeface="+mn-ea"/>
              </a:rPr>
            </a:br>
            <a:br>
              <a:rPr lang="en-US" sz="36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Times New Roman" panose="02020603050405020304" pitchFamily="18" charset="0"/>
                <a:cs typeface="Times New Roman" panose="02020603050405020304" pitchFamily="18" charset="0"/>
                <a:sym typeface="+mn-ea"/>
              </a:rPr>
            </a:br>
            <a:r>
              <a:rPr lang="en-US" sz="3200" b="1" dirty="0">
                <a:ln w="1905"/>
                <a:solidFill>
                  <a:srgbClr val="FF0000"/>
                </a:solidFill>
                <a:effectLst>
                  <a:innerShdw blurRad="69850" dist="43180" dir="5400000">
                    <a:srgbClr val="000000">
                      <a:alpha val="65000"/>
                    </a:srgbClr>
                  </a:innerShdw>
                </a:effectLst>
                <a:latin typeface="Times New Roman" panose="02020603050405020304" pitchFamily="18" charset="0"/>
                <a:cs typeface="Times New Roman" panose="02020603050405020304" pitchFamily="18" charset="0"/>
                <a:sym typeface="+mn-ea"/>
              </a:rPr>
              <a:t>PHÒNG GD&amp;ĐT QUẬN LONG BIÊN</a:t>
            </a:r>
            <a:br>
              <a:rPr lang="en-US" sz="3200" b="1" dirty="0">
                <a:ln w="1905"/>
                <a:solidFill>
                  <a:srgbClr val="FF0000"/>
                </a:solidFill>
                <a:effectLst>
                  <a:innerShdw blurRad="69850" dist="43180" dir="5400000">
                    <a:srgbClr val="000000">
                      <a:alpha val="65000"/>
                    </a:srgbClr>
                  </a:innerShdw>
                </a:effectLst>
                <a:latin typeface="Times New Roman" panose="02020603050405020304" pitchFamily="18" charset="0"/>
                <a:cs typeface="Times New Roman" panose="02020603050405020304" pitchFamily="18" charset="0"/>
                <a:sym typeface="+mn-ea"/>
              </a:rPr>
            </a:br>
            <a:r>
              <a:rPr lang="en-US" sz="3200" b="1" dirty="0">
                <a:ln w="1905"/>
                <a:solidFill>
                  <a:srgbClr val="FF0000"/>
                </a:solidFill>
                <a:effectLst>
                  <a:innerShdw blurRad="69850" dist="43180" dir="5400000">
                    <a:srgbClr val="000000">
                      <a:alpha val="65000"/>
                    </a:srgbClr>
                  </a:innerShdw>
                </a:effectLst>
                <a:latin typeface="Times New Roman" panose="02020603050405020304" pitchFamily="18" charset="0"/>
                <a:cs typeface="Times New Roman" panose="02020603050405020304" pitchFamily="18" charset="0"/>
                <a:sym typeface="+mn-ea"/>
              </a:rPr>
              <a:t>TRƯỜNG MN ÁNH SAO</a:t>
            </a:r>
            <a:br>
              <a:rPr lang="en-US" sz="3600" b="1" dirty="0">
                <a:ln w="1905"/>
                <a:solidFill>
                  <a:srgbClr val="FF0000"/>
                </a:solidFill>
                <a:effectLst>
                  <a:innerShdw blurRad="69850" dist="43180" dir="5400000">
                    <a:srgbClr val="000000">
                      <a:alpha val="65000"/>
                    </a:srgbClr>
                  </a:innerShdw>
                </a:effectLst>
                <a:latin typeface="Times New Roman" panose="02020603050405020304" pitchFamily="18" charset="0"/>
                <a:cs typeface="Times New Roman" panose="02020603050405020304" pitchFamily="18" charset="0"/>
                <a:sym typeface="+mn-ea"/>
              </a:rPr>
            </a:br>
            <a:br>
              <a:rPr lang="en-US" sz="3600" b="1" dirty="0">
                <a:ln w="1905"/>
                <a:solidFill>
                  <a:srgbClr val="FF0000"/>
                </a:solidFill>
                <a:effectLst>
                  <a:innerShdw blurRad="69850" dist="43180" dir="5400000">
                    <a:srgbClr val="000000">
                      <a:alpha val="65000"/>
                    </a:srgbClr>
                  </a:innerShdw>
                </a:effectLst>
                <a:latin typeface="Times New Roman" panose="02020603050405020304" pitchFamily="18" charset="0"/>
                <a:cs typeface="Times New Roman" panose="02020603050405020304" pitchFamily="18" charset="0"/>
                <a:sym typeface="+mn-ea"/>
              </a:rPr>
            </a:br>
            <a:br>
              <a:rPr lang="en-US" sz="3600" b="1" dirty="0">
                <a:ln w="1905"/>
                <a:solidFill>
                  <a:srgbClr val="FF0000"/>
                </a:solidFill>
                <a:effectLst>
                  <a:innerShdw blurRad="69850" dist="43180" dir="5400000">
                    <a:srgbClr val="000000">
                      <a:alpha val="65000"/>
                    </a:srgbClr>
                  </a:innerShdw>
                </a:effectLst>
                <a:latin typeface="Times New Roman" panose="02020603050405020304" pitchFamily="18" charset="0"/>
                <a:cs typeface="Times New Roman" panose="02020603050405020304" pitchFamily="18" charset="0"/>
                <a:sym typeface="+mn-ea"/>
              </a:rPr>
            </a:br>
            <a:r>
              <a:rPr lang="en-US" sz="2800" b="1" dirty="0">
                <a:ln w="1905"/>
                <a:solidFill>
                  <a:srgbClr val="FF0000"/>
                </a:solidFill>
                <a:effectLst>
                  <a:innerShdw blurRad="69850" dist="43180" dir="5400000">
                    <a:srgbClr val="000000">
                      <a:alpha val="65000"/>
                    </a:srgbClr>
                  </a:innerShdw>
                </a:effectLst>
                <a:latin typeface="Times New Roman" panose="02020603050405020304" pitchFamily="18" charset="0"/>
                <a:cs typeface="Times New Roman" panose="02020603050405020304" pitchFamily="18" charset="0"/>
                <a:sym typeface="+mn-ea"/>
              </a:rPr>
              <a:t>LĨNH VỰC: PHÁT TRIỂN NHẬN THỨC</a:t>
            </a:r>
            <a:br>
              <a:rPr lang="en-US" sz="28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Times New Roman" panose="02020603050405020304" pitchFamily="18" charset="0"/>
                <a:cs typeface="Times New Roman" panose="02020603050405020304" pitchFamily="18" charset="0"/>
                <a:sym typeface="+mn-ea"/>
              </a:rPr>
            </a:br>
            <a:r>
              <a:rPr lang="en-US" sz="2800" b="1" dirty="0" err="1">
                <a:solidFill>
                  <a:srgbClr val="FF0000"/>
                </a:solidFill>
                <a:latin typeface="Times New Roman" panose="02020603050405020304" pitchFamily="18" charset="0"/>
                <a:cs typeface="Times New Roman" panose="02020603050405020304" pitchFamily="18" charset="0"/>
                <a:sym typeface="+mn-ea"/>
              </a:rPr>
              <a:t>Đề</a:t>
            </a:r>
            <a:r>
              <a:rPr lang="en-US" sz="2800" b="1" dirty="0">
                <a:solidFill>
                  <a:srgbClr val="FF0000"/>
                </a:solidFill>
                <a:latin typeface="Times New Roman" panose="02020603050405020304" pitchFamily="18" charset="0"/>
                <a:cs typeface="Times New Roman" panose="02020603050405020304" pitchFamily="18" charset="0"/>
                <a:sym typeface="+mn-ea"/>
              </a:rPr>
              <a:t> </a:t>
            </a:r>
            <a:r>
              <a:rPr lang="en-US" sz="2800" b="1" dirty="0" err="1">
                <a:solidFill>
                  <a:srgbClr val="FF0000"/>
                </a:solidFill>
                <a:latin typeface="Times New Roman" panose="02020603050405020304" pitchFamily="18" charset="0"/>
                <a:cs typeface="Times New Roman" panose="02020603050405020304" pitchFamily="18" charset="0"/>
                <a:sym typeface="+mn-ea"/>
              </a:rPr>
              <a:t>tài</a:t>
            </a:r>
            <a:r>
              <a:rPr lang="en-US" sz="2800" b="1" dirty="0">
                <a:solidFill>
                  <a:srgbClr val="FF0000"/>
                </a:solidFill>
                <a:latin typeface="Times New Roman" panose="02020603050405020304" pitchFamily="18" charset="0"/>
                <a:cs typeface="Times New Roman" panose="02020603050405020304" pitchFamily="18" charset="0"/>
                <a:sym typeface="+mn-ea"/>
              </a:rPr>
              <a:t>	: </a:t>
            </a:r>
            <a:r>
              <a:rPr lang="en-US" sz="2800" b="1" dirty="0" err="1">
                <a:solidFill>
                  <a:srgbClr val="FF0000"/>
                </a:solidFill>
                <a:latin typeface="Times New Roman" panose="02020603050405020304" pitchFamily="18" charset="0"/>
                <a:cs typeface="Times New Roman" panose="02020603050405020304" pitchFamily="18" charset="0"/>
                <a:sym typeface="+mn-ea"/>
              </a:rPr>
              <a:t>Chắp</a:t>
            </a:r>
            <a:r>
              <a:rPr lang="en-US" sz="2800" b="1" dirty="0">
                <a:solidFill>
                  <a:srgbClr val="FF0000"/>
                </a:solidFill>
                <a:latin typeface="Times New Roman" panose="02020603050405020304" pitchFamily="18" charset="0"/>
                <a:cs typeface="Times New Roman" panose="02020603050405020304" pitchFamily="18" charset="0"/>
                <a:sym typeface="+mn-ea"/>
              </a:rPr>
              <a:t> </a:t>
            </a:r>
            <a:r>
              <a:rPr lang="en-US" sz="2800" b="1" dirty="0" err="1">
                <a:solidFill>
                  <a:srgbClr val="FF0000"/>
                </a:solidFill>
                <a:latin typeface="Times New Roman" panose="02020603050405020304" pitchFamily="18" charset="0"/>
                <a:cs typeface="Times New Roman" panose="02020603050405020304" pitchFamily="18" charset="0"/>
                <a:sym typeface="+mn-ea"/>
              </a:rPr>
              <a:t>ghép</a:t>
            </a:r>
            <a:r>
              <a:rPr lang="en-US" sz="2800" b="1" dirty="0">
                <a:solidFill>
                  <a:srgbClr val="FF0000"/>
                </a:solidFill>
                <a:latin typeface="Times New Roman" panose="02020603050405020304" pitchFamily="18" charset="0"/>
                <a:cs typeface="Times New Roman" panose="02020603050405020304" pitchFamily="18" charset="0"/>
                <a:sym typeface="+mn-ea"/>
              </a:rPr>
              <a:t> </a:t>
            </a:r>
            <a:r>
              <a:rPr lang="en-US" sz="2800" b="1" dirty="0" err="1">
                <a:solidFill>
                  <a:srgbClr val="FF0000"/>
                </a:solidFill>
                <a:latin typeface="Times New Roman" panose="02020603050405020304" pitchFamily="18" charset="0"/>
                <a:cs typeface="Times New Roman" panose="02020603050405020304" pitchFamily="18" charset="0"/>
                <a:sym typeface="+mn-ea"/>
              </a:rPr>
              <a:t>các</a:t>
            </a:r>
            <a:r>
              <a:rPr lang="en-US" sz="2800" b="1" dirty="0">
                <a:solidFill>
                  <a:srgbClr val="FF0000"/>
                </a:solidFill>
                <a:latin typeface="Times New Roman" panose="02020603050405020304" pitchFamily="18" charset="0"/>
                <a:cs typeface="Times New Roman" panose="02020603050405020304" pitchFamily="18" charset="0"/>
                <a:sym typeface="+mn-ea"/>
              </a:rPr>
              <a:t> </a:t>
            </a:r>
            <a:r>
              <a:rPr lang="en-US" sz="2800" b="1" dirty="0" err="1">
                <a:solidFill>
                  <a:srgbClr val="FF0000"/>
                </a:solidFill>
                <a:latin typeface="Times New Roman" panose="02020603050405020304" pitchFamily="18" charset="0"/>
                <a:cs typeface="Times New Roman" panose="02020603050405020304" pitchFamily="18" charset="0"/>
                <a:sym typeface="+mn-ea"/>
              </a:rPr>
              <a:t>hình</a:t>
            </a:r>
            <a:r>
              <a:rPr lang="en-US" sz="2800" b="1" dirty="0">
                <a:solidFill>
                  <a:srgbClr val="FF0000"/>
                </a:solidFill>
                <a:latin typeface="Times New Roman" panose="02020603050405020304" pitchFamily="18" charset="0"/>
                <a:cs typeface="Times New Roman" panose="02020603050405020304" pitchFamily="18" charset="0"/>
                <a:sym typeface="+mn-ea"/>
              </a:rPr>
              <a:t> </a:t>
            </a:r>
            <a:r>
              <a:rPr lang="en-US" sz="2800" b="1" dirty="0" err="1">
                <a:solidFill>
                  <a:srgbClr val="FF0000"/>
                </a:solidFill>
                <a:latin typeface="Times New Roman" panose="02020603050405020304" pitchFamily="18" charset="0"/>
                <a:cs typeface="Times New Roman" panose="02020603050405020304" pitchFamily="18" charset="0"/>
                <a:sym typeface="+mn-ea"/>
              </a:rPr>
              <a:t>học</a:t>
            </a:r>
            <a:r>
              <a:rPr lang="en-US" sz="2800" b="1" dirty="0">
                <a:solidFill>
                  <a:srgbClr val="FF0000"/>
                </a:solidFill>
                <a:latin typeface="Times New Roman" panose="02020603050405020304" pitchFamily="18" charset="0"/>
                <a:cs typeface="Times New Roman" panose="02020603050405020304" pitchFamily="18" charset="0"/>
                <a:sym typeface="+mn-ea"/>
              </a:rPr>
              <a:t> </a:t>
            </a:r>
            <a:r>
              <a:rPr lang="en-US" sz="2800" b="1" dirty="0" err="1">
                <a:solidFill>
                  <a:srgbClr val="FF0000"/>
                </a:solidFill>
                <a:latin typeface="Times New Roman" panose="02020603050405020304" pitchFamily="18" charset="0"/>
                <a:cs typeface="Times New Roman" panose="02020603050405020304" pitchFamily="18" charset="0"/>
                <a:sym typeface="+mn-ea"/>
              </a:rPr>
              <a:t>thành</a:t>
            </a:r>
            <a:r>
              <a:rPr lang="en-US" sz="2800" b="1" dirty="0">
                <a:solidFill>
                  <a:srgbClr val="FF0000"/>
                </a:solidFill>
                <a:latin typeface="Times New Roman" panose="02020603050405020304" pitchFamily="18" charset="0"/>
                <a:cs typeface="Times New Roman" panose="02020603050405020304" pitchFamily="18" charset="0"/>
                <a:sym typeface="+mn-ea"/>
              </a:rPr>
              <a:t> </a:t>
            </a:r>
            <a:r>
              <a:rPr lang="en-US" sz="2800" b="1" dirty="0" err="1">
                <a:solidFill>
                  <a:srgbClr val="FF0000"/>
                </a:solidFill>
                <a:latin typeface="Times New Roman" panose="02020603050405020304" pitchFamily="18" charset="0"/>
                <a:cs typeface="Times New Roman" panose="02020603050405020304" pitchFamily="18" charset="0"/>
                <a:sym typeface="+mn-ea"/>
              </a:rPr>
              <a:t>các</a:t>
            </a:r>
            <a:r>
              <a:rPr lang="en-US" sz="2800" b="1" dirty="0">
                <a:solidFill>
                  <a:srgbClr val="FF0000"/>
                </a:solidFill>
                <a:latin typeface="Times New Roman" panose="02020603050405020304" pitchFamily="18" charset="0"/>
                <a:cs typeface="Times New Roman" panose="02020603050405020304" pitchFamily="18" charset="0"/>
                <a:sym typeface="+mn-ea"/>
              </a:rPr>
              <a:t> </a:t>
            </a:r>
            <a:r>
              <a:rPr lang="en-US" sz="2800" b="1" dirty="0" err="1">
                <a:solidFill>
                  <a:srgbClr val="FF0000"/>
                </a:solidFill>
                <a:latin typeface="Times New Roman" panose="02020603050405020304" pitchFamily="18" charset="0"/>
                <a:cs typeface="Times New Roman" panose="02020603050405020304" pitchFamily="18" charset="0"/>
                <a:sym typeface="+mn-ea"/>
              </a:rPr>
              <a:t>hình</a:t>
            </a:r>
            <a:r>
              <a:rPr lang="en-US" sz="2800" b="1" dirty="0">
                <a:solidFill>
                  <a:srgbClr val="FF0000"/>
                </a:solidFill>
                <a:latin typeface="Times New Roman" panose="02020603050405020304" pitchFamily="18" charset="0"/>
                <a:cs typeface="Times New Roman" panose="02020603050405020304" pitchFamily="18" charset="0"/>
                <a:sym typeface="+mn-ea"/>
              </a:rPr>
              <a:t> 		</a:t>
            </a:r>
            <a:r>
              <a:rPr lang="en-US" sz="2800" b="1" dirty="0" err="1">
                <a:solidFill>
                  <a:srgbClr val="FF0000"/>
                </a:solidFill>
                <a:latin typeface="Times New Roman" panose="02020603050405020304" pitchFamily="18" charset="0"/>
                <a:cs typeface="Times New Roman" panose="02020603050405020304" pitchFamily="18" charset="0"/>
                <a:sym typeface="+mn-ea"/>
              </a:rPr>
              <a:t>đơn</a:t>
            </a:r>
            <a:r>
              <a:rPr lang="en-US" sz="2800" b="1" dirty="0">
                <a:solidFill>
                  <a:srgbClr val="FF0000"/>
                </a:solidFill>
                <a:latin typeface="Times New Roman" panose="02020603050405020304" pitchFamily="18" charset="0"/>
                <a:cs typeface="Times New Roman" panose="02020603050405020304" pitchFamily="18" charset="0"/>
                <a:sym typeface="+mn-ea"/>
              </a:rPr>
              <a:t> </a:t>
            </a:r>
            <a:r>
              <a:rPr lang="en-US" sz="2800" b="1" dirty="0" err="1">
                <a:solidFill>
                  <a:srgbClr val="FF0000"/>
                </a:solidFill>
                <a:latin typeface="Times New Roman" panose="02020603050405020304" pitchFamily="18" charset="0"/>
                <a:cs typeface="Times New Roman" panose="02020603050405020304" pitchFamily="18" charset="0"/>
                <a:sym typeface="+mn-ea"/>
              </a:rPr>
              <a:t>giản</a:t>
            </a:r>
            <a:r>
              <a:rPr lang="en-US" sz="2800" b="1" dirty="0">
                <a:solidFill>
                  <a:srgbClr val="FF0000"/>
                </a:solidFill>
                <a:latin typeface="Times New Roman" panose="02020603050405020304" pitchFamily="18" charset="0"/>
                <a:cs typeface="Times New Roman" panose="02020603050405020304" pitchFamily="18" charset="0"/>
                <a:sym typeface="+mn-ea"/>
              </a:rPr>
              <a:t>.</a:t>
            </a:r>
            <a:br>
              <a:rPr lang="en-US" sz="2800" b="1" dirty="0">
                <a:solidFill>
                  <a:srgbClr val="FF0000"/>
                </a:solidFill>
                <a:latin typeface="Times New Roman" panose="02020603050405020304" pitchFamily="18" charset="0"/>
                <a:cs typeface="Times New Roman" panose="02020603050405020304" pitchFamily="18" charset="0"/>
                <a:sym typeface="+mn-ea"/>
              </a:rPr>
            </a:br>
            <a:r>
              <a:rPr lang="en-US" sz="2800" b="1" dirty="0" err="1">
                <a:solidFill>
                  <a:srgbClr val="FF0000"/>
                </a:solidFill>
                <a:latin typeface="Times New Roman" panose="02020603050405020304" pitchFamily="18" charset="0"/>
                <a:cs typeface="Times New Roman" panose="02020603050405020304" pitchFamily="18" charset="0"/>
                <a:sym typeface="+mn-ea"/>
              </a:rPr>
              <a:t>Lứa</a:t>
            </a:r>
            <a:r>
              <a:rPr lang="en-US" sz="2800" b="1" dirty="0">
                <a:solidFill>
                  <a:srgbClr val="FF0000"/>
                </a:solidFill>
                <a:latin typeface="Times New Roman" panose="02020603050405020304" pitchFamily="18" charset="0"/>
                <a:cs typeface="Times New Roman" panose="02020603050405020304" pitchFamily="18" charset="0"/>
                <a:sym typeface="+mn-ea"/>
              </a:rPr>
              <a:t> </a:t>
            </a:r>
            <a:r>
              <a:rPr lang="en-US" sz="2800" b="1" dirty="0" err="1">
                <a:solidFill>
                  <a:srgbClr val="FF0000"/>
                </a:solidFill>
                <a:latin typeface="Times New Roman" panose="02020603050405020304" pitchFamily="18" charset="0"/>
                <a:cs typeface="Times New Roman" panose="02020603050405020304" pitchFamily="18" charset="0"/>
                <a:sym typeface="+mn-ea"/>
              </a:rPr>
              <a:t>tuổi</a:t>
            </a:r>
            <a:r>
              <a:rPr lang="en-US" sz="2800" b="1" dirty="0">
                <a:solidFill>
                  <a:srgbClr val="FF0000"/>
                </a:solidFill>
                <a:latin typeface="Times New Roman" panose="02020603050405020304" pitchFamily="18" charset="0"/>
                <a:cs typeface="Times New Roman" panose="02020603050405020304" pitchFamily="18" charset="0"/>
                <a:sym typeface="+mn-ea"/>
              </a:rPr>
              <a:t>	: MGN B2.</a:t>
            </a:r>
            <a:br>
              <a:rPr lang="en-US" sz="2800" b="1" dirty="0">
                <a:solidFill>
                  <a:srgbClr val="FF0000"/>
                </a:solidFill>
                <a:latin typeface="Times New Roman" panose="02020603050405020304" pitchFamily="18" charset="0"/>
                <a:cs typeface="Times New Roman" panose="02020603050405020304" pitchFamily="18" charset="0"/>
                <a:sym typeface="+mn-ea"/>
              </a:rPr>
            </a:br>
            <a:r>
              <a:rPr lang="en-US" sz="2800" b="1" dirty="0" err="1">
                <a:solidFill>
                  <a:srgbClr val="FF0000"/>
                </a:solidFill>
                <a:latin typeface="Times New Roman" panose="02020603050405020304" pitchFamily="18" charset="0"/>
                <a:cs typeface="Times New Roman" panose="02020603050405020304" pitchFamily="18" charset="0"/>
                <a:sym typeface="+mn-ea"/>
              </a:rPr>
              <a:t>Người</a:t>
            </a:r>
            <a:r>
              <a:rPr lang="en-US" sz="2800" b="1" dirty="0">
                <a:solidFill>
                  <a:srgbClr val="FF0000"/>
                </a:solidFill>
                <a:latin typeface="Times New Roman" panose="02020603050405020304" pitchFamily="18" charset="0"/>
                <a:cs typeface="Times New Roman" panose="02020603050405020304" pitchFamily="18" charset="0"/>
                <a:sym typeface="+mn-ea"/>
              </a:rPr>
              <a:t> </a:t>
            </a:r>
            <a:r>
              <a:rPr lang="en-US" sz="2800" b="1" dirty="0" err="1">
                <a:solidFill>
                  <a:srgbClr val="FF0000"/>
                </a:solidFill>
                <a:latin typeface="Times New Roman" panose="02020603050405020304" pitchFamily="18" charset="0"/>
                <a:cs typeface="Times New Roman" panose="02020603050405020304" pitchFamily="18" charset="0"/>
                <a:sym typeface="+mn-ea"/>
              </a:rPr>
              <a:t>dạy</a:t>
            </a:r>
            <a:r>
              <a:rPr lang="en-US" sz="2800" b="1" dirty="0">
                <a:solidFill>
                  <a:srgbClr val="FF0000"/>
                </a:solidFill>
                <a:latin typeface="Times New Roman" panose="02020603050405020304" pitchFamily="18" charset="0"/>
                <a:cs typeface="Times New Roman" panose="02020603050405020304" pitchFamily="18" charset="0"/>
                <a:sym typeface="+mn-ea"/>
              </a:rPr>
              <a:t>	: </a:t>
            </a:r>
            <a:r>
              <a:rPr lang="en-US" sz="2800" b="1" dirty="0" err="1">
                <a:solidFill>
                  <a:srgbClr val="FF0000"/>
                </a:solidFill>
                <a:latin typeface="Times New Roman" panose="02020603050405020304" pitchFamily="18" charset="0"/>
                <a:cs typeface="Times New Roman" panose="02020603050405020304" pitchFamily="18" charset="0"/>
                <a:sym typeface="+mn-ea"/>
              </a:rPr>
              <a:t>Nguyễn</a:t>
            </a:r>
            <a:r>
              <a:rPr lang="en-US" sz="2800" b="1" dirty="0">
                <a:solidFill>
                  <a:srgbClr val="FF0000"/>
                </a:solidFill>
                <a:latin typeface="Times New Roman" panose="02020603050405020304" pitchFamily="18" charset="0"/>
                <a:cs typeface="Times New Roman" panose="02020603050405020304" pitchFamily="18" charset="0"/>
                <a:sym typeface="+mn-ea"/>
              </a:rPr>
              <a:t> </a:t>
            </a:r>
            <a:r>
              <a:rPr lang="en-US" sz="2800" b="1" dirty="0" err="1">
                <a:solidFill>
                  <a:srgbClr val="FF0000"/>
                </a:solidFill>
                <a:latin typeface="Times New Roman" panose="02020603050405020304" pitchFamily="18" charset="0"/>
                <a:cs typeface="Times New Roman" panose="02020603050405020304" pitchFamily="18" charset="0"/>
                <a:sym typeface="+mn-ea"/>
              </a:rPr>
              <a:t>Thị</a:t>
            </a:r>
            <a:r>
              <a:rPr lang="en-US" sz="2800" b="1" dirty="0">
                <a:solidFill>
                  <a:srgbClr val="FF0000"/>
                </a:solidFill>
                <a:latin typeface="Times New Roman" panose="02020603050405020304" pitchFamily="18" charset="0"/>
                <a:cs typeface="Times New Roman" panose="02020603050405020304" pitchFamily="18" charset="0"/>
                <a:sym typeface="+mn-ea"/>
              </a:rPr>
              <a:t> </a:t>
            </a:r>
            <a:r>
              <a:rPr lang="en-US" sz="2800" b="1" dirty="0" err="1">
                <a:solidFill>
                  <a:srgbClr val="FF0000"/>
                </a:solidFill>
                <a:latin typeface="Times New Roman" panose="02020603050405020304" pitchFamily="18" charset="0"/>
                <a:cs typeface="Times New Roman" panose="02020603050405020304" pitchFamily="18" charset="0"/>
                <a:sym typeface="+mn-ea"/>
              </a:rPr>
              <a:t>Huyền</a:t>
            </a:r>
            <a:r>
              <a:rPr lang="en-US" sz="2800" b="1" dirty="0">
                <a:solidFill>
                  <a:srgbClr val="FF0000"/>
                </a:solidFill>
                <a:latin typeface="Times New Roman" panose="02020603050405020304" pitchFamily="18" charset="0"/>
                <a:cs typeface="Times New Roman" panose="02020603050405020304" pitchFamily="18" charset="0"/>
                <a:sym typeface="+mn-ea"/>
              </a:rPr>
              <a:t> Trang.</a:t>
            </a:r>
            <a:br>
              <a:rPr lang="en-US" sz="8000" b="1" dirty="0">
                <a:solidFill>
                  <a:srgbClr val="FF0000"/>
                </a:solidFill>
                <a:latin typeface="Times New Roman" panose="02020603050405020304" pitchFamily="18" charset="0"/>
                <a:cs typeface="Times New Roman" panose="02020603050405020304" pitchFamily="18" charset="0"/>
                <a:sym typeface="+mn-ea"/>
              </a:rPr>
            </a:br>
            <a:br>
              <a:rPr lang="en-US" sz="80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Times New Roman" panose="02020603050405020304" pitchFamily="18" charset="0"/>
                <a:cs typeface="Times New Roman" panose="02020603050405020304" pitchFamily="18" charset="0"/>
                <a:sym typeface="+mn-ea"/>
              </a:rPr>
            </a:br>
            <a:endParaRPr lang="en-US" sz="8000" b="1" dirty="0">
              <a:latin typeface="Times New Roman" panose="02020603050405020304" pitchFamily="18" charset="0"/>
              <a:cs typeface="Times New Roman" panose="02020603050405020304" pitchFamily="18" charset="0"/>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7999"/>
          </a:xfrm>
          <a:prstGeom prst="rect">
            <a:avLst/>
          </a:prstGeom>
        </p:spPr>
      </p:pic>
      <p:sp>
        <p:nvSpPr>
          <p:cNvPr id="5" name="Title 4"/>
          <p:cNvSpPr>
            <a:spLocks noGrp="1"/>
          </p:cNvSpPr>
          <p:nvPr>
            <p:ph type="title"/>
          </p:nvPr>
        </p:nvSpPr>
        <p:spPr>
          <a:xfrm>
            <a:off x="457200" y="2057400"/>
            <a:ext cx="8229600" cy="2438400"/>
          </a:xfrm>
        </p:spPr>
        <p:txBody>
          <a:bodyPr>
            <a:normAutofit/>
          </a:bodyPr>
          <a:lstStyle/>
          <a:p>
            <a:r>
              <a:rPr lang="en-US" sz="8000" b="1" dirty="0">
                <a:solidFill>
                  <a:schemeClr val="bg1"/>
                </a:solidFill>
                <a:latin typeface="Times New Roman" panose="02020603050405020304" pitchFamily="18" charset="0"/>
                <a:cs typeface="Times New Roman" panose="02020603050405020304" pitchFamily="18" charset="0"/>
              </a:rPr>
              <a:t>TRÒ CHƠI</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6" name="Title 5"/>
          <p:cNvSpPr>
            <a:spLocks noGrp="1"/>
          </p:cNvSpPr>
          <p:nvPr>
            <p:ph type="title"/>
          </p:nvPr>
        </p:nvSpPr>
        <p:spPr>
          <a:xfrm>
            <a:off x="457200" y="2552700"/>
            <a:ext cx="8229600" cy="1752600"/>
          </a:xfrm>
        </p:spPr>
        <p:txBody>
          <a:bodyPr>
            <a:normAutofit fontScale="90000"/>
          </a:bodyPr>
          <a:lstStyle/>
          <a:p>
            <a:r>
              <a:rPr lang="en-US" u="sng" dirty="0" err="1">
                <a:solidFill>
                  <a:schemeClr val="accent6">
                    <a:lumMod val="75000"/>
                  </a:schemeClr>
                </a:solidFill>
                <a:latin typeface="Times New Roman" panose="02020603050405020304" pitchFamily="18" charset="0"/>
                <a:cs typeface="Times New Roman" panose="02020603050405020304" pitchFamily="18" charset="0"/>
              </a:rPr>
              <a:t>Trò</a:t>
            </a:r>
            <a:r>
              <a:rPr lang="en-US" u="sng" dirty="0">
                <a:solidFill>
                  <a:schemeClr val="accent6">
                    <a:lumMod val="75000"/>
                  </a:schemeClr>
                </a:solidFill>
                <a:latin typeface="Times New Roman" panose="02020603050405020304" pitchFamily="18" charset="0"/>
                <a:cs typeface="Times New Roman" panose="02020603050405020304" pitchFamily="18" charset="0"/>
              </a:rPr>
              <a:t> </a:t>
            </a:r>
            <a:r>
              <a:rPr lang="en-US" u="sng" dirty="0" err="1">
                <a:solidFill>
                  <a:schemeClr val="accent6">
                    <a:lumMod val="75000"/>
                  </a:schemeClr>
                </a:solidFill>
                <a:latin typeface="Times New Roman" panose="02020603050405020304" pitchFamily="18" charset="0"/>
                <a:cs typeface="Times New Roman" panose="02020603050405020304" pitchFamily="18" charset="0"/>
              </a:rPr>
              <a:t>chơi</a:t>
            </a:r>
            <a:r>
              <a:rPr lang="en-US" u="sng" dirty="0">
                <a:solidFill>
                  <a:schemeClr val="accent6">
                    <a:lumMod val="75000"/>
                  </a:schemeClr>
                </a:solidFill>
                <a:latin typeface="Times New Roman" panose="02020603050405020304" pitchFamily="18" charset="0"/>
                <a:cs typeface="Times New Roman" panose="02020603050405020304" pitchFamily="18" charset="0"/>
              </a:rPr>
              <a:t> 1: </a:t>
            </a:r>
            <a:r>
              <a:rPr lang="en-US" u="sng" dirty="0" err="1">
                <a:solidFill>
                  <a:schemeClr val="accent6">
                    <a:lumMod val="75000"/>
                  </a:schemeClr>
                </a:solidFill>
                <a:latin typeface="Times New Roman" panose="02020603050405020304" pitchFamily="18" charset="0"/>
                <a:cs typeface="Times New Roman" panose="02020603050405020304" pitchFamily="18" charset="0"/>
              </a:rPr>
              <a:t>Chắp</a:t>
            </a:r>
            <a:r>
              <a:rPr lang="en-US" u="sng" dirty="0">
                <a:solidFill>
                  <a:schemeClr val="accent6">
                    <a:lumMod val="75000"/>
                  </a:schemeClr>
                </a:solidFill>
                <a:latin typeface="Times New Roman" panose="02020603050405020304" pitchFamily="18" charset="0"/>
                <a:cs typeface="Times New Roman" panose="02020603050405020304" pitchFamily="18" charset="0"/>
              </a:rPr>
              <a:t> </a:t>
            </a:r>
            <a:r>
              <a:rPr lang="en-US" u="sng" dirty="0" err="1">
                <a:solidFill>
                  <a:schemeClr val="accent6">
                    <a:lumMod val="75000"/>
                  </a:schemeClr>
                </a:solidFill>
                <a:latin typeface="Times New Roman" panose="02020603050405020304" pitchFamily="18" charset="0"/>
                <a:cs typeface="Times New Roman" panose="02020603050405020304" pitchFamily="18" charset="0"/>
              </a:rPr>
              <a:t>ghép</a:t>
            </a:r>
            <a:r>
              <a:rPr lang="en-US" u="sng" dirty="0">
                <a:solidFill>
                  <a:schemeClr val="accent6">
                    <a:lumMod val="75000"/>
                  </a:schemeClr>
                </a:solidFill>
                <a:latin typeface="Times New Roman" panose="02020603050405020304" pitchFamily="18" charset="0"/>
                <a:cs typeface="Times New Roman" panose="02020603050405020304" pitchFamily="18" charset="0"/>
              </a:rPr>
              <a:t> </a:t>
            </a:r>
            <a:r>
              <a:rPr lang="en-US" u="sng" dirty="0" err="1">
                <a:solidFill>
                  <a:schemeClr val="accent6">
                    <a:lumMod val="75000"/>
                  </a:schemeClr>
                </a:solidFill>
                <a:latin typeface="Times New Roman" panose="02020603050405020304" pitchFamily="18" charset="0"/>
                <a:cs typeface="Times New Roman" panose="02020603050405020304" pitchFamily="18" charset="0"/>
              </a:rPr>
              <a:t>các</a:t>
            </a:r>
            <a:r>
              <a:rPr lang="en-US" u="sng" dirty="0">
                <a:solidFill>
                  <a:schemeClr val="accent6">
                    <a:lumMod val="75000"/>
                  </a:schemeClr>
                </a:solidFill>
                <a:latin typeface="Times New Roman" panose="02020603050405020304" pitchFamily="18" charset="0"/>
                <a:cs typeface="Times New Roman" panose="02020603050405020304" pitchFamily="18" charset="0"/>
              </a:rPr>
              <a:t> </a:t>
            </a:r>
            <a:r>
              <a:rPr lang="en-US" u="sng" dirty="0" err="1">
                <a:solidFill>
                  <a:schemeClr val="accent6">
                    <a:lumMod val="75000"/>
                  </a:schemeClr>
                </a:solidFill>
                <a:latin typeface="Times New Roman" panose="02020603050405020304" pitchFamily="18" charset="0"/>
                <a:cs typeface="Times New Roman" panose="02020603050405020304" pitchFamily="18" charset="0"/>
              </a:rPr>
              <a:t>phương</a:t>
            </a:r>
            <a:r>
              <a:rPr lang="en-US" u="sng" dirty="0">
                <a:solidFill>
                  <a:schemeClr val="accent6">
                    <a:lumMod val="75000"/>
                  </a:schemeClr>
                </a:solidFill>
                <a:latin typeface="Times New Roman" panose="02020603050405020304" pitchFamily="18" charset="0"/>
                <a:cs typeface="Times New Roman" panose="02020603050405020304" pitchFamily="18" charset="0"/>
              </a:rPr>
              <a:t> </a:t>
            </a:r>
            <a:r>
              <a:rPr lang="en-US" u="sng" dirty="0" err="1">
                <a:solidFill>
                  <a:schemeClr val="accent6">
                    <a:lumMod val="75000"/>
                  </a:schemeClr>
                </a:solidFill>
                <a:latin typeface="Times New Roman" panose="02020603050405020304" pitchFamily="18" charset="0"/>
                <a:cs typeface="Times New Roman" panose="02020603050405020304" pitchFamily="18" charset="0"/>
              </a:rPr>
              <a:t>tiện</a:t>
            </a:r>
            <a:r>
              <a:rPr lang="en-US" u="sng" dirty="0">
                <a:solidFill>
                  <a:schemeClr val="accent6">
                    <a:lumMod val="75000"/>
                  </a:schemeClr>
                </a:solidFill>
                <a:latin typeface="Times New Roman" panose="02020603050405020304" pitchFamily="18" charset="0"/>
                <a:cs typeface="Times New Roman" panose="02020603050405020304" pitchFamily="18" charset="0"/>
              </a:rPr>
              <a:t> </a:t>
            </a:r>
            <a:r>
              <a:rPr lang="en-US" u="sng" dirty="0" err="1">
                <a:solidFill>
                  <a:schemeClr val="accent6">
                    <a:lumMod val="75000"/>
                  </a:schemeClr>
                </a:solidFill>
                <a:latin typeface="Times New Roman" panose="02020603050405020304" pitchFamily="18" charset="0"/>
                <a:cs typeface="Times New Roman" panose="02020603050405020304" pitchFamily="18" charset="0"/>
              </a:rPr>
              <a:t>giao</a:t>
            </a:r>
            <a:r>
              <a:rPr lang="en-US" u="sng" dirty="0">
                <a:solidFill>
                  <a:schemeClr val="accent6">
                    <a:lumMod val="75000"/>
                  </a:schemeClr>
                </a:solidFill>
                <a:latin typeface="Times New Roman" panose="02020603050405020304" pitchFamily="18" charset="0"/>
                <a:cs typeface="Times New Roman" panose="02020603050405020304" pitchFamily="18" charset="0"/>
              </a:rPr>
              <a:t> </a:t>
            </a:r>
            <a:r>
              <a:rPr lang="en-US" u="sng" dirty="0" err="1">
                <a:solidFill>
                  <a:schemeClr val="accent6">
                    <a:lumMod val="75000"/>
                  </a:schemeClr>
                </a:solidFill>
                <a:latin typeface="Times New Roman" panose="02020603050405020304" pitchFamily="18" charset="0"/>
                <a:cs typeface="Times New Roman" panose="02020603050405020304" pitchFamily="18" charset="0"/>
              </a:rPr>
              <a:t>thông</a:t>
            </a:r>
            <a:br>
              <a:rPr lang="en-US" u="sng" dirty="0">
                <a:solidFill>
                  <a:schemeClr val="accent6">
                    <a:lumMod val="75000"/>
                  </a:schemeClr>
                </a:solidFill>
                <a:latin typeface="Times New Roman" panose="02020603050405020304" pitchFamily="18" charset="0"/>
                <a:cs typeface="Times New Roman" panose="02020603050405020304" pitchFamily="18" charset="0"/>
              </a:rPr>
            </a:br>
            <a:r>
              <a:rPr lang="en-US" sz="4000" dirty="0" err="1">
                <a:latin typeface="Times New Roman" panose="02020603050405020304" pitchFamily="18" charset="0"/>
                <a:cs typeface="Times New Roman" panose="02020603050405020304" pitchFamily="18" charset="0"/>
              </a:rPr>
              <a:t>Cách</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chơi</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Từ</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các</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hình</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có</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sẵn</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trong</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rổ</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các</a:t>
            </a:r>
            <a:r>
              <a:rPr lang="en-US" sz="4000" dirty="0">
                <a:latin typeface="Times New Roman" panose="02020603050405020304" pitchFamily="18" charset="0"/>
                <a:cs typeface="Times New Roman" panose="02020603050405020304" pitchFamily="18" charset="0"/>
              </a:rPr>
              <a:t> con </a:t>
            </a:r>
            <a:r>
              <a:rPr lang="en-US" sz="4000" dirty="0" err="1">
                <a:latin typeface="Times New Roman" panose="02020603050405020304" pitchFamily="18" charset="0"/>
                <a:cs typeface="Times New Roman" panose="02020603050405020304" pitchFamily="18" charset="0"/>
              </a:rPr>
              <a:t>hãy</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chắp</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ghép</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các</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phương</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tiện</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giao</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thồn</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mà</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mình</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yêu</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thích</a:t>
            </a:r>
            <a:r>
              <a:rPr lang="en-US" sz="4000" dirty="0">
                <a:latin typeface="Times New Roman" panose="02020603050405020304" pitchFamily="18" charset="0"/>
                <a:cs typeface="Times New Roman" panose="02020603050405020304" pitchFamily="18" charset="0"/>
              </a:rPr>
              <a:t>. Ai </a:t>
            </a:r>
            <a:r>
              <a:rPr lang="en-US" sz="4000" dirty="0" err="1">
                <a:latin typeface="Times New Roman" panose="02020603050405020304" pitchFamily="18" charset="0"/>
                <a:cs typeface="Times New Roman" panose="02020603050405020304" pitchFamily="18" charset="0"/>
              </a:rPr>
              <a:t>ghép</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xong</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thì</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giơ</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tay</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trình</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bày</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cách</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ghép</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của</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mình</a:t>
            </a:r>
            <a:r>
              <a:rPr lang="en-US" sz="4000" dirty="0">
                <a:latin typeface="Times New Roman" panose="02020603050405020304" pitchFamily="18" charset="0"/>
                <a:cs typeface="Times New Roman" panose="02020603050405020304" pitchFamily="18" charset="0"/>
              </a:rPr>
              <a:t>.</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6" name="Title 5"/>
          <p:cNvSpPr>
            <a:spLocks noGrp="1"/>
          </p:cNvSpPr>
          <p:nvPr>
            <p:ph type="title"/>
          </p:nvPr>
        </p:nvSpPr>
        <p:spPr>
          <a:xfrm>
            <a:off x="1066800" y="2057400"/>
            <a:ext cx="8229600" cy="1143000"/>
          </a:xfrm>
        </p:spPr>
        <p:txBody>
          <a:bodyPr>
            <a:normAutofit fontScale="90000"/>
          </a:bodyPr>
          <a:lstStyle/>
          <a:p>
            <a:r>
              <a:rPr lang="en-US" u="sng" dirty="0" err="1">
                <a:solidFill>
                  <a:schemeClr val="accent6">
                    <a:lumMod val="50000"/>
                  </a:schemeClr>
                </a:solidFill>
                <a:latin typeface="Times New Roman" panose="02020603050405020304" pitchFamily="18" charset="0"/>
                <a:cs typeface="Times New Roman" panose="02020603050405020304" pitchFamily="18" charset="0"/>
              </a:rPr>
              <a:t>Trò</a:t>
            </a:r>
            <a:r>
              <a:rPr lang="en-US" u="sng" dirty="0">
                <a:solidFill>
                  <a:schemeClr val="accent6">
                    <a:lumMod val="50000"/>
                  </a:schemeClr>
                </a:solidFill>
                <a:latin typeface="Times New Roman" panose="02020603050405020304" pitchFamily="18" charset="0"/>
                <a:cs typeface="Times New Roman" panose="02020603050405020304" pitchFamily="18" charset="0"/>
              </a:rPr>
              <a:t> </a:t>
            </a:r>
            <a:r>
              <a:rPr lang="en-US" u="sng" dirty="0" err="1">
                <a:solidFill>
                  <a:schemeClr val="accent6">
                    <a:lumMod val="50000"/>
                  </a:schemeClr>
                </a:solidFill>
                <a:latin typeface="Times New Roman" panose="02020603050405020304" pitchFamily="18" charset="0"/>
                <a:cs typeface="Times New Roman" panose="02020603050405020304" pitchFamily="18" charset="0"/>
              </a:rPr>
              <a:t>chơi</a:t>
            </a:r>
            <a:r>
              <a:rPr lang="en-US" u="sng" dirty="0">
                <a:solidFill>
                  <a:schemeClr val="accent6">
                    <a:lumMod val="50000"/>
                  </a:schemeClr>
                </a:solidFill>
                <a:latin typeface="Times New Roman" panose="02020603050405020304" pitchFamily="18" charset="0"/>
                <a:cs typeface="Times New Roman" panose="02020603050405020304" pitchFamily="18" charset="0"/>
              </a:rPr>
              <a:t> 2: </a:t>
            </a:r>
            <a:r>
              <a:rPr lang="en-US" u="sng" dirty="0" err="1">
                <a:solidFill>
                  <a:schemeClr val="accent6">
                    <a:lumMod val="50000"/>
                  </a:schemeClr>
                </a:solidFill>
                <a:latin typeface="Times New Roman" panose="02020603050405020304" pitchFamily="18" charset="0"/>
                <a:cs typeface="Times New Roman" panose="02020603050405020304" pitchFamily="18" charset="0"/>
              </a:rPr>
              <a:t>Ghép</a:t>
            </a:r>
            <a:r>
              <a:rPr lang="en-US" u="sng" dirty="0">
                <a:solidFill>
                  <a:schemeClr val="accent6">
                    <a:lumMod val="50000"/>
                  </a:schemeClr>
                </a:solidFill>
                <a:latin typeface="Times New Roman" panose="02020603050405020304" pitchFamily="18" charset="0"/>
                <a:cs typeface="Times New Roman" panose="02020603050405020304" pitchFamily="18" charset="0"/>
              </a:rPr>
              <a:t> </a:t>
            </a:r>
            <a:r>
              <a:rPr lang="en-US" u="sng" dirty="0" err="1">
                <a:solidFill>
                  <a:schemeClr val="accent6">
                    <a:lumMod val="50000"/>
                  </a:schemeClr>
                </a:solidFill>
                <a:latin typeface="Times New Roman" panose="02020603050405020304" pitchFamily="18" charset="0"/>
                <a:cs typeface="Times New Roman" panose="02020603050405020304" pitchFamily="18" charset="0"/>
              </a:rPr>
              <a:t>hình</a:t>
            </a:r>
            <a:br>
              <a:rPr lang="en-US" u="sng" dirty="0">
                <a:solidFill>
                  <a:schemeClr val="accent6">
                    <a:lumMod val="50000"/>
                  </a:schemeClr>
                </a:solidFill>
                <a:latin typeface="Times New Roman" panose="02020603050405020304" pitchFamily="18" charset="0"/>
                <a:cs typeface="Times New Roman" panose="02020603050405020304" pitchFamily="18" charset="0"/>
              </a:rPr>
            </a:br>
            <a:r>
              <a:rPr lang="en-US" sz="4000" dirty="0" err="1">
                <a:solidFill>
                  <a:schemeClr val="tx1">
                    <a:lumMod val="95000"/>
                    <a:lumOff val="5000"/>
                  </a:schemeClr>
                </a:solidFill>
                <a:latin typeface="Times New Roman" panose="02020603050405020304" pitchFamily="18" charset="0"/>
                <a:cs typeface="Times New Roman" panose="02020603050405020304" pitchFamily="18" charset="0"/>
              </a:rPr>
              <a:t>Cách</a:t>
            </a:r>
            <a:r>
              <a:rPr lang="en-US" sz="40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4000" dirty="0" err="1">
                <a:solidFill>
                  <a:schemeClr val="tx1">
                    <a:lumMod val="95000"/>
                    <a:lumOff val="5000"/>
                  </a:schemeClr>
                </a:solidFill>
                <a:latin typeface="Times New Roman" panose="02020603050405020304" pitchFamily="18" charset="0"/>
                <a:cs typeface="Times New Roman" panose="02020603050405020304" pitchFamily="18" charset="0"/>
              </a:rPr>
              <a:t>chơi</a:t>
            </a:r>
            <a:r>
              <a:rPr lang="en-US" sz="4000" dirty="0">
                <a:solidFill>
                  <a:schemeClr val="tx1">
                    <a:lumMod val="95000"/>
                    <a:lumOff val="5000"/>
                  </a:schemeClr>
                </a:solidFill>
                <a:latin typeface="Times New Roman" panose="02020603050405020304" pitchFamily="18" charset="0"/>
                <a:cs typeface="Times New Roman" panose="02020603050405020304" pitchFamily="18" charset="0"/>
              </a:rPr>
              <a:t>:</a:t>
            </a:r>
            <a:r>
              <a:rPr lang="pt-BR" sz="4000" dirty="0">
                <a:latin typeface="Times New Roman" panose="02020603050405020304" pitchFamily="18" charset="0"/>
                <a:cs typeface="Times New Roman" panose="02020603050405020304" pitchFamily="18" charset="0"/>
              </a:rPr>
              <a:t>Cô  chia lớp thành 2 đội. Nhiệm vụ của 2 đội là gắn mặt cười vào hình chắp ghép đúng. Trò chơi bắt đầu bằng 1 bản nhạc. Kết thúc bản nhạc đội nào gắn được nhiều mặt cười đúng sẽ là đội chiến thắng. </a:t>
            </a:r>
            <a:br>
              <a:rPr lang="en-US" sz="4000" dirty="0">
                <a:latin typeface="Times New Roman" panose="02020603050405020304" pitchFamily="18" charset="0"/>
                <a:cs typeface="Times New Roman" panose="02020603050405020304" pitchFamily="18" charset="0"/>
              </a:rPr>
            </a:br>
            <a:endParaRPr lang="en-US" sz="4000" dirty="0">
              <a:solidFill>
                <a:schemeClr val="accent6">
                  <a:lumMod val="50000"/>
                </a:schemeClr>
              </a:solidFill>
              <a:latin typeface="Times New Roman" panose="02020603050405020304" pitchFamily="18" charset="0"/>
              <a:cs typeface="Times New Roman" panose="02020603050405020304" pitchFamily="18" charset="0"/>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400" y="609600"/>
            <a:ext cx="9160397" cy="5791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a:xfrm>
            <a:off x="685800" y="2363165"/>
            <a:ext cx="7772400" cy="1143000"/>
          </a:xfrm>
        </p:spPr>
        <p:txBody>
          <a:bodyPr>
            <a:noAutofit/>
          </a:bodyPr>
          <a:lstStyle/>
          <a:p>
            <a:r>
              <a:rPr lang="en-US" sz="8000" b="1">
                <a:latin typeface="Times New Roman" panose="02020603050405020304" pitchFamily="18" charset="0"/>
                <a:cs typeface="Times New Roman" panose="02020603050405020304" pitchFamily="18" charset="0"/>
              </a:rPr>
              <a:t>3. Kết thúc</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9646"/>
            <a:ext cx="9144000" cy="686764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Rectangle 2"/>
          <p:cNvSpPr/>
          <p:nvPr/>
        </p:nvSpPr>
        <p:spPr>
          <a:xfrm>
            <a:off x="1447800" y="762000"/>
            <a:ext cx="7086600" cy="3416320"/>
          </a:xfrm>
          <a:prstGeom prst="rect">
            <a:avLst/>
          </a:prstGeom>
        </p:spPr>
        <p:txBody>
          <a:bodyPr wrap="square">
            <a:spAutoFit/>
          </a:bodyPr>
          <a:lstStyle/>
          <a:p>
            <a:r>
              <a:rPr lang="en-US" b="1">
                <a:solidFill>
                  <a:srgbClr val="FFFF00"/>
                </a:solidFill>
                <a:latin typeface="Times New Roman" panose="02020603050405020304"/>
              </a:rPr>
              <a:t>*</a:t>
            </a:r>
            <a:r>
              <a:rPr lang="vi-VN" b="1">
                <a:solidFill>
                  <a:srgbClr val="FFFF00"/>
                </a:solidFill>
                <a:latin typeface="Times New Roman" panose="02020603050405020304"/>
              </a:rPr>
              <a:t> </a:t>
            </a:r>
            <a:r>
              <a:rPr lang="vi-VN" sz="2400" b="1">
                <a:solidFill>
                  <a:srgbClr val="FFFF00"/>
                </a:solidFill>
                <a:latin typeface="Times New Roman" panose="02020603050405020304"/>
              </a:rPr>
              <a:t>Kiến thức :</a:t>
            </a:r>
            <a:endParaRPr lang="vi-VN" sz="2400">
              <a:solidFill>
                <a:srgbClr val="FFFF00"/>
              </a:solidFill>
              <a:latin typeface="Times New Roman" panose="02020603050405020304"/>
            </a:endParaRPr>
          </a:p>
          <a:p>
            <a:r>
              <a:rPr lang="vi-VN" sz="2400">
                <a:solidFill>
                  <a:srgbClr val="FFFF00"/>
                </a:solidFill>
                <a:latin typeface="Times New Roman" panose="02020603050405020304"/>
              </a:rPr>
              <a:t>- Trẻ nhận biết gọi đúng tên các hình vuông tròn, tam giác, chữ nhật một cách thành thạo</a:t>
            </a:r>
          </a:p>
          <a:p>
            <a:r>
              <a:rPr lang="vi-VN" sz="2400" b="1">
                <a:solidFill>
                  <a:srgbClr val="FFFF00"/>
                </a:solidFill>
                <a:latin typeface="Times New Roman" panose="02020603050405020304"/>
              </a:rPr>
              <a:t>*</a:t>
            </a:r>
            <a:r>
              <a:rPr lang="en-US" sz="2400" b="1">
                <a:solidFill>
                  <a:srgbClr val="FFFF00"/>
                </a:solidFill>
                <a:latin typeface="Times New Roman" panose="02020603050405020304"/>
              </a:rPr>
              <a:t> </a:t>
            </a:r>
            <a:r>
              <a:rPr lang="vi-VN" sz="2400" b="1">
                <a:solidFill>
                  <a:srgbClr val="FFFF00"/>
                </a:solidFill>
                <a:latin typeface="Times New Roman" panose="02020603050405020304"/>
              </a:rPr>
              <a:t>Kỹ năng :</a:t>
            </a:r>
            <a:endParaRPr lang="vi-VN" sz="2400">
              <a:solidFill>
                <a:srgbClr val="FFFF00"/>
              </a:solidFill>
              <a:latin typeface="Times New Roman" panose="02020603050405020304"/>
            </a:endParaRPr>
          </a:p>
          <a:p>
            <a:r>
              <a:rPr lang="vi-VN" sz="2400">
                <a:solidFill>
                  <a:srgbClr val="FFFF00"/>
                </a:solidFill>
                <a:latin typeface="Times New Roman" panose="02020603050405020304"/>
              </a:rPr>
              <a:t>- Rèn kĩ năng chọn đúng các hình thông qua dấu hiệu</a:t>
            </a:r>
          </a:p>
          <a:p>
            <a:r>
              <a:rPr lang="vi-VN" sz="2400">
                <a:solidFill>
                  <a:srgbClr val="FFFF00"/>
                </a:solidFill>
                <a:latin typeface="Times New Roman" panose="02020603050405020304"/>
              </a:rPr>
              <a:t>- Biết chơi theo nhóm.</a:t>
            </a:r>
          </a:p>
          <a:p>
            <a:r>
              <a:rPr lang="vi-VN" sz="2400" b="1">
                <a:solidFill>
                  <a:srgbClr val="FFFF00"/>
                </a:solidFill>
                <a:latin typeface="Times New Roman" panose="02020603050405020304"/>
              </a:rPr>
              <a:t>* Thái độ:</a:t>
            </a:r>
            <a:endParaRPr lang="vi-VN" sz="2400">
              <a:solidFill>
                <a:srgbClr val="FFFF00"/>
              </a:solidFill>
              <a:latin typeface="Times New Roman" panose="02020603050405020304"/>
            </a:endParaRPr>
          </a:p>
          <a:p>
            <a:r>
              <a:rPr lang="vi-VN" sz="2400">
                <a:solidFill>
                  <a:srgbClr val="FFFF00"/>
                </a:solidFill>
                <a:latin typeface="Times New Roman" panose="02020603050405020304"/>
              </a:rPr>
              <a:t>- Trẻ hứng thú tham gia vào các hoạt động của giờ học.</a:t>
            </a:r>
          </a:p>
          <a:p>
            <a:r>
              <a:rPr lang="vi-VN" sz="2400">
                <a:solidFill>
                  <a:srgbClr val="FFFF00"/>
                </a:solidFill>
                <a:latin typeface="Times New Roman" panose="02020603050405020304"/>
              </a:rPr>
              <a:t> </a:t>
            </a:r>
            <a:endParaRPr lang="vi-VN" sz="2400" b="0" i="0">
              <a:solidFill>
                <a:srgbClr val="FFFF00"/>
              </a:solidFill>
              <a:effectLst/>
              <a:latin typeface="Times New Roman" panose="02020603050405020304"/>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Rectangle 2"/>
          <p:cNvSpPr/>
          <p:nvPr/>
        </p:nvSpPr>
        <p:spPr>
          <a:xfrm>
            <a:off x="1524000" y="1371600"/>
            <a:ext cx="5867400" cy="4339650"/>
          </a:xfrm>
          <a:prstGeom prst="rect">
            <a:avLst/>
          </a:prstGeom>
        </p:spPr>
        <p:txBody>
          <a:bodyPr wrap="square">
            <a:spAutoFit/>
          </a:bodyPr>
          <a:lstStyle/>
          <a:p>
            <a:pPr algn="ctr"/>
            <a:r>
              <a:rPr lang="en-US" sz="3600" b="1">
                <a:solidFill>
                  <a:schemeClr val="bg1"/>
                </a:solidFill>
                <a:latin typeface="Times New Roman" panose="02020603050405020304"/>
              </a:rPr>
              <a:t>Chuẩn bị</a:t>
            </a:r>
          </a:p>
          <a:p>
            <a:r>
              <a:rPr lang="vi-VN" sz="2400" b="1" u="sng">
                <a:solidFill>
                  <a:schemeClr val="bg1"/>
                </a:solidFill>
                <a:latin typeface="Times New Roman" panose="02020603050405020304"/>
              </a:rPr>
              <a:t>* Đồ dùng của cô</a:t>
            </a:r>
          </a:p>
          <a:p>
            <a:r>
              <a:rPr lang="vi-VN" sz="2400">
                <a:solidFill>
                  <a:schemeClr val="bg1"/>
                </a:solidFill>
                <a:latin typeface="Times New Roman" panose="02020603050405020304"/>
              </a:rPr>
              <a:t>- Nhạc bài hát: Bạn ơi có biết</a:t>
            </a:r>
          </a:p>
          <a:p>
            <a:r>
              <a:rPr lang="vi-VN" sz="2400">
                <a:solidFill>
                  <a:schemeClr val="bg1"/>
                </a:solidFill>
                <a:latin typeface="Times New Roman" panose="02020603050405020304"/>
              </a:rPr>
              <a:t>- Tranh các phương tiện giao thông chắp ghép từ các hình</a:t>
            </a:r>
          </a:p>
          <a:p>
            <a:r>
              <a:rPr lang="vi-VN" sz="2400">
                <a:solidFill>
                  <a:schemeClr val="bg1"/>
                </a:solidFill>
                <a:latin typeface="Times New Roman" panose="02020603050405020304"/>
              </a:rPr>
              <a:t>-</a:t>
            </a:r>
            <a:r>
              <a:rPr lang="en-US" sz="2400">
                <a:solidFill>
                  <a:schemeClr val="bg1"/>
                </a:solidFill>
                <a:latin typeface="Times New Roman" panose="02020603050405020304"/>
              </a:rPr>
              <a:t> </a:t>
            </a:r>
            <a:r>
              <a:rPr lang="vi-VN" sz="2400">
                <a:solidFill>
                  <a:schemeClr val="bg1"/>
                </a:solidFill>
                <a:latin typeface="Times New Roman" panose="02020603050405020304"/>
              </a:rPr>
              <a:t>Các hình vuông tròn tam giác, chữ nhật</a:t>
            </a:r>
            <a:endParaRPr lang="en-US" sz="2400">
              <a:solidFill>
                <a:schemeClr val="bg1"/>
              </a:solidFill>
              <a:latin typeface="Times New Roman" panose="02020603050405020304"/>
            </a:endParaRPr>
          </a:p>
          <a:p>
            <a:r>
              <a:rPr lang="en-US" sz="2400">
                <a:solidFill>
                  <a:schemeClr val="bg1"/>
                </a:solidFill>
                <a:latin typeface="Times New Roman" panose="02020603050405020304"/>
              </a:rPr>
              <a:t>- Bài giảng điện tử</a:t>
            </a:r>
          </a:p>
          <a:p>
            <a:r>
              <a:rPr lang="en-US" sz="2400">
                <a:solidFill>
                  <a:schemeClr val="bg1"/>
                </a:solidFill>
                <a:latin typeface="Times New Roman" panose="02020603050405020304"/>
              </a:rPr>
              <a:t>- Que chỉ</a:t>
            </a:r>
            <a:endParaRPr lang="vi-VN" sz="2400">
              <a:solidFill>
                <a:schemeClr val="bg1"/>
              </a:solidFill>
              <a:latin typeface="Times New Roman" panose="02020603050405020304"/>
            </a:endParaRPr>
          </a:p>
          <a:p>
            <a:r>
              <a:rPr lang="vi-VN" sz="2400" b="1" u="sng">
                <a:solidFill>
                  <a:schemeClr val="bg1"/>
                </a:solidFill>
                <a:latin typeface="Times New Roman" panose="02020603050405020304"/>
              </a:rPr>
              <a:t>* Đồ dùng trẻ</a:t>
            </a:r>
          </a:p>
          <a:p>
            <a:r>
              <a:rPr lang="vi-VN" sz="2400">
                <a:solidFill>
                  <a:schemeClr val="bg1"/>
                </a:solidFill>
                <a:latin typeface="Times New Roman" panose="02020603050405020304"/>
              </a:rPr>
              <a:t>- Các hình tam giác chữ nhật, tròn vuông có màu khác nhau</a:t>
            </a:r>
            <a:endParaRPr lang="vi-VN" sz="2400" b="0" i="0">
              <a:solidFill>
                <a:schemeClr val="bg1"/>
              </a:solidFill>
              <a:effectLst/>
              <a:latin typeface="Times New Roman" panose="02020603050405020304"/>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6" name="Title 5"/>
          <p:cNvSpPr>
            <a:spLocks noGrp="1"/>
          </p:cNvSpPr>
          <p:nvPr>
            <p:ph type="title"/>
          </p:nvPr>
        </p:nvSpPr>
        <p:spPr>
          <a:xfrm>
            <a:off x="0" y="533400"/>
            <a:ext cx="9144000" cy="2286000"/>
          </a:xfrm>
        </p:spPr>
        <p:txBody>
          <a:bodyPr>
            <a:normAutofit/>
          </a:bodyPr>
          <a:lstStyle/>
          <a:p>
            <a:r>
              <a:rPr lang="en-US" sz="6000" b="1" u="sng">
                <a:solidFill>
                  <a:srgbClr val="FF0000"/>
                </a:solidFill>
                <a:latin typeface="Times New Roman" panose="02020603050405020304" pitchFamily="18" charset="0"/>
                <a:cs typeface="Times New Roman" panose="02020603050405020304" pitchFamily="18" charset="0"/>
              </a:rPr>
              <a:t>1. Ổn định tổ chức:</a:t>
            </a:r>
            <a:br>
              <a:rPr lang="en-US" sz="6000" b="1" u="sng">
                <a:solidFill>
                  <a:srgbClr val="FF0000"/>
                </a:solidFill>
                <a:latin typeface="Times New Roman" panose="02020603050405020304" pitchFamily="18" charset="0"/>
                <a:cs typeface="Times New Roman" panose="02020603050405020304" pitchFamily="18" charset="0"/>
              </a:rPr>
            </a:br>
            <a:r>
              <a:rPr lang="en-US">
                <a:solidFill>
                  <a:srgbClr val="FF0000"/>
                </a:solidFill>
                <a:latin typeface="Times New Roman" panose="02020603050405020304" pitchFamily="18" charset="0"/>
                <a:cs typeface="Times New Roman" panose="02020603050405020304" pitchFamily="18" charset="0"/>
              </a:rPr>
              <a:t>Cô </a:t>
            </a:r>
            <a:r>
              <a:rPr lang="en-US" dirty="0" err="1">
                <a:solidFill>
                  <a:srgbClr val="FF0000"/>
                </a:solidFill>
                <a:latin typeface="Times New Roman" panose="02020603050405020304" pitchFamily="18" charset="0"/>
                <a:cs typeface="Times New Roman" panose="02020603050405020304" pitchFamily="18" charset="0"/>
              </a:rPr>
              <a:t>và</a:t>
            </a:r>
            <a:r>
              <a:rPr lang="en-US" dirty="0">
                <a:solidFill>
                  <a:srgbClr val="FF0000"/>
                </a:solidFill>
                <a:latin typeface="Times New Roman" panose="02020603050405020304" pitchFamily="18" charset="0"/>
                <a:cs typeface="Times New Roman" panose="02020603050405020304" pitchFamily="18" charset="0"/>
              </a:rPr>
              <a:t> </a:t>
            </a:r>
            <a:r>
              <a:rPr lang="en-US" dirty="0" err="1">
                <a:solidFill>
                  <a:srgbClr val="FF0000"/>
                </a:solidFill>
                <a:latin typeface="Times New Roman" panose="02020603050405020304" pitchFamily="18" charset="0"/>
                <a:cs typeface="Times New Roman" panose="02020603050405020304" pitchFamily="18" charset="0"/>
              </a:rPr>
              <a:t>trẻ</a:t>
            </a:r>
            <a:r>
              <a:rPr lang="en-US" dirty="0">
                <a:solidFill>
                  <a:srgbClr val="FF0000"/>
                </a:solidFill>
                <a:latin typeface="Times New Roman" panose="02020603050405020304" pitchFamily="18" charset="0"/>
                <a:cs typeface="Times New Roman" panose="02020603050405020304" pitchFamily="18" charset="0"/>
              </a:rPr>
              <a:t> </a:t>
            </a:r>
            <a:r>
              <a:rPr lang="en-US" dirty="0" err="1">
                <a:solidFill>
                  <a:srgbClr val="FF0000"/>
                </a:solidFill>
                <a:latin typeface="Times New Roman" panose="02020603050405020304" pitchFamily="18" charset="0"/>
                <a:cs typeface="Times New Roman" panose="02020603050405020304" pitchFamily="18" charset="0"/>
              </a:rPr>
              <a:t>cùng</a:t>
            </a:r>
            <a:r>
              <a:rPr lang="en-US" dirty="0">
                <a:solidFill>
                  <a:srgbClr val="FF0000"/>
                </a:solidFill>
                <a:latin typeface="Times New Roman" panose="02020603050405020304" pitchFamily="18" charset="0"/>
                <a:cs typeface="Times New Roman" panose="02020603050405020304" pitchFamily="18" charset="0"/>
              </a:rPr>
              <a:t> </a:t>
            </a:r>
            <a:r>
              <a:rPr lang="en-US" dirty="0" err="1">
                <a:solidFill>
                  <a:srgbClr val="FF0000"/>
                </a:solidFill>
                <a:latin typeface="Times New Roman" panose="02020603050405020304" pitchFamily="18" charset="0"/>
                <a:cs typeface="Times New Roman" panose="02020603050405020304" pitchFamily="18" charset="0"/>
              </a:rPr>
              <a:t>hát</a:t>
            </a:r>
            <a:r>
              <a:rPr lang="en-US" dirty="0">
                <a:solidFill>
                  <a:srgbClr val="FF0000"/>
                </a:solidFill>
                <a:latin typeface="Times New Roman" panose="02020603050405020304" pitchFamily="18" charset="0"/>
                <a:cs typeface="Times New Roman" panose="02020603050405020304" pitchFamily="18" charset="0"/>
              </a:rPr>
              <a:t> </a:t>
            </a:r>
            <a:r>
              <a:rPr lang="en-US" dirty="0" err="1">
                <a:solidFill>
                  <a:srgbClr val="FF0000"/>
                </a:solidFill>
                <a:latin typeface="Times New Roman" panose="02020603050405020304" pitchFamily="18" charset="0"/>
                <a:cs typeface="Times New Roman" panose="02020603050405020304" pitchFamily="18" charset="0"/>
              </a:rPr>
              <a:t>bài</a:t>
            </a:r>
            <a:r>
              <a:rPr lang="en-US" dirty="0">
                <a:solidFill>
                  <a:srgbClr val="FF0000"/>
                </a:solidFill>
                <a:latin typeface="Times New Roman" panose="02020603050405020304" pitchFamily="18" charset="0"/>
                <a:cs typeface="Times New Roman" panose="02020603050405020304" pitchFamily="18" charset="0"/>
              </a:rPr>
              <a:t> “ </a:t>
            </a:r>
            <a:r>
              <a:rPr lang="en-US" dirty="0" err="1">
                <a:solidFill>
                  <a:srgbClr val="FF0000"/>
                </a:solidFill>
                <a:latin typeface="Times New Roman" panose="02020603050405020304" pitchFamily="18" charset="0"/>
                <a:cs typeface="Times New Roman" panose="02020603050405020304" pitchFamily="18" charset="0"/>
              </a:rPr>
              <a:t>Bạn</a:t>
            </a:r>
            <a:r>
              <a:rPr lang="en-US" dirty="0">
                <a:solidFill>
                  <a:srgbClr val="FF0000"/>
                </a:solidFill>
                <a:latin typeface="Times New Roman" panose="02020603050405020304" pitchFamily="18" charset="0"/>
                <a:cs typeface="Times New Roman" panose="02020603050405020304" pitchFamily="18" charset="0"/>
              </a:rPr>
              <a:t> </a:t>
            </a:r>
            <a:r>
              <a:rPr lang="en-US" dirty="0" err="1">
                <a:solidFill>
                  <a:srgbClr val="FF0000"/>
                </a:solidFill>
                <a:latin typeface="Times New Roman" panose="02020603050405020304" pitchFamily="18" charset="0"/>
                <a:cs typeface="Times New Roman" panose="02020603050405020304" pitchFamily="18" charset="0"/>
              </a:rPr>
              <a:t>ơi</a:t>
            </a:r>
            <a:r>
              <a:rPr lang="en-US" dirty="0">
                <a:solidFill>
                  <a:srgbClr val="FF0000"/>
                </a:solidFill>
                <a:latin typeface="Times New Roman" panose="02020603050405020304" pitchFamily="18" charset="0"/>
                <a:cs typeface="Times New Roman" panose="02020603050405020304" pitchFamily="18" charset="0"/>
              </a:rPr>
              <a:t> </a:t>
            </a:r>
            <a:r>
              <a:rPr lang="en-US" dirty="0" err="1">
                <a:solidFill>
                  <a:srgbClr val="FF0000"/>
                </a:solidFill>
                <a:latin typeface="Times New Roman" panose="02020603050405020304" pitchFamily="18" charset="0"/>
                <a:cs typeface="Times New Roman" panose="02020603050405020304" pitchFamily="18" charset="0"/>
              </a:rPr>
              <a:t>có</a:t>
            </a:r>
            <a:r>
              <a:rPr lang="en-US" dirty="0">
                <a:solidFill>
                  <a:srgbClr val="FF0000"/>
                </a:solidFill>
                <a:latin typeface="Times New Roman" panose="02020603050405020304" pitchFamily="18" charset="0"/>
                <a:cs typeface="Times New Roman" panose="02020603050405020304" pitchFamily="18" charset="0"/>
              </a:rPr>
              <a:t> </a:t>
            </a:r>
            <a:r>
              <a:rPr lang="en-US" dirty="0" err="1">
                <a:solidFill>
                  <a:srgbClr val="FF0000"/>
                </a:solidFill>
                <a:latin typeface="Times New Roman" panose="02020603050405020304" pitchFamily="18" charset="0"/>
                <a:cs typeface="Times New Roman" panose="02020603050405020304" pitchFamily="18" charset="0"/>
              </a:rPr>
              <a:t>biết</a:t>
            </a:r>
            <a:r>
              <a:rPr lang="en-US" dirty="0">
                <a:solidFill>
                  <a:srgbClr val="FF0000"/>
                </a:solidFill>
                <a:latin typeface="Times New Roman" panose="02020603050405020304" pitchFamily="18" charset="0"/>
                <a:cs typeface="Times New Roman" panose="02020603050405020304" pitchFamily="18" charset="0"/>
              </a:rPr>
              <a:t>”</a:t>
            </a:r>
          </a:p>
        </p:txBody>
      </p:sp>
      <p:pic>
        <p:nvPicPr>
          <p:cNvPr id="7" name="Picture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90600" y="3276600"/>
            <a:ext cx="2819400" cy="3095625"/>
          </a:xfrm>
          <a:prstGeom prst="rect">
            <a:avLst/>
          </a:prstGeom>
        </p:spPr>
      </p:pic>
      <p:pic>
        <p:nvPicPr>
          <p:cNvPr id="8" name="BanOiCoBiet-V.A-2624083.mp3">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8305800" y="228600"/>
            <a:ext cx="609600" cy="609600"/>
          </a:xfrm>
          <a:prstGeom prst="rect">
            <a:avLst/>
          </a:prstGeom>
        </p:spPr>
      </p:pic>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8"/>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202104" fill="hold"/>
                                        <p:tgtEl>
                                          <p:spTgt spid="8"/>
                                        </p:tgtEl>
                                      </p:cBhvr>
                                    </p:cmd>
                                  </p:childTnLst>
                                </p:cTn>
                              </p:par>
                            </p:childTnLst>
                          </p:cTn>
                        </p:par>
                      </p:childTnLst>
                    </p:cTn>
                  </p:par>
                </p:childTnLst>
              </p:cTn>
              <p:nextCondLst>
                <p:cond evt="onClick" delay="0">
                  <p:tgtEl>
                    <p:spTgt spid="8"/>
                  </p:tgtEl>
                </p:cond>
              </p:nextCondLst>
            </p:seq>
            <p:audio>
              <p:cMediaNode vol="80000">
                <p:cTn id="7" fill="hold" display="0">
                  <p:stCondLst>
                    <p:cond delay="indefinite"/>
                  </p:stCondLst>
                  <p:endCondLst>
                    <p:cond evt="onStopAudio" delay="0">
                      <p:tgtEl>
                        <p:sldTgt/>
                      </p:tgtEl>
                    </p:cond>
                  </p:endCondLst>
                </p:cTn>
                <p:tgtEl>
                  <p:spTgt spid="8"/>
                </p:tgtEl>
              </p:cMediaNode>
            </p:audio>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929"/>
            <a:ext cx="9161743" cy="68560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itle 2"/>
          <p:cNvSpPr>
            <a:spLocks noGrp="1"/>
          </p:cNvSpPr>
          <p:nvPr>
            <p:ph type="title"/>
          </p:nvPr>
        </p:nvSpPr>
        <p:spPr>
          <a:xfrm>
            <a:off x="313671" y="1676400"/>
            <a:ext cx="8534400" cy="3352800"/>
          </a:xfrm>
        </p:spPr>
        <p:txBody>
          <a:bodyPr>
            <a:noAutofit/>
          </a:bodyPr>
          <a:lstStyle/>
          <a:p>
            <a:r>
              <a:rPr lang="en-US" sz="8000" b="1">
                <a:latin typeface="Times New Roman" panose="02020603050405020304" pitchFamily="18" charset="0"/>
                <a:cs typeface="Times New Roman" panose="02020603050405020304" pitchFamily="18" charset="0"/>
              </a:rPr>
              <a:t>2. Phương pháp hình thức tổ chức</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855" y="0"/>
            <a:ext cx="9144000" cy="6858000"/>
          </a:xfrm>
          <a:prstGeom prst="rect">
            <a:avLst/>
          </a:prstGeom>
        </p:spPr>
      </p:pic>
      <p:sp>
        <p:nvSpPr>
          <p:cNvPr id="4" name="Title 3"/>
          <p:cNvSpPr>
            <a:spLocks noGrp="1"/>
          </p:cNvSpPr>
          <p:nvPr>
            <p:ph type="title"/>
          </p:nvPr>
        </p:nvSpPr>
        <p:spPr>
          <a:xfrm>
            <a:off x="1371600" y="34636"/>
            <a:ext cx="7897090" cy="1143000"/>
          </a:xfrm>
        </p:spPr>
        <p:txBody>
          <a:bodyPr/>
          <a:lstStyle/>
          <a:p>
            <a:r>
              <a:rPr lang="en-US" dirty="0" err="1">
                <a:solidFill>
                  <a:srgbClr val="7030A0"/>
                </a:solidFill>
                <a:latin typeface="Times New Roman" panose="02020603050405020304" pitchFamily="18" charset="0"/>
                <a:cs typeface="Times New Roman" panose="02020603050405020304" pitchFamily="18" charset="0"/>
              </a:rPr>
              <a:t>Hoạt</a:t>
            </a:r>
            <a:r>
              <a:rPr lang="en-US" dirty="0">
                <a:solidFill>
                  <a:srgbClr val="7030A0"/>
                </a:solidFill>
                <a:latin typeface="Times New Roman" panose="02020603050405020304" pitchFamily="18" charset="0"/>
                <a:cs typeface="Times New Roman" panose="02020603050405020304" pitchFamily="18" charset="0"/>
              </a:rPr>
              <a:t> </a:t>
            </a:r>
            <a:r>
              <a:rPr lang="en-US" dirty="0" err="1">
                <a:solidFill>
                  <a:srgbClr val="7030A0"/>
                </a:solidFill>
                <a:latin typeface="Times New Roman" panose="02020603050405020304" pitchFamily="18" charset="0"/>
                <a:cs typeface="Times New Roman" panose="02020603050405020304" pitchFamily="18" charset="0"/>
              </a:rPr>
              <a:t>động</a:t>
            </a:r>
            <a:r>
              <a:rPr lang="en-US" dirty="0">
                <a:solidFill>
                  <a:srgbClr val="7030A0"/>
                </a:solidFill>
                <a:latin typeface="Times New Roman" panose="02020603050405020304" pitchFamily="18" charset="0"/>
                <a:cs typeface="Times New Roman" panose="02020603050405020304" pitchFamily="18" charset="0"/>
              </a:rPr>
              <a:t> 1: </a:t>
            </a:r>
            <a:r>
              <a:rPr lang="en-US" dirty="0" err="1">
                <a:solidFill>
                  <a:srgbClr val="7030A0"/>
                </a:solidFill>
                <a:latin typeface="Times New Roman" panose="02020603050405020304" pitchFamily="18" charset="0"/>
                <a:cs typeface="Times New Roman" panose="02020603050405020304" pitchFamily="18" charset="0"/>
              </a:rPr>
              <a:t>Ôn</a:t>
            </a:r>
            <a:r>
              <a:rPr lang="en-US" dirty="0">
                <a:solidFill>
                  <a:srgbClr val="7030A0"/>
                </a:solidFill>
                <a:latin typeface="Times New Roman" panose="02020603050405020304" pitchFamily="18" charset="0"/>
                <a:cs typeface="Times New Roman" panose="02020603050405020304" pitchFamily="18" charset="0"/>
              </a:rPr>
              <a:t> </a:t>
            </a:r>
            <a:r>
              <a:rPr lang="en-US" dirty="0" err="1">
                <a:solidFill>
                  <a:srgbClr val="7030A0"/>
                </a:solidFill>
                <a:latin typeface="Times New Roman" panose="02020603050405020304" pitchFamily="18" charset="0"/>
                <a:cs typeface="Times New Roman" panose="02020603050405020304" pitchFamily="18" charset="0"/>
              </a:rPr>
              <a:t>các</a:t>
            </a:r>
            <a:r>
              <a:rPr lang="en-US" dirty="0">
                <a:solidFill>
                  <a:srgbClr val="7030A0"/>
                </a:solidFill>
                <a:latin typeface="Times New Roman" panose="02020603050405020304" pitchFamily="18" charset="0"/>
                <a:cs typeface="Times New Roman" panose="02020603050405020304" pitchFamily="18" charset="0"/>
              </a:rPr>
              <a:t> </a:t>
            </a:r>
            <a:r>
              <a:rPr lang="en-US" dirty="0" err="1">
                <a:solidFill>
                  <a:srgbClr val="7030A0"/>
                </a:solidFill>
                <a:latin typeface="Times New Roman" panose="02020603050405020304" pitchFamily="18" charset="0"/>
                <a:cs typeface="Times New Roman" panose="02020603050405020304" pitchFamily="18" charset="0"/>
              </a:rPr>
              <a:t>hình</a:t>
            </a:r>
            <a:r>
              <a:rPr lang="en-US" dirty="0">
                <a:solidFill>
                  <a:srgbClr val="7030A0"/>
                </a:solidFill>
                <a:latin typeface="Times New Roman" panose="02020603050405020304" pitchFamily="18" charset="0"/>
                <a:cs typeface="Times New Roman" panose="02020603050405020304" pitchFamily="18" charset="0"/>
              </a:rPr>
              <a:t> </a:t>
            </a:r>
            <a:r>
              <a:rPr lang="en-US" dirty="0" err="1">
                <a:solidFill>
                  <a:srgbClr val="7030A0"/>
                </a:solidFill>
                <a:latin typeface="Times New Roman" panose="02020603050405020304" pitchFamily="18" charset="0"/>
                <a:cs typeface="Times New Roman" panose="02020603050405020304" pitchFamily="18" charset="0"/>
              </a:rPr>
              <a:t>đã</a:t>
            </a:r>
            <a:r>
              <a:rPr lang="en-US" dirty="0">
                <a:solidFill>
                  <a:srgbClr val="7030A0"/>
                </a:solidFill>
                <a:latin typeface="Times New Roman" panose="02020603050405020304" pitchFamily="18" charset="0"/>
                <a:cs typeface="Times New Roman" panose="02020603050405020304" pitchFamily="18" charset="0"/>
              </a:rPr>
              <a:t> </a:t>
            </a:r>
            <a:r>
              <a:rPr lang="en-US" dirty="0" err="1">
                <a:solidFill>
                  <a:srgbClr val="7030A0"/>
                </a:solidFill>
                <a:latin typeface="Times New Roman" panose="02020603050405020304" pitchFamily="18" charset="0"/>
                <a:cs typeface="Times New Roman" panose="02020603050405020304" pitchFamily="18" charset="0"/>
              </a:rPr>
              <a:t>học</a:t>
            </a:r>
            <a:endParaRPr lang="en-US" dirty="0">
              <a:solidFill>
                <a:srgbClr val="7030A0"/>
              </a:solidFill>
              <a:latin typeface="Times New Roman" panose="02020603050405020304" pitchFamily="18" charset="0"/>
              <a:cs typeface="Times New Roman" panose="02020603050405020304" pitchFamily="18" charset="0"/>
            </a:endParaRPr>
          </a:p>
        </p:txBody>
      </p:sp>
      <p:sp>
        <p:nvSpPr>
          <p:cNvPr id="5" name="Rectangle 4"/>
          <p:cNvSpPr/>
          <p:nvPr/>
        </p:nvSpPr>
        <p:spPr>
          <a:xfrm>
            <a:off x="1600200" y="1295400"/>
            <a:ext cx="1981200" cy="1905000"/>
          </a:xfrm>
          <a:prstGeom prst="rect">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5486400" y="1295400"/>
            <a:ext cx="3124200" cy="1905000"/>
          </a:xfrm>
          <a:prstGeom prst="rect">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Isosceles Triangle 6"/>
          <p:cNvSpPr/>
          <p:nvPr/>
        </p:nvSpPr>
        <p:spPr>
          <a:xfrm>
            <a:off x="2362200" y="4343400"/>
            <a:ext cx="2819400" cy="2286000"/>
          </a:xfrm>
          <a:prstGeom prst="triangl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a:off x="6248400" y="4229100"/>
            <a:ext cx="2362200" cy="2400300"/>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7" name="Title 6"/>
          <p:cNvSpPr>
            <a:spLocks noGrp="1"/>
          </p:cNvSpPr>
          <p:nvPr>
            <p:ph type="title"/>
          </p:nvPr>
        </p:nvSpPr>
        <p:spPr>
          <a:xfrm>
            <a:off x="838200" y="1600200"/>
            <a:ext cx="8001000" cy="1371600"/>
          </a:xfrm>
        </p:spPr>
        <p:txBody>
          <a:bodyPr>
            <a:normAutofit fontScale="90000"/>
          </a:bodyPr>
          <a:lstStyle/>
          <a:p>
            <a:r>
              <a:rPr lang="en-US" dirty="0" err="1">
                <a:solidFill>
                  <a:srgbClr val="FF0000"/>
                </a:solidFill>
                <a:latin typeface="Times New Roman" panose="02020603050405020304" pitchFamily="18" charset="0"/>
                <a:cs typeface="Times New Roman" panose="02020603050405020304" pitchFamily="18" charset="0"/>
              </a:rPr>
              <a:t>Hoạt</a:t>
            </a:r>
            <a:r>
              <a:rPr lang="en-US" dirty="0">
                <a:solidFill>
                  <a:srgbClr val="FF0000"/>
                </a:solidFill>
                <a:latin typeface="Times New Roman" panose="02020603050405020304" pitchFamily="18" charset="0"/>
                <a:cs typeface="Times New Roman" panose="02020603050405020304" pitchFamily="18" charset="0"/>
              </a:rPr>
              <a:t> </a:t>
            </a:r>
            <a:r>
              <a:rPr lang="en-US" dirty="0" err="1">
                <a:solidFill>
                  <a:srgbClr val="FF0000"/>
                </a:solidFill>
                <a:latin typeface="Times New Roman" panose="02020603050405020304" pitchFamily="18" charset="0"/>
                <a:cs typeface="Times New Roman" panose="02020603050405020304" pitchFamily="18" charset="0"/>
              </a:rPr>
              <a:t>động</a:t>
            </a:r>
            <a:r>
              <a:rPr lang="en-US" dirty="0">
                <a:solidFill>
                  <a:srgbClr val="FF0000"/>
                </a:solidFill>
                <a:latin typeface="Times New Roman" panose="02020603050405020304" pitchFamily="18" charset="0"/>
                <a:cs typeface="Times New Roman" panose="02020603050405020304" pitchFamily="18" charset="0"/>
              </a:rPr>
              <a:t> 2: </a:t>
            </a:r>
            <a:r>
              <a:rPr lang="en-US" dirty="0" err="1">
                <a:solidFill>
                  <a:srgbClr val="FF0000"/>
                </a:solidFill>
                <a:latin typeface="Times New Roman" panose="02020603050405020304" pitchFamily="18" charset="0"/>
                <a:cs typeface="Times New Roman" panose="02020603050405020304" pitchFamily="18" charset="0"/>
              </a:rPr>
              <a:t>Dạy</a:t>
            </a:r>
            <a:r>
              <a:rPr lang="en-US" dirty="0">
                <a:solidFill>
                  <a:srgbClr val="FF0000"/>
                </a:solidFill>
                <a:latin typeface="Times New Roman" panose="02020603050405020304" pitchFamily="18" charset="0"/>
                <a:cs typeface="Times New Roman" panose="02020603050405020304" pitchFamily="18" charset="0"/>
              </a:rPr>
              <a:t> </a:t>
            </a:r>
            <a:r>
              <a:rPr lang="en-US" dirty="0" err="1">
                <a:solidFill>
                  <a:srgbClr val="FF0000"/>
                </a:solidFill>
                <a:latin typeface="Times New Roman" panose="02020603050405020304" pitchFamily="18" charset="0"/>
                <a:cs typeface="Times New Roman" panose="02020603050405020304" pitchFamily="18" charset="0"/>
              </a:rPr>
              <a:t>chắp</a:t>
            </a:r>
            <a:r>
              <a:rPr lang="en-US" dirty="0">
                <a:solidFill>
                  <a:srgbClr val="FF0000"/>
                </a:solidFill>
                <a:latin typeface="Times New Roman" panose="02020603050405020304" pitchFamily="18" charset="0"/>
                <a:cs typeface="Times New Roman" panose="02020603050405020304" pitchFamily="18" charset="0"/>
              </a:rPr>
              <a:t> </a:t>
            </a:r>
            <a:r>
              <a:rPr lang="en-US" dirty="0" err="1">
                <a:solidFill>
                  <a:srgbClr val="FF0000"/>
                </a:solidFill>
                <a:latin typeface="Times New Roman" panose="02020603050405020304" pitchFamily="18" charset="0"/>
                <a:cs typeface="Times New Roman" panose="02020603050405020304" pitchFamily="18" charset="0"/>
              </a:rPr>
              <a:t>ghép</a:t>
            </a:r>
            <a:r>
              <a:rPr lang="en-US" dirty="0">
                <a:solidFill>
                  <a:srgbClr val="FF0000"/>
                </a:solidFill>
                <a:latin typeface="Times New Roman" panose="02020603050405020304" pitchFamily="18" charset="0"/>
                <a:cs typeface="Times New Roman" panose="02020603050405020304" pitchFamily="18" charset="0"/>
              </a:rPr>
              <a:t> </a:t>
            </a:r>
            <a:r>
              <a:rPr lang="en-US" dirty="0" err="1">
                <a:solidFill>
                  <a:srgbClr val="FF0000"/>
                </a:solidFill>
                <a:latin typeface="Times New Roman" panose="02020603050405020304" pitchFamily="18" charset="0"/>
                <a:cs typeface="Times New Roman" panose="02020603050405020304" pitchFamily="18" charset="0"/>
              </a:rPr>
              <a:t>các</a:t>
            </a:r>
            <a:r>
              <a:rPr lang="en-US" dirty="0">
                <a:solidFill>
                  <a:srgbClr val="FF0000"/>
                </a:solidFill>
                <a:latin typeface="Times New Roman" panose="02020603050405020304" pitchFamily="18" charset="0"/>
                <a:cs typeface="Times New Roman" panose="02020603050405020304" pitchFamily="18" charset="0"/>
              </a:rPr>
              <a:t> </a:t>
            </a:r>
            <a:r>
              <a:rPr lang="en-US" dirty="0" err="1">
                <a:solidFill>
                  <a:srgbClr val="FF0000"/>
                </a:solidFill>
                <a:latin typeface="Times New Roman" panose="02020603050405020304" pitchFamily="18" charset="0"/>
                <a:cs typeface="Times New Roman" panose="02020603050405020304" pitchFamily="18" charset="0"/>
              </a:rPr>
              <a:t>hình</a:t>
            </a:r>
            <a:r>
              <a:rPr lang="en-US" dirty="0">
                <a:solidFill>
                  <a:srgbClr val="FF0000"/>
                </a:solidFill>
                <a:latin typeface="Times New Roman" panose="02020603050405020304" pitchFamily="18" charset="0"/>
                <a:cs typeface="Times New Roman" panose="02020603050405020304" pitchFamily="18" charset="0"/>
              </a:rPr>
              <a:t> </a:t>
            </a:r>
            <a:r>
              <a:rPr lang="en-US" dirty="0" err="1">
                <a:solidFill>
                  <a:srgbClr val="FF0000"/>
                </a:solidFill>
                <a:latin typeface="Times New Roman" panose="02020603050405020304" pitchFamily="18" charset="0"/>
                <a:cs typeface="Times New Roman" panose="02020603050405020304" pitchFamily="18" charset="0"/>
              </a:rPr>
              <a:t>học</a:t>
            </a:r>
            <a:r>
              <a:rPr lang="en-US" dirty="0">
                <a:solidFill>
                  <a:srgbClr val="FF0000"/>
                </a:solidFill>
                <a:latin typeface="Times New Roman" panose="02020603050405020304" pitchFamily="18" charset="0"/>
                <a:cs typeface="Times New Roman" panose="02020603050405020304" pitchFamily="18" charset="0"/>
              </a:rPr>
              <a:t> </a:t>
            </a:r>
            <a:r>
              <a:rPr lang="en-US" dirty="0" err="1">
                <a:solidFill>
                  <a:srgbClr val="FF0000"/>
                </a:solidFill>
                <a:latin typeface="Times New Roman" panose="02020603050405020304" pitchFamily="18" charset="0"/>
                <a:cs typeface="Times New Roman" panose="02020603050405020304" pitchFamily="18" charset="0"/>
              </a:rPr>
              <a:t>thành</a:t>
            </a:r>
            <a:r>
              <a:rPr lang="en-US" dirty="0">
                <a:solidFill>
                  <a:srgbClr val="FF0000"/>
                </a:solidFill>
                <a:latin typeface="Times New Roman" panose="02020603050405020304" pitchFamily="18" charset="0"/>
                <a:cs typeface="Times New Roman" panose="02020603050405020304" pitchFamily="18" charset="0"/>
              </a:rPr>
              <a:t> </a:t>
            </a:r>
            <a:r>
              <a:rPr lang="en-US" dirty="0" err="1">
                <a:solidFill>
                  <a:srgbClr val="FF0000"/>
                </a:solidFill>
                <a:latin typeface="Times New Roman" panose="02020603050405020304" pitchFamily="18" charset="0"/>
                <a:cs typeface="Times New Roman" panose="02020603050405020304" pitchFamily="18" charset="0"/>
              </a:rPr>
              <a:t>các</a:t>
            </a:r>
            <a:r>
              <a:rPr lang="en-US" dirty="0">
                <a:solidFill>
                  <a:srgbClr val="FF0000"/>
                </a:solidFill>
                <a:latin typeface="Times New Roman" panose="02020603050405020304" pitchFamily="18" charset="0"/>
                <a:cs typeface="Times New Roman" panose="02020603050405020304" pitchFamily="18" charset="0"/>
              </a:rPr>
              <a:t> </a:t>
            </a:r>
            <a:r>
              <a:rPr lang="en-US" dirty="0" err="1">
                <a:solidFill>
                  <a:srgbClr val="FF0000"/>
                </a:solidFill>
                <a:latin typeface="Times New Roman" panose="02020603050405020304" pitchFamily="18" charset="0"/>
                <a:cs typeface="Times New Roman" panose="02020603050405020304" pitchFamily="18" charset="0"/>
              </a:rPr>
              <a:t>hình</a:t>
            </a:r>
            <a:r>
              <a:rPr lang="en-US" dirty="0">
                <a:solidFill>
                  <a:srgbClr val="FF0000"/>
                </a:solidFill>
                <a:latin typeface="Times New Roman" panose="02020603050405020304" pitchFamily="18" charset="0"/>
                <a:cs typeface="Times New Roman" panose="02020603050405020304" pitchFamily="18" charset="0"/>
              </a:rPr>
              <a:t> </a:t>
            </a:r>
            <a:r>
              <a:rPr lang="en-US" dirty="0" err="1">
                <a:solidFill>
                  <a:srgbClr val="FF0000"/>
                </a:solidFill>
                <a:latin typeface="Times New Roman" panose="02020603050405020304" pitchFamily="18" charset="0"/>
                <a:cs typeface="Times New Roman" panose="02020603050405020304" pitchFamily="18" charset="0"/>
              </a:rPr>
              <a:t>đơn</a:t>
            </a:r>
            <a:r>
              <a:rPr lang="en-US" dirty="0">
                <a:solidFill>
                  <a:srgbClr val="FF0000"/>
                </a:solidFill>
                <a:latin typeface="Times New Roman" panose="02020603050405020304" pitchFamily="18" charset="0"/>
                <a:cs typeface="Times New Roman" panose="02020603050405020304" pitchFamily="18" charset="0"/>
              </a:rPr>
              <a:t> </a:t>
            </a:r>
            <a:r>
              <a:rPr lang="en-US" dirty="0" err="1">
                <a:solidFill>
                  <a:srgbClr val="FF0000"/>
                </a:solidFill>
                <a:latin typeface="Times New Roman" panose="02020603050405020304" pitchFamily="18" charset="0"/>
                <a:cs typeface="Times New Roman" panose="02020603050405020304" pitchFamily="18" charset="0"/>
              </a:rPr>
              <a:t>giản</a:t>
            </a:r>
            <a:endParaRPr lang="en-US" dirty="0">
              <a:solidFill>
                <a:srgbClr val="FF0000"/>
              </a:solidFill>
              <a:latin typeface="Times New Roman" panose="02020603050405020304" pitchFamily="18" charset="0"/>
              <a:cs typeface="Times New Roman" panose="02020603050405020304" pitchFamily="18" charset="0"/>
            </a:endParaRPr>
          </a:p>
        </p:txBody>
      </p:sp>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124200" y="4191000"/>
            <a:ext cx="2819400" cy="1905000"/>
          </a:xfrm>
          <a:prstGeom prst="rect">
            <a:avLst/>
          </a:prstGeom>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5800" y="-785162"/>
            <a:ext cx="9144000" cy="6858000"/>
          </a:xfrm>
          <a:prstGeom prst="rect">
            <a:avLst/>
          </a:prstGeom>
        </p:spPr>
      </p:pic>
      <p:sp>
        <p:nvSpPr>
          <p:cNvPr id="4" name="Isosceles Triangle 3"/>
          <p:cNvSpPr/>
          <p:nvPr/>
        </p:nvSpPr>
        <p:spPr>
          <a:xfrm rot="13523307">
            <a:off x="-371836" y="3431397"/>
            <a:ext cx="3423746" cy="1671606"/>
          </a:xfrm>
          <a:prstGeom prst="triangl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Isosceles Triangle 5"/>
          <p:cNvSpPr/>
          <p:nvPr/>
        </p:nvSpPr>
        <p:spPr>
          <a:xfrm rot="2710393">
            <a:off x="849724" y="2262940"/>
            <a:ext cx="3423746" cy="1671606"/>
          </a:xfrm>
          <a:prstGeom prst="triangle">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4724400" y="2971800"/>
            <a:ext cx="1371600" cy="2590800"/>
          </a:xfrm>
          <a:prstGeom prst="rect">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6137564" y="2971800"/>
            <a:ext cx="1371600" cy="2590800"/>
          </a:xfrm>
          <a:prstGeom prst="rec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itle 8"/>
          <p:cNvSpPr>
            <a:spLocks noGrp="1"/>
          </p:cNvSpPr>
          <p:nvPr>
            <p:ph type="title"/>
          </p:nvPr>
        </p:nvSpPr>
        <p:spPr>
          <a:xfrm>
            <a:off x="927474" y="228600"/>
            <a:ext cx="6844925" cy="1066799"/>
          </a:xfrm>
        </p:spPr>
        <p:txBody>
          <a:bodyPr>
            <a:normAutofit/>
          </a:bodyPr>
          <a:lstStyle/>
          <a:p>
            <a:pPr algn="l"/>
            <a:r>
              <a:rPr lang="en-US" dirty="0">
                <a:solidFill>
                  <a:schemeClr val="accent6">
                    <a:lumMod val="50000"/>
                  </a:schemeClr>
                </a:solidFill>
                <a:latin typeface="Times New Roman" panose="02020603050405020304" pitchFamily="18" charset="0"/>
                <a:cs typeface="Times New Roman" panose="02020603050405020304" pitchFamily="18" charset="0"/>
              </a:rPr>
              <a:t>a. </a:t>
            </a:r>
            <a:r>
              <a:rPr lang="en-US" dirty="0" err="1">
                <a:solidFill>
                  <a:schemeClr val="accent6">
                    <a:lumMod val="50000"/>
                  </a:schemeClr>
                </a:solidFill>
                <a:latin typeface="Times New Roman" panose="02020603050405020304" pitchFamily="18" charset="0"/>
                <a:cs typeface="Times New Roman" panose="02020603050405020304" pitchFamily="18" charset="0"/>
              </a:rPr>
              <a:t>Chắp</a:t>
            </a:r>
            <a:r>
              <a:rPr lang="en-US" dirty="0">
                <a:solidFill>
                  <a:schemeClr val="accent6">
                    <a:lumMod val="50000"/>
                  </a:schemeClr>
                </a:solidFill>
                <a:latin typeface="Times New Roman" panose="02020603050405020304" pitchFamily="18" charset="0"/>
                <a:cs typeface="Times New Roman" panose="02020603050405020304" pitchFamily="18" charset="0"/>
              </a:rPr>
              <a:t> </a:t>
            </a:r>
            <a:r>
              <a:rPr lang="en-US" dirty="0" err="1">
                <a:solidFill>
                  <a:schemeClr val="accent6">
                    <a:lumMod val="50000"/>
                  </a:schemeClr>
                </a:solidFill>
                <a:latin typeface="Times New Roman" panose="02020603050405020304" pitchFamily="18" charset="0"/>
                <a:cs typeface="Times New Roman" panose="02020603050405020304" pitchFamily="18" charset="0"/>
              </a:rPr>
              <a:t>ghép</a:t>
            </a:r>
            <a:r>
              <a:rPr lang="en-US" dirty="0">
                <a:solidFill>
                  <a:schemeClr val="accent6">
                    <a:lumMod val="50000"/>
                  </a:schemeClr>
                </a:solidFill>
                <a:latin typeface="Times New Roman" panose="02020603050405020304" pitchFamily="18" charset="0"/>
                <a:cs typeface="Times New Roman" panose="02020603050405020304" pitchFamily="18" charset="0"/>
              </a:rPr>
              <a:t> </a:t>
            </a:r>
            <a:r>
              <a:rPr lang="en-US" dirty="0" err="1">
                <a:solidFill>
                  <a:schemeClr val="accent6">
                    <a:lumMod val="50000"/>
                  </a:schemeClr>
                </a:solidFill>
                <a:latin typeface="Times New Roman" panose="02020603050405020304" pitchFamily="18" charset="0"/>
                <a:cs typeface="Times New Roman" panose="02020603050405020304" pitchFamily="18" charset="0"/>
              </a:rPr>
              <a:t>hình</a:t>
            </a:r>
            <a:r>
              <a:rPr lang="en-US" dirty="0">
                <a:solidFill>
                  <a:schemeClr val="accent6">
                    <a:lumMod val="50000"/>
                  </a:schemeClr>
                </a:solidFill>
                <a:latin typeface="Times New Roman" panose="02020603050405020304" pitchFamily="18" charset="0"/>
                <a:cs typeface="Times New Roman" panose="02020603050405020304" pitchFamily="18" charset="0"/>
              </a:rPr>
              <a:t> </a:t>
            </a:r>
            <a:r>
              <a:rPr lang="en-US" dirty="0" err="1">
                <a:solidFill>
                  <a:schemeClr val="accent6">
                    <a:lumMod val="50000"/>
                  </a:schemeClr>
                </a:solidFill>
                <a:latin typeface="Times New Roman" panose="02020603050405020304" pitchFamily="18" charset="0"/>
                <a:cs typeface="Times New Roman" panose="02020603050405020304" pitchFamily="18" charset="0"/>
              </a:rPr>
              <a:t>vuông</a:t>
            </a:r>
            <a:r>
              <a:rPr lang="en-US" dirty="0">
                <a:solidFill>
                  <a:schemeClr val="accent6">
                    <a:lumMod val="50000"/>
                  </a:schemeClr>
                </a:solidFill>
                <a:latin typeface="Times New Roman" panose="02020603050405020304" pitchFamily="18" charset="0"/>
                <a:cs typeface="Times New Roman" panose="02020603050405020304" pitchFamily="18" charset="0"/>
              </a:rPr>
              <a:t>:</a:t>
            </a:r>
          </a:p>
        </p:txBody>
      </p:sp>
      <p:sp>
        <p:nvSpPr>
          <p:cNvPr id="10" name="8-Point Star 9"/>
          <p:cNvSpPr/>
          <p:nvPr/>
        </p:nvSpPr>
        <p:spPr>
          <a:xfrm>
            <a:off x="1143001" y="3827318"/>
            <a:ext cx="838200" cy="838200"/>
          </a:xfrm>
          <a:prstGeom prst="star8">
            <a:avLst/>
          </a:prstGeom>
          <a:solidFill>
            <a:srgbClr val="FF0000"/>
          </a:solidFill>
          <a:ln w="31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dirty="0">
                <a:ln w="38100">
                  <a:solidFill>
                    <a:schemeClr val="tx1"/>
                  </a:solidFill>
                </a:ln>
                <a:solidFill>
                  <a:srgbClr val="FFFF00"/>
                </a:solidFill>
                <a:latin typeface="Times New Roman" panose="02020603050405020304" pitchFamily="18" charset="0"/>
                <a:cs typeface="Times New Roman" panose="02020603050405020304" pitchFamily="18" charset="0"/>
              </a:rPr>
              <a:t>1</a:t>
            </a:r>
          </a:p>
        </p:txBody>
      </p:sp>
      <p:sp>
        <p:nvSpPr>
          <p:cNvPr id="11" name="8-Point Star 10"/>
          <p:cNvSpPr/>
          <p:nvPr/>
        </p:nvSpPr>
        <p:spPr>
          <a:xfrm>
            <a:off x="2126674" y="2679643"/>
            <a:ext cx="838200" cy="838200"/>
          </a:xfrm>
          <a:prstGeom prst="star8">
            <a:avLst/>
          </a:prstGeom>
          <a:solidFill>
            <a:srgbClr val="0070C0"/>
          </a:solidFill>
          <a:ln w="3175">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dirty="0">
                <a:ln w="38100">
                  <a:solidFill>
                    <a:schemeClr val="tx1"/>
                  </a:solidFill>
                </a:ln>
                <a:solidFill>
                  <a:srgbClr val="FFFF00"/>
                </a:solidFill>
                <a:latin typeface="Times New Roman" panose="02020603050405020304" pitchFamily="18" charset="0"/>
                <a:cs typeface="Times New Roman" panose="02020603050405020304" pitchFamily="18" charset="0"/>
              </a:rPr>
              <a:t>2</a:t>
            </a:r>
          </a:p>
        </p:txBody>
      </p:sp>
      <p:sp>
        <p:nvSpPr>
          <p:cNvPr id="12" name="8-Point Star 11"/>
          <p:cNvSpPr/>
          <p:nvPr/>
        </p:nvSpPr>
        <p:spPr>
          <a:xfrm>
            <a:off x="6404264" y="3816927"/>
            <a:ext cx="838200" cy="838200"/>
          </a:xfrm>
          <a:prstGeom prst="star8">
            <a:avLst/>
          </a:prstGeom>
          <a:solidFill>
            <a:srgbClr val="FF0000"/>
          </a:solidFill>
          <a:ln w="31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dirty="0">
                <a:ln w="38100">
                  <a:solidFill>
                    <a:schemeClr val="tx1"/>
                  </a:solidFill>
                </a:ln>
                <a:solidFill>
                  <a:srgbClr val="FFFF00"/>
                </a:solidFill>
                <a:latin typeface="Times New Roman" panose="02020603050405020304" pitchFamily="18" charset="0"/>
                <a:cs typeface="Times New Roman" panose="02020603050405020304" pitchFamily="18" charset="0"/>
              </a:rPr>
              <a:t>2</a:t>
            </a:r>
          </a:p>
        </p:txBody>
      </p:sp>
      <p:sp>
        <p:nvSpPr>
          <p:cNvPr id="13" name="8-Point Star 12"/>
          <p:cNvSpPr/>
          <p:nvPr/>
        </p:nvSpPr>
        <p:spPr>
          <a:xfrm>
            <a:off x="4991100" y="3816927"/>
            <a:ext cx="838200" cy="838200"/>
          </a:xfrm>
          <a:prstGeom prst="star8">
            <a:avLst/>
          </a:prstGeom>
          <a:solidFill>
            <a:srgbClr val="0070C0"/>
          </a:solidFill>
          <a:ln w="3175">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dirty="0">
                <a:ln w="38100">
                  <a:solidFill>
                    <a:schemeClr val="tx1"/>
                  </a:solidFill>
                </a:ln>
                <a:solidFill>
                  <a:srgbClr val="FFFF00"/>
                </a:solidFill>
                <a:latin typeface="Times New Roman" panose="02020603050405020304" pitchFamily="18" charset="0"/>
                <a:cs typeface="Times New Roman" panose="02020603050405020304" pitchFamily="18" charset="0"/>
              </a:rPr>
              <a:t>1</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4636" y="0"/>
            <a:ext cx="9144000" cy="6858000"/>
          </a:xfrm>
          <a:prstGeom prst="rect">
            <a:avLst/>
          </a:prstGeom>
        </p:spPr>
      </p:pic>
      <p:sp>
        <p:nvSpPr>
          <p:cNvPr id="6" name="Title 5"/>
          <p:cNvSpPr>
            <a:spLocks noGrp="1"/>
          </p:cNvSpPr>
          <p:nvPr>
            <p:ph type="title"/>
          </p:nvPr>
        </p:nvSpPr>
        <p:spPr>
          <a:xfrm>
            <a:off x="2057400" y="274638"/>
            <a:ext cx="7086600" cy="1143000"/>
          </a:xfrm>
        </p:spPr>
        <p:txBody>
          <a:bodyPr/>
          <a:lstStyle/>
          <a:p>
            <a:r>
              <a:rPr lang="en-US" dirty="0">
                <a:solidFill>
                  <a:schemeClr val="accent6">
                    <a:lumMod val="50000"/>
                  </a:schemeClr>
                </a:solidFill>
                <a:latin typeface="Times New Roman" panose="02020603050405020304" pitchFamily="18" charset="0"/>
                <a:cs typeface="Times New Roman" panose="02020603050405020304" pitchFamily="18" charset="0"/>
              </a:rPr>
              <a:t>b. </a:t>
            </a:r>
            <a:r>
              <a:rPr lang="en-US" dirty="0" err="1">
                <a:solidFill>
                  <a:schemeClr val="accent6">
                    <a:lumMod val="50000"/>
                  </a:schemeClr>
                </a:solidFill>
                <a:latin typeface="Times New Roman" panose="02020603050405020304" pitchFamily="18" charset="0"/>
                <a:cs typeface="Times New Roman" panose="02020603050405020304" pitchFamily="18" charset="0"/>
              </a:rPr>
              <a:t>Chắp</a:t>
            </a:r>
            <a:r>
              <a:rPr lang="en-US" dirty="0">
                <a:solidFill>
                  <a:schemeClr val="accent6">
                    <a:lumMod val="50000"/>
                  </a:schemeClr>
                </a:solidFill>
                <a:latin typeface="Times New Roman" panose="02020603050405020304" pitchFamily="18" charset="0"/>
                <a:cs typeface="Times New Roman" panose="02020603050405020304" pitchFamily="18" charset="0"/>
              </a:rPr>
              <a:t> </a:t>
            </a:r>
            <a:r>
              <a:rPr lang="en-US" dirty="0" err="1">
                <a:solidFill>
                  <a:schemeClr val="accent6">
                    <a:lumMod val="50000"/>
                  </a:schemeClr>
                </a:solidFill>
                <a:latin typeface="Times New Roman" panose="02020603050405020304" pitchFamily="18" charset="0"/>
                <a:cs typeface="Times New Roman" panose="02020603050405020304" pitchFamily="18" charset="0"/>
              </a:rPr>
              <a:t>ghép</a:t>
            </a:r>
            <a:r>
              <a:rPr lang="en-US" dirty="0">
                <a:solidFill>
                  <a:schemeClr val="accent6">
                    <a:lumMod val="50000"/>
                  </a:schemeClr>
                </a:solidFill>
                <a:latin typeface="Times New Roman" panose="02020603050405020304" pitchFamily="18" charset="0"/>
                <a:cs typeface="Times New Roman" panose="02020603050405020304" pitchFamily="18" charset="0"/>
              </a:rPr>
              <a:t> </a:t>
            </a:r>
            <a:r>
              <a:rPr lang="en-US" dirty="0" err="1">
                <a:solidFill>
                  <a:schemeClr val="accent6">
                    <a:lumMod val="50000"/>
                  </a:schemeClr>
                </a:solidFill>
                <a:latin typeface="Times New Roman" panose="02020603050405020304" pitchFamily="18" charset="0"/>
                <a:cs typeface="Times New Roman" panose="02020603050405020304" pitchFamily="18" charset="0"/>
              </a:rPr>
              <a:t>hình</a:t>
            </a:r>
            <a:r>
              <a:rPr lang="en-US" dirty="0">
                <a:solidFill>
                  <a:schemeClr val="accent6">
                    <a:lumMod val="50000"/>
                  </a:schemeClr>
                </a:solidFill>
                <a:latin typeface="Times New Roman" panose="02020603050405020304" pitchFamily="18" charset="0"/>
                <a:cs typeface="Times New Roman" panose="02020603050405020304" pitchFamily="18" charset="0"/>
              </a:rPr>
              <a:t> </a:t>
            </a:r>
            <a:r>
              <a:rPr lang="en-US" dirty="0" err="1">
                <a:solidFill>
                  <a:schemeClr val="accent6">
                    <a:lumMod val="50000"/>
                  </a:schemeClr>
                </a:solidFill>
                <a:latin typeface="Times New Roman" panose="02020603050405020304" pitchFamily="18" charset="0"/>
                <a:cs typeface="Times New Roman" panose="02020603050405020304" pitchFamily="18" charset="0"/>
              </a:rPr>
              <a:t>chữ</a:t>
            </a:r>
            <a:r>
              <a:rPr lang="en-US" dirty="0">
                <a:solidFill>
                  <a:schemeClr val="accent6">
                    <a:lumMod val="50000"/>
                  </a:schemeClr>
                </a:solidFill>
                <a:latin typeface="Times New Roman" panose="02020603050405020304" pitchFamily="18" charset="0"/>
                <a:cs typeface="Times New Roman" panose="02020603050405020304" pitchFamily="18" charset="0"/>
              </a:rPr>
              <a:t> </a:t>
            </a:r>
            <a:r>
              <a:rPr lang="en-US" dirty="0" err="1">
                <a:solidFill>
                  <a:schemeClr val="accent6">
                    <a:lumMod val="50000"/>
                  </a:schemeClr>
                </a:solidFill>
                <a:latin typeface="Times New Roman" panose="02020603050405020304" pitchFamily="18" charset="0"/>
                <a:cs typeface="Times New Roman" panose="02020603050405020304" pitchFamily="18" charset="0"/>
              </a:rPr>
              <a:t>nhật</a:t>
            </a:r>
            <a:r>
              <a:rPr lang="en-US" dirty="0">
                <a:solidFill>
                  <a:schemeClr val="accent6">
                    <a:lumMod val="50000"/>
                  </a:schemeClr>
                </a:solidFill>
                <a:latin typeface="Times New Roman" panose="02020603050405020304" pitchFamily="18" charset="0"/>
                <a:cs typeface="Times New Roman" panose="02020603050405020304" pitchFamily="18" charset="0"/>
              </a:rPr>
              <a:t>:</a:t>
            </a:r>
          </a:p>
        </p:txBody>
      </p:sp>
      <p:sp>
        <p:nvSpPr>
          <p:cNvPr id="7" name="Isosceles Triangle 6"/>
          <p:cNvSpPr/>
          <p:nvPr/>
        </p:nvSpPr>
        <p:spPr>
          <a:xfrm rot="13499350">
            <a:off x="1357782" y="2344074"/>
            <a:ext cx="2642331" cy="1327293"/>
          </a:xfrm>
          <a:prstGeom prst="triangle">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Isosceles Triangle 7"/>
          <p:cNvSpPr/>
          <p:nvPr/>
        </p:nvSpPr>
        <p:spPr>
          <a:xfrm rot="13499994">
            <a:off x="3253683" y="2343986"/>
            <a:ext cx="2642331" cy="1327293"/>
          </a:xfrm>
          <a:prstGeom prst="triangle">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p:cNvSpPr/>
          <p:nvPr/>
        </p:nvSpPr>
        <p:spPr>
          <a:xfrm rot="2715988">
            <a:off x="4202290" y="1370191"/>
            <a:ext cx="2642331" cy="1327293"/>
          </a:xfrm>
          <a:prstGeom prst="triangle">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Isosceles Triangle 9"/>
          <p:cNvSpPr/>
          <p:nvPr/>
        </p:nvSpPr>
        <p:spPr>
          <a:xfrm rot="2709853">
            <a:off x="2308722" y="1374407"/>
            <a:ext cx="2642331" cy="1327293"/>
          </a:xfrm>
          <a:prstGeom prst="triangle">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3171373" y="4411107"/>
            <a:ext cx="1860651" cy="1761093"/>
          </a:xfrm>
          <a:prstGeom prst="rec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5032024" y="4411106"/>
            <a:ext cx="1860651" cy="1761093"/>
          </a:xfrm>
          <a:prstGeom prst="rect">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8-Point Star 13"/>
          <p:cNvSpPr/>
          <p:nvPr/>
        </p:nvSpPr>
        <p:spPr>
          <a:xfrm>
            <a:off x="2259847" y="2514600"/>
            <a:ext cx="838200" cy="838200"/>
          </a:xfrm>
          <a:prstGeom prst="star8">
            <a:avLst/>
          </a:prstGeom>
          <a:solidFill>
            <a:srgbClr val="0070C0"/>
          </a:solidFill>
          <a:ln w="3175">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b="1" dirty="0">
                <a:ln w="38100">
                  <a:solidFill>
                    <a:schemeClr val="tx1"/>
                  </a:solidFill>
                </a:ln>
                <a:solidFill>
                  <a:srgbClr val="FF0000"/>
                </a:solidFill>
                <a:latin typeface="Times New Roman" panose="02020603050405020304" pitchFamily="18" charset="0"/>
                <a:cs typeface="Times New Roman" panose="02020603050405020304" pitchFamily="18" charset="0"/>
              </a:rPr>
              <a:t>1</a:t>
            </a:r>
          </a:p>
        </p:txBody>
      </p:sp>
      <p:sp>
        <p:nvSpPr>
          <p:cNvPr id="15" name="8-Point Star 14"/>
          <p:cNvSpPr/>
          <p:nvPr/>
        </p:nvSpPr>
        <p:spPr>
          <a:xfrm>
            <a:off x="5032024" y="1735281"/>
            <a:ext cx="838200" cy="838200"/>
          </a:xfrm>
          <a:prstGeom prst="star8">
            <a:avLst/>
          </a:prstGeom>
          <a:solidFill>
            <a:srgbClr val="FFFF00"/>
          </a:solidFill>
          <a:ln w="3175">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b="1" dirty="0">
                <a:ln w="38100">
                  <a:solidFill>
                    <a:schemeClr val="tx1"/>
                  </a:solidFill>
                </a:ln>
                <a:solidFill>
                  <a:srgbClr val="FF0000"/>
                </a:solidFill>
                <a:latin typeface="Times New Roman" panose="02020603050405020304" pitchFamily="18" charset="0"/>
                <a:cs typeface="Times New Roman" panose="02020603050405020304" pitchFamily="18" charset="0"/>
              </a:rPr>
              <a:t>4</a:t>
            </a:r>
          </a:p>
        </p:txBody>
      </p:sp>
      <p:sp>
        <p:nvSpPr>
          <p:cNvPr id="16" name="8-Point Star 15"/>
          <p:cNvSpPr/>
          <p:nvPr/>
        </p:nvSpPr>
        <p:spPr>
          <a:xfrm>
            <a:off x="3098047" y="1828800"/>
            <a:ext cx="838200" cy="838200"/>
          </a:xfrm>
          <a:prstGeom prst="star8">
            <a:avLst/>
          </a:prstGeom>
          <a:solidFill>
            <a:srgbClr val="FFFF00"/>
          </a:solidFill>
          <a:ln w="3175">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b="1" dirty="0">
                <a:ln w="38100">
                  <a:solidFill>
                    <a:schemeClr val="tx1"/>
                  </a:solidFill>
                </a:ln>
                <a:solidFill>
                  <a:srgbClr val="FF0000"/>
                </a:solidFill>
                <a:latin typeface="Times New Roman" panose="02020603050405020304" pitchFamily="18" charset="0"/>
                <a:cs typeface="Times New Roman" panose="02020603050405020304" pitchFamily="18" charset="0"/>
              </a:rPr>
              <a:t>2</a:t>
            </a:r>
          </a:p>
        </p:txBody>
      </p:sp>
      <p:sp>
        <p:nvSpPr>
          <p:cNvPr id="17" name="8-Point Star 16"/>
          <p:cNvSpPr/>
          <p:nvPr/>
        </p:nvSpPr>
        <p:spPr>
          <a:xfrm>
            <a:off x="4240407" y="2483427"/>
            <a:ext cx="838200" cy="838200"/>
          </a:xfrm>
          <a:prstGeom prst="star8">
            <a:avLst/>
          </a:prstGeom>
          <a:solidFill>
            <a:srgbClr val="0070C0"/>
          </a:solidFill>
          <a:ln w="3175">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b="1" dirty="0">
                <a:ln w="38100">
                  <a:solidFill>
                    <a:schemeClr val="tx1"/>
                  </a:solidFill>
                </a:ln>
                <a:solidFill>
                  <a:srgbClr val="FF0000"/>
                </a:solidFill>
                <a:latin typeface="Times New Roman" panose="02020603050405020304" pitchFamily="18" charset="0"/>
                <a:cs typeface="Times New Roman" panose="02020603050405020304" pitchFamily="18" charset="0"/>
              </a:rPr>
              <a:t>3</a:t>
            </a:r>
          </a:p>
        </p:txBody>
      </p:sp>
      <p:sp>
        <p:nvSpPr>
          <p:cNvPr id="18" name="8-Point Star 17"/>
          <p:cNvSpPr/>
          <p:nvPr/>
        </p:nvSpPr>
        <p:spPr>
          <a:xfrm>
            <a:off x="5543249" y="4844844"/>
            <a:ext cx="838200" cy="838200"/>
          </a:xfrm>
          <a:prstGeom prst="star8">
            <a:avLst/>
          </a:prstGeom>
          <a:solidFill>
            <a:srgbClr val="0070C0"/>
          </a:solidFill>
          <a:ln w="3175">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b="1" dirty="0">
                <a:ln w="38100">
                  <a:solidFill>
                    <a:schemeClr val="tx1"/>
                  </a:solidFill>
                </a:ln>
                <a:solidFill>
                  <a:srgbClr val="FFFF00"/>
                </a:solidFill>
                <a:latin typeface="Times New Roman" panose="02020603050405020304" pitchFamily="18" charset="0"/>
                <a:cs typeface="Times New Roman" panose="02020603050405020304" pitchFamily="18" charset="0"/>
              </a:rPr>
              <a:t>2</a:t>
            </a:r>
          </a:p>
        </p:txBody>
      </p:sp>
      <p:sp>
        <p:nvSpPr>
          <p:cNvPr id="19" name="8-Point Star 18"/>
          <p:cNvSpPr/>
          <p:nvPr/>
        </p:nvSpPr>
        <p:spPr>
          <a:xfrm>
            <a:off x="3629887" y="4872553"/>
            <a:ext cx="838200" cy="838200"/>
          </a:xfrm>
          <a:prstGeom prst="star8">
            <a:avLst/>
          </a:prstGeom>
          <a:solidFill>
            <a:srgbClr val="FF0000"/>
          </a:solidFill>
          <a:ln w="31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b="1" dirty="0">
                <a:ln w="38100">
                  <a:solidFill>
                    <a:schemeClr val="tx1"/>
                  </a:solidFill>
                </a:ln>
                <a:solidFill>
                  <a:srgbClr val="FFFF00"/>
                </a:solidFill>
                <a:latin typeface="Times New Roman" panose="02020603050405020304" pitchFamily="18" charset="0"/>
                <a:cs typeface="Times New Roman" panose="02020603050405020304" pitchFamily="18" charset="0"/>
              </a:rPr>
              <a:t>1</a:t>
            </a: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152</Words>
  <Application>Microsoft Office PowerPoint</Application>
  <PresentationFormat>On-screen Show (4:3)</PresentationFormat>
  <Paragraphs>38</Paragraphs>
  <Slides>13</Slides>
  <Notes>0</Notes>
  <HiddenSlides>0</HiddenSlides>
  <MMClips>1</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13</vt:i4>
      </vt:variant>
    </vt:vector>
  </HeadingPairs>
  <TitlesOfParts>
    <vt:vector size="17" baseType="lpstr">
      <vt:lpstr>Arial</vt:lpstr>
      <vt:lpstr>Calibri</vt:lpstr>
      <vt:lpstr>Times New Roman</vt:lpstr>
      <vt:lpstr>Office Theme</vt:lpstr>
      <vt:lpstr>            PHÒNG GD&amp;ĐT QUẬN LONG BIÊN TRƯỜNG MN ÁNH SAO   LĨNH VỰC: PHÁT TRIỂN NHẬN THỨC Đề tài : Chắp ghép các hình học thành các hình   đơn giản. Lứa tuổi : MGN B2. Người dạy : Nguyễn Thị Huyền Trang.  </vt:lpstr>
      <vt:lpstr>PowerPoint Presentation</vt:lpstr>
      <vt:lpstr>PowerPoint Presentation</vt:lpstr>
      <vt:lpstr>1. Ổn định tổ chức: Cô và trẻ cùng hát bài “ Bạn ơi có biết”</vt:lpstr>
      <vt:lpstr>2. Phương pháp hình thức tổ chức</vt:lpstr>
      <vt:lpstr>Hoạt động 1: Ôn các hình đã học</vt:lpstr>
      <vt:lpstr>Hoạt động 2: Dạy chắp ghép các hình học thành các hình đơn giản</vt:lpstr>
      <vt:lpstr>a. Chắp ghép hình vuông:</vt:lpstr>
      <vt:lpstr>b. Chắp ghép hình chữ nhật:</vt:lpstr>
      <vt:lpstr>TRÒ CHƠI</vt:lpstr>
      <vt:lpstr>Trò chơi 1: Chắp ghép các phương tiện giao thông Cách chơi: Từ các hình có sẵn trong rổ các con hãy chắp ghép các phương tiện giao thồn mà mình yêu thích. Ai ghép xong thì giơ tay trình bày cách ghép của mình.</vt:lpstr>
      <vt:lpstr>Trò chơi 2: Ghép hình Cách chơi:Cô  chia lớp thành 2 đội. Nhiệm vụ của 2 đội là gắn mặt cười vào hình chắp ghép đúng. Trò chơi bắt đầu bằng 1 bản nhạc. Kết thúc bản nhạc đội nào gắn được nhiều mặt cười đúng sẽ là đội chiến thắng.  </vt:lpstr>
      <vt:lpstr>3. Kết thúc</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Đề tài : Chắp ghép các hình học thành      các hình đơn giản. Lứa tuổi : Mẫu giáo bé C1. Người dạy: Nguyễn Thị Nhàn.</dc:title>
  <dc:creator>admin</dc:creator>
  <cp:lastModifiedBy>Admin</cp:lastModifiedBy>
  <cp:revision>15</cp:revision>
  <dcterms:created xsi:type="dcterms:W3CDTF">2018-03-26T14:49:00Z</dcterms:created>
  <dcterms:modified xsi:type="dcterms:W3CDTF">2022-04-18T01:53:15Z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1033-11.2.0.10114</vt:lpwstr>
  </property>
</Properties>
</file>