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0" r:id="rId4"/>
    <p:sldId id="258" r:id="rId5"/>
    <p:sldId id="259" r:id="rId6"/>
    <p:sldId id="260" r:id="rId7"/>
    <p:sldId id="261" r:id="rId8"/>
    <p:sldId id="262" r:id="rId9"/>
    <p:sldId id="268" r:id="rId10"/>
    <p:sldId id="263" r:id="rId11"/>
    <p:sldId id="267" r:id="rId12"/>
    <p:sldId id="265" r:id="rId13"/>
    <p:sldId id="264" r:id="rId14"/>
    <p:sldId id="266"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261325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1313102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1422747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37559E-2B16-42AE-AF97-FBF9F3F25B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85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0606A59-19F7-4711-BCD4-8B3B8D0971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415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47DE3A7-0853-4031-B271-BB6603BEF8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44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2F8455-09FC-47AD-A229-DF4CEBE538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100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1A271D4-BB4E-4ADC-A6F0-B7765C6878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629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46C5373-DC4C-4F06-ADC2-A4ACE00775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407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8825F57-FC93-4BFF-BB84-0BA50CC0C3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9784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4A6FBA-25C3-40BC-ABAA-B4DDC31138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940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3542615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B47DD3-BDA3-4FA6-B953-807CE5A006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4049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758C37-E2B0-443F-A8D3-F09093077A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600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E8F724-9427-47D6-8EA4-CA13591A69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5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212482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100154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356815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47271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1439869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618384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DB26BC-56F5-44F7-A6DA-A6822E44C85A}" type="datetimeFigureOut">
              <a:rPr lang="en-US" smtClean="0"/>
              <a:pPr/>
              <a:t>14/03/2022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37895-9677-4BE5-9E28-63F8FCFE4923}" type="slidenum">
              <a:rPr lang="en-US" smtClean="0"/>
              <a:pPr/>
              <a:t>‹#›</a:t>
            </a:fld>
            <a:endParaRPr lang="en-US"/>
          </a:p>
        </p:txBody>
      </p:sp>
    </p:spTree>
    <p:extLst>
      <p:ext uri="{BB962C8B-B14F-4D97-AF65-F5344CB8AC3E}">
        <p14:creationId xmlns:p14="http://schemas.microsoft.com/office/powerpoint/2010/main" val="410885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B26BC-56F5-44F7-A6DA-A6822E44C85A}" type="datetimeFigureOut">
              <a:rPr lang="en-US" smtClean="0"/>
              <a:pPr/>
              <a:t>14/03/2022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37895-9677-4BE5-9E28-63F8FCFE4923}" type="slidenum">
              <a:rPr lang="en-US" smtClean="0"/>
              <a:pPr/>
              <a:t>‹#›</a:t>
            </a:fld>
            <a:endParaRPr lang="en-US"/>
          </a:p>
        </p:txBody>
      </p:sp>
    </p:spTree>
    <p:extLst>
      <p:ext uri="{BB962C8B-B14F-4D97-AF65-F5344CB8AC3E}">
        <p14:creationId xmlns:p14="http://schemas.microsoft.com/office/powerpoint/2010/main" val="19600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341895EE-A9B3-4D5A-9A35-71CCE6F26EA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59554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75435" y="57182"/>
            <a:ext cx="2993127" cy="369332"/>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b="1" dirty="0" smtClean="0">
                <a:ln w="50800"/>
                <a:latin typeface="Times New Roman" pitchFamily="18" charset="0"/>
                <a:cs typeface="Times New Roman" pitchFamily="18" charset="0"/>
              </a:rPr>
              <a:t>UBND QUẬN LONG BIÊN </a:t>
            </a:r>
            <a:endParaRPr lang="en-US" b="1" cap="none" spc="0" dirty="0">
              <a:ln w="50800"/>
              <a:effectLst/>
              <a:latin typeface="Times New Roman" pitchFamily="18" charset="0"/>
              <a:cs typeface="Times New Roman" pitchFamily="18" charset="0"/>
            </a:endParaRPr>
          </a:p>
        </p:txBody>
      </p:sp>
      <p:sp>
        <p:nvSpPr>
          <p:cNvPr id="6" name="Rectangle 5"/>
          <p:cNvSpPr/>
          <p:nvPr/>
        </p:nvSpPr>
        <p:spPr>
          <a:xfrm>
            <a:off x="2739606" y="403068"/>
            <a:ext cx="3664786" cy="369332"/>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b="1" dirty="0" smtClean="0">
                <a:ln w="50800"/>
                <a:latin typeface="Times New Roman" pitchFamily="18" charset="0"/>
                <a:cs typeface="Times New Roman" pitchFamily="18" charset="0"/>
              </a:rPr>
              <a:t>TRƯỜNG MẦM </a:t>
            </a:r>
            <a:r>
              <a:rPr lang="en-US" b="1" smtClean="0">
                <a:ln w="50800"/>
                <a:latin typeface="Times New Roman" pitchFamily="18" charset="0"/>
                <a:cs typeface="Times New Roman" pitchFamily="18" charset="0"/>
              </a:rPr>
              <a:t>NON </a:t>
            </a:r>
            <a:r>
              <a:rPr lang="vi-VN" b="1" smtClean="0">
                <a:ln w="50800"/>
                <a:latin typeface="Times New Roman" pitchFamily="18" charset="0"/>
                <a:cs typeface="Times New Roman" pitchFamily="18" charset="0"/>
              </a:rPr>
              <a:t>ÁNH SAO</a:t>
            </a:r>
            <a:r>
              <a:rPr lang="en-US" b="1" smtClean="0">
                <a:ln w="50800"/>
                <a:latin typeface="Times New Roman" pitchFamily="18" charset="0"/>
                <a:cs typeface="Times New Roman" pitchFamily="18" charset="0"/>
              </a:rPr>
              <a:t>  </a:t>
            </a:r>
            <a:endParaRPr lang="en-US" b="1" cap="none" spc="0" dirty="0">
              <a:ln w="50800"/>
              <a:effectLst/>
              <a:latin typeface="Times New Roman" pitchFamily="18" charset="0"/>
              <a:cs typeface="Times New Roman" pitchFamily="18" charset="0"/>
            </a:endParaRPr>
          </a:p>
        </p:txBody>
      </p:sp>
      <p:sp>
        <p:nvSpPr>
          <p:cNvPr id="7" name="Rectangle 6"/>
          <p:cNvSpPr/>
          <p:nvPr/>
        </p:nvSpPr>
        <p:spPr>
          <a:xfrm>
            <a:off x="2459883" y="2375719"/>
            <a:ext cx="4224233" cy="923330"/>
          </a:xfrm>
          <a:prstGeom prst="rect">
            <a:avLst/>
          </a:prstGeom>
          <a:noFill/>
        </p:spPr>
        <p:txBody>
          <a:bodyPr wrap="none" lIns="91440" tIns="45720" rIns="91440" bIns="45720">
            <a:prstTxWarp prst="textArchUp">
              <a:avLst/>
            </a:prstTxWarp>
            <a:spAutoFit/>
          </a:bodyPr>
          <a:lstStyle/>
          <a:p>
            <a:pPr algn="ct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KHÁM PHÁ </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Rectangle 7"/>
          <p:cNvSpPr/>
          <p:nvPr/>
        </p:nvSpPr>
        <p:spPr>
          <a:xfrm>
            <a:off x="671267" y="2798386"/>
            <a:ext cx="8063298" cy="64633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rgbClr val="FF0000"/>
                </a:solidFill>
                <a:latin typeface="Times New Roman" pitchFamily="18" charset="0"/>
                <a:cs typeface="Times New Roman" pitchFamily="18" charset="0"/>
              </a:rPr>
              <a:t>CÁC MÓN ĂN GIẢI NHIỆT MÙA HÈ </a:t>
            </a:r>
            <a:endParaRPr lang="en-US" sz="3600" b="1" cap="none" spc="0" dirty="0">
              <a:ln w="50800"/>
              <a:solidFill>
                <a:srgbClr val="FF0000"/>
              </a:solidFill>
              <a:effectLst/>
              <a:latin typeface="Times New Roman" pitchFamily="18" charset="0"/>
              <a:cs typeface="Times New Roman" pitchFamily="18" charset="0"/>
            </a:endParaRPr>
          </a:p>
        </p:txBody>
      </p:sp>
      <p:sp>
        <p:nvSpPr>
          <p:cNvPr id="10" name="Rectangle 9"/>
          <p:cNvSpPr/>
          <p:nvPr/>
        </p:nvSpPr>
        <p:spPr>
          <a:xfrm>
            <a:off x="1446088" y="3424356"/>
            <a:ext cx="6251840"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400" b="1" i="1" dirty="0" err="1" smtClean="0">
                <a:ln w="50800"/>
                <a:solidFill>
                  <a:schemeClr val="tx2"/>
                </a:solidFill>
                <a:latin typeface="Times New Roman" pitchFamily="18" charset="0"/>
                <a:cs typeface="Times New Roman" pitchFamily="18" charset="0"/>
              </a:rPr>
              <a:t>Lớp</a:t>
            </a:r>
            <a:r>
              <a:rPr lang="en-US" sz="2400" b="1" i="1" dirty="0" smtClean="0">
                <a:ln w="50800"/>
                <a:solidFill>
                  <a:schemeClr val="tx2"/>
                </a:solidFill>
                <a:latin typeface="Times New Roman" pitchFamily="18" charset="0"/>
                <a:cs typeface="Times New Roman" pitchFamily="18" charset="0"/>
              </a:rPr>
              <a:t> </a:t>
            </a:r>
            <a:r>
              <a:rPr lang="en-US" sz="2400" b="1" i="1" dirty="0" err="1" smtClean="0">
                <a:ln w="50800"/>
                <a:solidFill>
                  <a:schemeClr val="tx2"/>
                </a:solidFill>
                <a:latin typeface="Times New Roman" pitchFamily="18" charset="0"/>
                <a:cs typeface="Times New Roman" pitchFamily="18" charset="0"/>
              </a:rPr>
              <a:t>mẫu</a:t>
            </a:r>
            <a:r>
              <a:rPr lang="en-US" sz="2400" b="1" i="1" dirty="0" smtClean="0">
                <a:ln w="50800"/>
                <a:solidFill>
                  <a:schemeClr val="tx2"/>
                </a:solidFill>
                <a:latin typeface="Times New Roman" pitchFamily="18" charset="0"/>
                <a:cs typeface="Times New Roman" pitchFamily="18" charset="0"/>
              </a:rPr>
              <a:t> </a:t>
            </a:r>
            <a:r>
              <a:rPr lang="en-US" sz="2400" b="1" i="1" err="1" smtClean="0">
                <a:ln w="50800"/>
                <a:solidFill>
                  <a:schemeClr val="tx2"/>
                </a:solidFill>
                <a:latin typeface="Times New Roman" pitchFamily="18" charset="0"/>
                <a:cs typeface="Times New Roman" pitchFamily="18" charset="0"/>
              </a:rPr>
              <a:t>giáo</a:t>
            </a:r>
            <a:r>
              <a:rPr lang="en-US" sz="2400" b="1" i="1" smtClean="0">
                <a:ln w="50800"/>
                <a:solidFill>
                  <a:schemeClr val="tx2"/>
                </a:solidFill>
                <a:latin typeface="Times New Roman" pitchFamily="18" charset="0"/>
                <a:cs typeface="Times New Roman" pitchFamily="18" charset="0"/>
              </a:rPr>
              <a:t> </a:t>
            </a:r>
            <a:r>
              <a:rPr lang="en-US" sz="2400" b="1" i="1" smtClean="0">
                <a:ln w="50800"/>
                <a:solidFill>
                  <a:schemeClr val="tx2"/>
                </a:solidFill>
                <a:latin typeface="Times New Roman" pitchFamily="18" charset="0"/>
                <a:cs typeface="Times New Roman" pitchFamily="18" charset="0"/>
              </a:rPr>
              <a:t>Nhỡ</a:t>
            </a:r>
            <a:r>
              <a:rPr lang="vi-VN" sz="2400" b="1" i="1" smtClean="0">
                <a:ln w="50800"/>
                <a:solidFill>
                  <a:schemeClr val="tx2"/>
                </a:solidFill>
                <a:latin typeface="Times New Roman" pitchFamily="18" charset="0"/>
                <a:cs typeface="Times New Roman" pitchFamily="18" charset="0"/>
              </a:rPr>
              <a:t> B3</a:t>
            </a:r>
          </a:p>
          <a:p>
            <a:pPr algn="ctr"/>
            <a:r>
              <a:rPr lang="vi-VN" sz="2400" b="1" i="1" smtClean="0">
                <a:ln w="50800"/>
                <a:solidFill>
                  <a:schemeClr val="tx2"/>
                </a:solidFill>
                <a:latin typeface="Times New Roman" pitchFamily="18" charset="0"/>
                <a:cs typeface="Times New Roman" pitchFamily="18" charset="0"/>
              </a:rPr>
              <a:t>                    Giáo viên: Trương Thị Quỳnh Nga</a:t>
            </a:r>
            <a:r>
              <a:rPr lang="en-US" sz="2400" b="1" i="1" smtClean="0">
                <a:ln w="50800"/>
                <a:solidFill>
                  <a:schemeClr val="tx2"/>
                </a:solidFill>
                <a:latin typeface="Times New Roman" pitchFamily="18" charset="0"/>
                <a:cs typeface="Times New Roman" pitchFamily="18" charset="0"/>
              </a:rPr>
              <a:t> </a:t>
            </a:r>
            <a:endParaRPr lang="en-US" sz="2400" b="1" i="1" cap="none" spc="0" dirty="0">
              <a:ln w="50800"/>
              <a:solidFill>
                <a:schemeClr val="tx2"/>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60815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5914" y="3566886"/>
            <a:ext cx="4044819" cy="252911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 name="Picture 5" descr="kem ấn độ.jpg"/>
          <p:cNvPicPr>
            <a:picLocks noChangeAspect="1"/>
          </p:cNvPicPr>
          <p:nvPr/>
        </p:nvPicPr>
        <p:blipFill>
          <a:blip r:embed="rId3"/>
          <a:stretch>
            <a:fillRect/>
          </a:stretch>
        </p:blipFill>
        <p:spPr>
          <a:xfrm>
            <a:off x="357158" y="285728"/>
            <a:ext cx="3714776" cy="2495038"/>
          </a:xfrm>
          <a:prstGeom prst="rect">
            <a:avLst/>
          </a:prstGeom>
        </p:spPr>
      </p:pic>
      <p:pic>
        <p:nvPicPr>
          <p:cNvPr id="7" name="Picture 6" descr="hình ảnhkem ý gelato.jpg"/>
          <p:cNvPicPr>
            <a:picLocks noChangeAspect="1"/>
          </p:cNvPicPr>
          <p:nvPr/>
        </p:nvPicPr>
        <p:blipFill>
          <a:blip r:embed="rId4"/>
          <a:stretch>
            <a:fillRect/>
          </a:stretch>
        </p:blipFill>
        <p:spPr>
          <a:xfrm>
            <a:off x="5000628" y="357166"/>
            <a:ext cx="3857652" cy="2569196"/>
          </a:xfrm>
          <a:prstGeom prst="rect">
            <a:avLst/>
          </a:prstGeom>
        </p:spPr>
      </p:pic>
      <p:pic>
        <p:nvPicPr>
          <p:cNvPr id="8" name="Picture 7" descr="chè hàn quốc.jpg"/>
          <p:cNvPicPr>
            <a:picLocks noChangeAspect="1"/>
          </p:cNvPicPr>
          <p:nvPr/>
        </p:nvPicPr>
        <p:blipFill>
          <a:blip r:embed="rId5"/>
          <a:stretch>
            <a:fillRect/>
          </a:stretch>
        </p:blipFill>
        <p:spPr>
          <a:xfrm>
            <a:off x="500034" y="3500438"/>
            <a:ext cx="4000528" cy="2643206"/>
          </a:xfrm>
          <a:prstGeom prst="rect">
            <a:avLst/>
          </a:prstGeom>
        </p:spPr>
      </p:pic>
    </p:spTree>
    <p:extLst>
      <p:ext uri="{BB962C8B-B14F-4D97-AF65-F5344CB8AC3E}">
        <p14:creationId xmlns:p14="http://schemas.microsoft.com/office/powerpoint/2010/main" val="2367336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25" y="533400"/>
            <a:ext cx="3657600" cy="304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114" y="533400"/>
            <a:ext cx="3431331" cy="29170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9580"/>
          <a:stretch/>
        </p:blipFill>
        <p:spPr bwMode="auto">
          <a:xfrm>
            <a:off x="2421225" y="3872778"/>
            <a:ext cx="4270568" cy="2730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3727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9144000" cy="686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5636" y="1150441"/>
            <a:ext cx="8458200" cy="3539430"/>
          </a:xfrm>
          <a:prstGeom prst="rect">
            <a:avLst/>
          </a:prstGeom>
        </p:spPr>
        <p:txBody>
          <a:bodyPr wrap="square">
            <a:spAutoFit/>
          </a:bodyPr>
          <a:lstStyle/>
          <a:p>
            <a:r>
              <a:rPr lang="vi-VN" smtClean="0"/>
              <a:t> </a:t>
            </a:r>
            <a:r>
              <a:rPr lang="en-US" sz="2800" b="1" i="1" smtClean="0">
                <a:latin typeface="Times New Roman" pitchFamily="18" charset="0"/>
                <a:cs typeface="Times New Roman" pitchFamily="18" charset="0"/>
              </a:rPr>
              <a:t>T</a:t>
            </a:r>
            <a:r>
              <a:rPr lang="vi-VN" sz="2800" b="1" i="1" smtClean="0">
                <a:latin typeface="Times New Roman" pitchFamily="18" charset="0"/>
                <a:cs typeface="Times New Roman" pitchFamily="18" charset="0"/>
              </a:rPr>
              <a:t>hời </a:t>
            </a:r>
            <a:r>
              <a:rPr lang="vi-VN" sz="2800" b="1" i="1" dirty="0">
                <a:latin typeface="Times New Roman" pitchFamily="18" charset="0"/>
                <a:cs typeface="Times New Roman" pitchFamily="18" charset="0"/>
              </a:rPr>
              <a:t>tiết mùa hè rất nóng và oi bức. Những món ăn giải nhiệt mùa hè của Việt Nam khiến chúng ta thấy tự hào, bởi nền văn hóa ẩm thực đậm đà bản sắc dân tộc. Các con chú ý, khi ăn các món ăn có vỏ hộp, túi bọc, các con nhớ ăn thật từ tốn, xúc gọn gàng, ăn xong lau miệng và các con nhớ bỏ vỏ hộp vào thùng rác, đúng nơi quy định, rồi rửa tay bằng xà phòng nhé.</a:t>
            </a:r>
          </a:p>
          <a:p>
            <a:endParaRPr lang="vi-VN" sz="2800" b="1" dirty="0"/>
          </a:p>
        </p:txBody>
      </p:sp>
      <p:sp>
        <p:nvSpPr>
          <p:cNvPr id="3" name="Rectangle 2"/>
          <p:cNvSpPr/>
          <p:nvPr/>
        </p:nvSpPr>
        <p:spPr>
          <a:xfrm>
            <a:off x="3312682" y="381000"/>
            <a:ext cx="2518638" cy="76944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400" b="1" spc="150" dirty="0" err="1" smtClean="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Giáo</a:t>
            </a:r>
            <a:r>
              <a:rPr lang="en-US" sz="4400" b="1" spc="150" dirty="0" smtClean="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400" b="1" spc="150" dirty="0" err="1" smtClean="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dục</a:t>
            </a:r>
            <a:endParaRPr lang="en-US" sz="4400" b="1" cap="none"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36511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143"/>
          <a:stretch/>
        </p:blipFill>
        <p:spPr bwMode="auto">
          <a:xfrm>
            <a:off x="1143000" y="256525"/>
            <a:ext cx="2286000" cy="156599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4343400"/>
            <a:ext cx="2362200" cy="16763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199" y="2279073"/>
            <a:ext cx="2376487" cy="167466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2286000"/>
            <a:ext cx="2286000" cy="156599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791197" y="4343398"/>
            <a:ext cx="2376489" cy="16763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1" y="256526"/>
            <a:ext cx="2376486" cy="156599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498273" y="1371599"/>
            <a:ext cx="609600" cy="5271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98273" y="3412763"/>
            <a:ext cx="609600" cy="5271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98273" y="5525359"/>
            <a:ext cx="609600" cy="5271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258173" y="1371600"/>
            <a:ext cx="609600" cy="5271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58173" y="3426618"/>
            <a:ext cx="609600" cy="5271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58173" y="5519083"/>
            <a:ext cx="609600" cy="5271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587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n 1.jpg"/>
          <p:cNvPicPr>
            <a:picLocks noChangeAspect="1"/>
          </p:cNvPicPr>
          <p:nvPr/>
        </p:nvPicPr>
        <p:blipFill>
          <a:blip r:embed="rId2"/>
          <a:stretch>
            <a:fillRect/>
          </a:stretch>
        </p:blipFill>
        <p:spPr>
          <a:xfrm>
            <a:off x="0" y="0"/>
            <a:ext cx="10216232" cy="72152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58b5a239f1b74_62b14bfa5753a0f19b23ded987a42a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09600" y="304800"/>
            <a:ext cx="8305800" cy="5940088"/>
          </a:xfrm>
          <a:prstGeom prst="rect">
            <a:avLst/>
          </a:prstGeom>
        </p:spPr>
        <p:txBody>
          <a:bodyPr>
            <a:spAutoFit/>
          </a:bodyPr>
          <a:lstStyle/>
          <a:p>
            <a:pPr fontAlgn="base">
              <a:spcBef>
                <a:spcPct val="0"/>
              </a:spcBef>
              <a:spcAft>
                <a:spcPct val="0"/>
              </a:spcAft>
              <a:defRPr/>
            </a:pPr>
            <a:r>
              <a:rPr lang="vi-VN" sz="2000" b="1" dirty="0">
                <a:solidFill>
                  <a:srgbClr val="000000"/>
                </a:solidFill>
                <a:latin typeface="Times New Roman" panose="02020603050405020304" pitchFamily="18" charset="0"/>
                <a:cs typeface="Times New Roman" panose="02020603050405020304" pitchFamily="18" charset="0"/>
              </a:rPr>
              <a:t>I. MỤC ĐÍCH – YÊU CẦU:</a:t>
            </a:r>
          </a:p>
          <a:p>
            <a:pPr fontAlgn="base">
              <a:spcBef>
                <a:spcPct val="0"/>
              </a:spcBef>
              <a:spcAft>
                <a:spcPct val="0"/>
              </a:spcAft>
              <a:defRPr/>
            </a:pPr>
            <a:r>
              <a:rPr lang="vi-VN" sz="2000" b="1" dirty="0">
                <a:solidFill>
                  <a:srgbClr val="000000"/>
                </a:solidFill>
                <a:latin typeface="Times New Roman" panose="02020603050405020304" pitchFamily="18" charset="0"/>
                <a:cs typeface="Times New Roman" panose="02020603050405020304" pitchFamily="18" charset="0"/>
              </a:rPr>
              <a:t>1/ Kiến </a:t>
            </a:r>
            <a:r>
              <a:rPr lang="vi-VN" sz="2000" b="1">
                <a:solidFill>
                  <a:srgbClr val="000000"/>
                </a:solidFill>
                <a:latin typeface="Times New Roman" panose="02020603050405020304" pitchFamily="18" charset="0"/>
                <a:cs typeface="Times New Roman" panose="02020603050405020304" pitchFamily="18" charset="0"/>
              </a:rPr>
              <a:t>thức</a:t>
            </a:r>
            <a:r>
              <a:rPr lang="vi-VN" sz="2000" b="1" smtClean="0">
                <a:solidFill>
                  <a:srgbClr val="000000"/>
                </a:solidFill>
                <a:latin typeface="Times New Roman" panose="02020603050405020304" pitchFamily="18" charset="0"/>
                <a:cs typeface="Times New Roman" panose="02020603050405020304" pitchFamily="18" charset="0"/>
              </a:rPr>
              <a:t>:</a:t>
            </a:r>
          </a:p>
          <a:p>
            <a:pPr marL="342900" indent="-342900">
              <a:buFontTx/>
              <a:buChar char="-"/>
            </a:pPr>
            <a:r>
              <a:rPr lang="vi-VN" sz="2000" smtClean="0">
                <a:latin typeface="Times New Roman" pitchFamily="18" charset="0"/>
                <a:cs typeface="Times New Roman" pitchFamily="18" charset="0"/>
              </a:rPr>
              <a:t>Trẻ </a:t>
            </a:r>
            <a:r>
              <a:rPr lang="vi-VN" sz="2000">
                <a:latin typeface="Times New Roman" pitchFamily="18" charset="0"/>
                <a:cs typeface="Times New Roman" pitchFamily="18" charset="0"/>
              </a:rPr>
              <a:t>biết tên một số </a:t>
            </a:r>
            <a:r>
              <a:rPr lang="vi-VN" sz="2000">
                <a:latin typeface="Times New Roman" pitchFamily="18" charset="0"/>
                <a:cs typeface="Times New Roman" pitchFamily="18" charset="0"/>
              </a:rPr>
              <a:t>loại </a:t>
            </a:r>
            <a:r>
              <a:rPr lang="vi-VN" sz="2000" smtClean="0">
                <a:latin typeface="Times New Roman" pitchFamily="18" charset="0"/>
                <a:cs typeface="Times New Roman" pitchFamily="18" charset="0"/>
              </a:rPr>
              <a:t>kem, chè, sữa chua.</a:t>
            </a:r>
            <a:endParaRPr lang="vi-VN" sz="2000">
              <a:latin typeface="Times New Roman" pitchFamily="18" charset="0"/>
              <a:cs typeface="Times New Roman" pitchFamily="18" charset="0"/>
            </a:endParaRPr>
          </a:p>
          <a:p>
            <a:pPr marL="342900" indent="-342900">
              <a:buFontTx/>
              <a:buChar char="-"/>
            </a:pPr>
            <a:r>
              <a:rPr lang="vi-VN" sz="2000" smtClean="0">
                <a:latin typeface="Times New Roman" pitchFamily="18" charset="0"/>
                <a:cs typeface="Times New Roman" pitchFamily="18" charset="0"/>
              </a:rPr>
              <a:t>Trẻ </a:t>
            </a:r>
            <a:r>
              <a:rPr lang="vi-VN" sz="2000">
                <a:latin typeface="Times New Roman" pitchFamily="18" charset="0"/>
                <a:cs typeface="Times New Roman" pitchFamily="18" charset="0"/>
              </a:rPr>
              <a:t>biết </a:t>
            </a:r>
            <a:r>
              <a:rPr lang="vi-VN" sz="2000" smtClean="0">
                <a:latin typeface="Times New Roman" pitchFamily="18" charset="0"/>
                <a:cs typeface="Times New Roman" pitchFamily="18" charset="0"/>
              </a:rPr>
              <a:t>thế nào để làm ra các món giải nhiệt, biết nguyên liệu </a:t>
            </a:r>
            <a:r>
              <a:rPr lang="vi-VN" sz="2000">
                <a:latin typeface="Times New Roman" pitchFamily="18" charset="0"/>
                <a:cs typeface="Times New Roman" pitchFamily="18" charset="0"/>
              </a:rPr>
              <a:t>và </a:t>
            </a:r>
            <a:r>
              <a:rPr lang="vi-VN" sz="2000">
                <a:latin typeface="Times New Roman" pitchFamily="18" charset="0"/>
                <a:cs typeface="Times New Roman" pitchFamily="18" charset="0"/>
              </a:rPr>
              <a:t>biết </a:t>
            </a:r>
            <a:r>
              <a:rPr lang="vi-VN" sz="2000" smtClean="0">
                <a:latin typeface="Times New Roman" pitchFamily="18" charset="0"/>
                <a:cs typeface="Times New Roman" pitchFamily="18" charset="0"/>
              </a:rPr>
              <a:t>lợi ích </a:t>
            </a:r>
            <a:r>
              <a:rPr lang="vi-VN" sz="2000">
                <a:latin typeface="Times New Roman" pitchFamily="18" charset="0"/>
                <a:cs typeface="Times New Roman" pitchFamily="18" charset="0"/>
              </a:rPr>
              <a:t>của </a:t>
            </a:r>
            <a:r>
              <a:rPr lang="vi-VN" sz="2000" smtClean="0">
                <a:latin typeface="Times New Roman" pitchFamily="18" charset="0"/>
                <a:cs typeface="Times New Roman" pitchFamily="18" charset="0"/>
              </a:rPr>
              <a:t>sữa chua</a:t>
            </a:r>
            <a:r>
              <a:rPr lang="vi-VN" sz="2000">
                <a:latin typeface="Times New Roman" pitchFamily="18" charset="0"/>
                <a:cs typeface="Times New Roman" pitchFamily="18" charset="0"/>
              </a:rPr>
              <a:t> đối với sức khỏe con </a:t>
            </a:r>
            <a:r>
              <a:rPr lang="vi-VN" sz="2000">
                <a:latin typeface="Times New Roman" pitchFamily="18" charset="0"/>
                <a:cs typeface="Times New Roman" pitchFamily="18" charset="0"/>
              </a:rPr>
              <a:t>người</a:t>
            </a:r>
            <a:r>
              <a:rPr lang="vi-VN" sz="2000" smtClean="0">
                <a:latin typeface="Times New Roman" pitchFamily="18" charset="0"/>
                <a:cs typeface="Times New Roman" pitchFamily="18" charset="0"/>
              </a:rPr>
              <a:t>.</a:t>
            </a:r>
            <a:endParaRPr lang="vi-VN" sz="200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defRPr/>
            </a:pPr>
            <a:r>
              <a:rPr lang="vi-VN" sz="2000" b="1" smtClean="0">
                <a:solidFill>
                  <a:srgbClr val="000000"/>
                </a:solidFill>
                <a:latin typeface="Times New Roman" panose="02020603050405020304" pitchFamily="18" charset="0"/>
                <a:cs typeface="Times New Roman" panose="02020603050405020304" pitchFamily="18" charset="0"/>
              </a:rPr>
              <a:t>2</a:t>
            </a:r>
            <a:r>
              <a:rPr lang="vi-VN" sz="2000" b="1" dirty="0">
                <a:solidFill>
                  <a:srgbClr val="000000"/>
                </a:solidFill>
                <a:latin typeface="Times New Roman" panose="02020603050405020304" pitchFamily="18" charset="0"/>
                <a:cs typeface="Times New Roman" panose="02020603050405020304" pitchFamily="18" charset="0"/>
              </a:rPr>
              <a:t>/ Kỹ </a:t>
            </a:r>
            <a:r>
              <a:rPr lang="vi-VN" sz="2000" b="1">
                <a:solidFill>
                  <a:srgbClr val="000000"/>
                </a:solidFill>
                <a:latin typeface="Times New Roman" panose="02020603050405020304" pitchFamily="18" charset="0"/>
                <a:cs typeface="Times New Roman" panose="02020603050405020304" pitchFamily="18" charset="0"/>
              </a:rPr>
              <a:t>năng</a:t>
            </a:r>
            <a:r>
              <a:rPr lang="vi-VN" sz="2000" b="1" smtClean="0">
                <a:solidFill>
                  <a:srgbClr val="000000"/>
                </a:solidFill>
                <a:latin typeface="Times New Roman" panose="02020603050405020304" pitchFamily="18" charset="0"/>
                <a:cs typeface="Times New Roman" panose="02020603050405020304" pitchFamily="18" charset="0"/>
              </a:rPr>
              <a:t>:</a:t>
            </a:r>
          </a:p>
          <a:p>
            <a:pPr marL="342900" indent="-342900">
              <a:buFontTx/>
              <a:buChar char="-"/>
            </a:pPr>
            <a:r>
              <a:rPr lang="vi-VN" sz="2000" smtClean="0">
                <a:latin typeface="Times New Roman" pitchFamily="18" charset="0"/>
                <a:cs typeface="Times New Roman" pitchFamily="18" charset="0"/>
              </a:rPr>
              <a:t>Trẻ </a:t>
            </a:r>
            <a:r>
              <a:rPr lang="vi-VN" sz="2000">
                <a:latin typeface="Times New Roman" pitchFamily="18" charset="0"/>
                <a:cs typeface="Times New Roman" pitchFamily="18" charset="0"/>
              </a:rPr>
              <a:t>có kĩ năng tự phục </a:t>
            </a:r>
            <a:r>
              <a:rPr lang="vi-VN" sz="2000">
                <a:latin typeface="Times New Roman" pitchFamily="18" charset="0"/>
                <a:cs typeface="Times New Roman" pitchFamily="18" charset="0"/>
              </a:rPr>
              <a:t>vụ</a:t>
            </a:r>
            <a:r>
              <a:rPr lang="vi-VN" sz="2000" smtClean="0">
                <a:latin typeface="Times New Roman" pitchFamily="18" charset="0"/>
                <a:cs typeface="Times New Roman" pitchFamily="18" charset="0"/>
              </a:rPr>
              <a:t>.</a:t>
            </a:r>
          </a:p>
          <a:p>
            <a:pPr marL="342900" indent="-342900">
              <a:buFontTx/>
              <a:buChar char="-"/>
            </a:pPr>
            <a:r>
              <a:rPr lang="vi-VN" sz="2000" smtClean="0">
                <a:latin typeface="Times New Roman" pitchFamily="18" charset="0"/>
                <a:cs typeface="Times New Roman" pitchFamily="18" charset="0"/>
              </a:rPr>
              <a:t>Rèn </a:t>
            </a:r>
            <a:r>
              <a:rPr lang="vi-VN" sz="2000">
                <a:latin typeface="Times New Roman" pitchFamily="18" charset="0"/>
                <a:cs typeface="Times New Roman" pitchFamily="18" charset="0"/>
              </a:rPr>
              <a:t>kỹ năng quan sát, ghi nhớ có chủ định, phát triển kỹ năng nhận xét.</a:t>
            </a:r>
          </a:p>
          <a:p>
            <a:r>
              <a:rPr lang="vi-VN" sz="2000">
                <a:latin typeface="Times New Roman" pitchFamily="18" charset="0"/>
                <a:cs typeface="Times New Roman" pitchFamily="18" charset="0"/>
              </a:rPr>
              <a:t>- </a:t>
            </a:r>
            <a:r>
              <a:rPr lang="vi-VN" sz="2000" smtClean="0">
                <a:latin typeface="Times New Roman" pitchFamily="18" charset="0"/>
                <a:cs typeface="Times New Roman" pitchFamily="18" charset="0"/>
              </a:rPr>
              <a:t>   Rèn </a:t>
            </a:r>
            <a:r>
              <a:rPr lang="vi-VN" sz="2000">
                <a:latin typeface="Times New Roman" pitchFamily="18" charset="0"/>
                <a:cs typeface="Times New Roman" pitchFamily="18" charset="0"/>
              </a:rPr>
              <a:t>kĩ năng làm việc theo nhóm.</a:t>
            </a:r>
          </a:p>
          <a:p>
            <a:pPr fontAlgn="base">
              <a:spcBef>
                <a:spcPct val="0"/>
              </a:spcBef>
              <a:spcAft>
                <a:spcPct val="0"/>
              </a:spcAft>
              <a:defRPr/>
            </a:pPr>
            <a:r>
              <a:rPr lang="vi-VN" sz="2000" b="1" smtClean="0">
                <a:solidFill>
                  <a:srgbClr val="000000"/>
                </a:solidFill>
                <a:latin typeface="Times New Roman" panose="02020603050405020304" pitchFamily="18" charset="0"/>
                <a:cs typeface="Times New Roman" panose="02020603050405020304" pitchFamily="18" charset="0"/>
              </a:rPr>
              <a:t>3</a:t>
            </a:r>
            <a:r>
              <a:rPr lang="vi-VN" sz="2000" b="1" dirty="0">
                <a:solidFill>
                  <a:srgbClr val="000000"/>
                </a:solidFill>
                <a:latin typeface="Times New Roman" panose="02020603050405020304" pitchFamily="18" charset="0"/>
                <a:cs typeface="Times New Roman" panose="02020603050405020304" pitchFamily="18" charset="0"/>
              </a:rPr>
              <a:t>/ Thái </a:t>
            </a:r>
            <a:r>
              <a:rPr lang="vi-VN" sz="2000" b="1">
                <a:solidFill>
                  <a:srgbClr val="000000"/>
                </a:solidFill>
                <a:latin typeface="Times New Roman" panose="02020603050405020304" pitchFamily="18" charset="0"/>
                <a:cs typeface="Times New Roman" panose="02020603050405020304" pitchFamily="18" charset="0"/>
              </a:rPr>
              <a:t>độ</a:t>
            </a:r>
            <a:r>
              <a:rPr lang="vi-VN" sz="2000" b="1" smtClean="0">
                <a:solidFill>
                  <a:srgbClr val="000000"/>
                </a:solidFill>
                <a:latin typeface="Times New Roman" panose="02020603050405020304" pitchFamily="18" charset="0"/>
                <a:cs typeface="Times New Roman" panose="02020603050405020304" pitchFamily="18" charset="0"/>
              </a:rPr>
              <a:t>:</a:t>
            </a:r>
          </a:p>
          <a:p>
            <a:pPr marL="342900" indent="-342900">
              <a:buFontTx/>
              <a:buChar char="-"/>
            </a:pPr>
            <a:r>
              <a:rPr lang="vi-VN" sz="2000" smtClean="0">
                <a:latin typeface="Times New Roman" pitchFamily="18" charset="0"/>
                <a:cs typeface="Times New Roman" pitchFamily="18" charset="0"/>
              </a:rPr>
              <a:t>Yêu </a:t>
            </a:r>
            <a:r>
              <a:rPr lang="vi-VN" sz="2000">
                <a:latin typeface="Times New Roman" pitchFamily="18" charset="0"/>
                <a:cs typeface="Times New Roman" pitchFamily="18" charset="0"/>
              </a:rPr>
              <a:t>thích công việc chuẩn bị đồ ăn, đồ uống cho </a:t>
            </a:r>
            <a:r>
              <a:rPr lang="vi-VN" sz="2000">
                <a:latin typeface="Times New Roman" pitchFamily="18" charset="0"/>
                <a:cs typeface="Times New Roman" pitchFamily="18" charset="0"/>
              </a:rPr>
              <a:t>mình</a:t>
            </a:r>
            <a:r>
              <a:rPr lang="vi-VN" sz="2000" smtClean="0">
                <a:latin typeface="Times New Roman" pitchFamily="18" charset="0"/>
                <a:cs typeface="Times New Roman" pitchFamily="18" charset="0"/>
              </a:rPr>
              <a:t>.</a:t>
            </a:r>
          </a:p>
          <a:p>
            <a:pPr marL="342900" indent="-342900">
              <a:buFontTx/>
              <a:buChar char="-"/>
            </a:pPr>
            <a:r>
              <a:rPr lang="vi-VN" sz="2000" smtClean="0">
                <a:latin typeface="Times New Roman" pitchFamily="18" charset="0"/>
                <a:cs typeface="Times New Roman" pitchFamily="18" charset="0"/>
              </a:rPr>
              <a:t>Trẻ </a:t>
            </a:r>
            <a:r>
              <a:rPr lang="vi-VN" sz="2000">
                <a:latin typeface="Times New Roman" pitchFamily="18" charset="0"/>
                <a:cs typeface="Times New Roman" pitchFamily="18" charset="0"/>
              </a:rPr>
              <a:t>thích ăn các món </a:t>
            </a:r>
            <a:r>
              <a:rPr lang="vi-VN" sz="2000">
                <a:latin typeface="Times New Roman" pitchFamily="18" charset="0"/>
                <a:cs typeface="Times New Roman" pitchFamily="18" charset="0"/>
              </a:rPr>
              <a:t>làm </a:t>
            </a:r>
            <a:r>
              <a:rPr lang="vi-VN" sz="2000" smtClean="0">
                <a:latin typeface="Times New Roman" pitchFamily="18" charset="0"/>
                <a:cs typeface="Times New Roman" pitchFamily="18" charset="0"/>
              </a:rPr>
              <a:t>thành kem, chè, sữa chua .</a:t>
            </a:r>
            <a:endParaRPr lang="vi-VN" sz="2000">
              <a:latin typeface="Times New Roman" pitchFamily="18" charset="0"/>
              <a:cs typeface="Times New Roman" pitchFamily="18" charset="0"/>
            </a:endParaRPr>
          </a:p>
          <a:p>
            <a:r>
              <a:rPr lang="vi-VN" sz="2000" smtClean="0">
                <a:latin typeface="Times New Roman" pitchFamily="18" charset="0"/>
                <a:cs typeface="Times New Roman" pitchFamily="18" charset="0"/>
              </a:rPr>
              <a:t>-    </a:t>
            </a:r>
            <a:r>
              <a:rPr lang="vi-VN" sz="2000">
                <a:latin typeface="Times New Roman" pitchFamily="18" charset="0"/>
                <a:cs typeface="Times New Roman" pitchFamily="18" charset="0"/>
              </a:rPr>
              <a:t>Hứng thú tham gia hoạt động.</a:t>
            </a:r>
          </a:p>
          <a:p>
            <a:pPr fontAlgn="base">
              <a:spcBef>
                <a:spcPct val="0"/>
              </a:spcBef>
              <a:spcAft>
                <a:spcPct val="0"/>
              </a:spcAft>
              <a:defRPr/>
            </a:pPr>
            <a:r>
              <a:rPr lang="vi-VN" sz="2000" b="1" smtClean="0">
                <a:solidFill>
                  <a:srgbClr val="000000"/>
                </a:solidFill>
                <a:latin typeface="Times New Roman" panose="02020603050405020304" pitchFamily="18" charset="0"/>
                <a:cs typeface="Times New Roman" panose="02020603050405020304" pitchFamily="18" charset="0"/>
              </a:rPr>
              <a:t>II</a:t>
            </a:r>
            <a:r>
              <a:rPr lang="vi-VN" sz="2000" b="1" dirty="0">
                <a:solidFill>
                  <a:srgbClr val="000000"/>
                </a:solidFill>
                <a:latin typeface="Times New Roman" panose="02020603050405020304" pitchFamily="18" charset="0"/>
                <a:cs typeface="Times New Roman" panose="02020603050405020304" pitchFamily="18" charset="0"/>
              </a:rPr>
              <a:t>/ CHUẨN BỊ:</a:t>
            </a:r>
            <a:endParaRPr lang="vi-VN" sz="200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defRPr/>
            </a:pPr>
            <a:r>
              <a:rPr lang="vi-VN" sz="2000" dirty="0">
                <a:solidFill>
                  <a:srgbClr val="000000"/>
                </a:solidFill>
                <a:latin typeface="Times New Roman" panose="02020603050405020304" pitchFamily="18" charset="0"/>
                <a:cs typeface="Times New Roman" panose="02020603050405020304" pitchFamily="18" charset="0"/>
              </a:rPr>
              <a:t>- Giáo án điện tử.</a:t>
            </a:r>
          </a:p>
          <a:p>
            <a:pPr marL="342900" indent="-342900" fontAlgn="base">
              <a:spcBef>
                <a:spcPct val="0"/>
              </a:spcBef>
              <a:spcAft>
                <a:spcPct val="0"/>
              </a:spcAft>
              <a:buFontTx/>
              <a:buChar char="-"/>
              <a:defRPr/>
            </a:pPr>
            <a:r>
              <a:rPr lang="vi-VN" sz="2000" smtClean="0">
                <a:solidFill>
                  <a:srgbClr val="000000"/>
                </a:solidFill>
                <a:latin typeface="Times New Roman" panose="02020603050405020304" pitchFamily="18" charset="0"/>
                <a:cs typeface="Times New Roman" panose="02020603050405020304" pitchFamily="18" charset="0"/>
              </a:rPr>
              <a:t>Hình </a:t>
            </a:r>
            <a:r>
              <a:rPr lang="vi-VN" sz="2000" dirty="0">
                <a:solidFill>
                  <a:srgbClr val="000000"/>
                </a:solidFill>
                <a:latin typeface="Times New Roman" panose="02020603050405020304" pitchFamily="18" charset="0"/>
                <a:cs typeface="Times New Roman" panose="02020603050405020304" pitchFamily="18" charset="0"/>
              </a:rPr>
              <a:t>ảnh </a:t>
            </a:r>
            <a:r>
              <a:rPr lang="vi-VN" sz="2000">
                <a:solidFill>
                  <a:srgbClr val="000000"/>
                </a:solidFill>
                <a:latin typeface="Times New Roman" panose="02020603050405020304" pitchFamily="18" charset="0"/>
                <a:cs typeface="Times New Roman" panose="02020603050405020304" pitchFamily="18" charset="0"/>
              </a:rPr>
              <a:t>minh </a:t>
            </a:r>
            <a:r>
              <a:rPr lang="vi-VN" sz="2000" smtClean="0">
                <a:solidFill>
                  <a:srgbClr val="000000"/>
                </a:solidFill>
                <a:latin typeface="Times New Roman" panose="02020603050405020304" pitchFamily="18" charset="0"/>
                <a:cs typeface="Times New Roman" panose="02020603050405020304" pitchFamily="18" charset="0"/>
              </a:rPr>
              <a:t>họa</a:t>
            </a:r>
          </a:p>
          <a:p>
            <a:pPr marL="342900" indent="-342900" fontAlgn="base">
              <a:spcBef>
                <a:spcPct val="0"/>
              </a:spcBef>
              <a:spcAft>
                <a:spcPct val="0"/>
              </a:spcAft>
              <a:buFontTx/>
              <a:buChar char="-"/>
              <a:defRPr/>
            </a:pPr>
            <a:r>
              <a:rPr lang="vi-VN" sz="2000" smtClean="0">
                <a:latin typeface="Times New Roman" pitchFamily="18" charset="0"/>
                <a:cs typeface="Times New Roman" pitchFamily="18" charset="0"/>
              </a:rPr>
              <a:t>Bàn</a:t>
            </a:r>
            <a:r>
              <a:rPr lang="vi-VN" sz="2000">
                <a:latin typeface="Times New Roman" pitchFamily="18" charset="0"/>
                <a:cs typeface="Times New Roman" pitchFamily="18" charset="0"/>
              </a:rPr>
              <a:t>, khăn lau tay, thìa, cốc, dao, </a:t>
            </a:r>
            <a:r>
              <a:rPr lang="vi-VN" sz="2000">
                <a:latin typeface="Times New Roman" pitchFamily="18" charset="0"/>
                <a:cs typeface="Times New Roman" pitchFamily="18" charset="0"/>
              </a:rPr>
              <a:t>thớt</a:t>
            </a:r>
            <a:r>
              <a:rPr lang="vi-VN" sz="2000" smtClean="0">
                <a:latin typeface="Times New Roman" pitchFamily="18" charset="0"/>
                <a:cs typeface="Times New Roman" pitchFamily="18" charset="0"/>
              </a:rPr>
              <a:t>.</a:t>
            </a:r>
          </a:p>
          <a:p>
            <a:pPr marL="342900" indent="-342900" fontAlgn="base">
              <a:spcBef>
                <a:spcPct val="0"/>
              </a:spcBef>
              <a:spcAft>
                <a:spcPct val="0"/>
              </a:spcAft>
              <a:buFontTx/>
              <a:buChar char="-"/>
              <a:defRPr/>
            </a:pPr>
            <a:r>
              <a:rPr lang="vi-VN" sz="2000" smtClean="0">
                <a:latin typeface="Times New Roman" pitchFamily="18" charset="0"/>
                <a:cs typeface="Times New Roman" pitchFamily="18" charset="0"/>
              </a:rPr>
              <a:t>Kem, hoa </a:t>
            </a:r>
            <a:r>
              <a:rPr lang="vi-VN" sz="2000">
                <a:latin typeface="Times New Roman" pitchFamily="18" charset="0"/>
                <a:cs typeface="Times New Roman" pitchFamily="18" charset="0"/>
              </a:rPr>
              <a:t>quả cắt lát, sữa chua, sữa ông thọ, nước cốt dừa.</a:t>
            </a:r>
          </a:p>
          <a:p>
            <a:pPr marL="342900" indent="-342900" fontAlgn="base">
              <a:spcBef>
                <a:spcPct val="0"/>
              </a:spcBef>
              <a:spcAft>
                <a:spcPct val="0"/>
              </a:spcAft>
              <a:buFontTx/>
              <a:buChar char="-"/>
              <a:defRPr/>
            </a:pPr>
            <a:endParaRPr lang="vi-VN"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500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87644" y="2133598"/>
            <a:ext cx="2819400" cy="1765131"/>
            <a:chOff x="2514600" y="1905000"/>
            <a:chExt cx="3810000" cy="2514600"/>
          </a:xfrm>
        </p:grpSpPr>
        <p:sp>
          <p:nvSpPr>
            <p:cNvPr id="2" name="Oval 1"/>
            <p:cNvSpPr/>
            <p:nvPr/>
          </p:nvSpPr>
          <p:spPr>
            <a:xfrm>
              <a:off x="2514600" y="1905000"/>
              <a:ext cx="3810000" cy="2514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30253" y="2570381"/>
              <a:ext cx="3578693" cy="118383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err="1" smtClean="0">
                  <a:ln w="50800"/>
                  <a:solidFill>
                    <a:schemeClr val="tx2"/>
                  </a:solidFill>
                  <a:latin typeface="Times New Roman" pitchFamily="18" charset="0"/>
                  <a:cs typeface="Times New Roman" pitchFamily="18" charset="0"/>
                </a:rPr>
                <a:t>Tìm</a:t>
              </a:r>
              <a:r>
                <a:rPr lang="en-US" sz="4800" b="1" dirty="0" smtClean="0">
                  <a:ln w="50800"/>
                  <a:solidFill>
                    <a:schemeClr val="tx2"/>
                  </a:solidFill>
                  <a:latin typeface="Times New Roman" pitchFamily="18" charset="0"/>
                  <a:cs typeface="Times New Roman" pitchFamily="18" charset="0"/>
                </a:rPr>
                <a:t> </a:t>
              </a:r>
              <a:r>
                <a:rPr lang="en-US" sz="4800" b="1" dirty="0" err="1" smtClean="0">
                  <a:ln w="50800"/>
                  <a:solidFill>
                    <a:schemeClr val="tx2"/>
                  </a:solidFill>
                  <a:latin typeface="Times New Roman" pitchFamily="18" charset="0"/>
                  <a:cs typeface="Times New Roman" pitchFamily="18" charset="0"/>
                </a:rPr>
                <a:t>hiểu</a:t>
              </a:r>
              <a:r>
                <a:rPr lang="en-US" sz="4800" b="1" dirty="0" smtClean="0">
                  <a:ln w="50800"/>
                  <a:solidFill>
                    <a:schemeClr val="tx2"/>
                  </a:solidFill>
                  <a:latin typeface="Times New Roman" pitchFamily="18" charset="0"/>
                  <a:cs typeface="Times New Roman" pitchFamily="18" charset="0"/>
                </a:rPr>
                <a:t> </a:t>
              </a:r>
              <a:endParaRPr lang="en-US" sz="4800" b="1" cap="none" spc="0" dirty="0">
                <a:ln w="50800"/>
                <a:solidFill>
                  <a:schemeClr val="tx2"/>
                </a:solidFill>
                <a:effectLst/>
                <a:latin typeface="Times New Roman" pitchFamily="18" charset="0"/>
                <a:cs typeface="Times New Roman" pitchFamily="18" charset="0"/>
              </a:endParaRPr>
            </a:p>
          </p:txBody>
        </p:sp>
      </p:gr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6" y="194700"/>
            <a:ext cx="3598901" cy="237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798" y="152400"/>
            <a:ext cx="3703169" cy="245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922" y="4378611"/>
            <a:ext cx="388619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flipV="1">
            <a:off x="2438400" y="2362200"/>
            <a:ext cx="649244" cy="6836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6"/>
          </p:cNvCxnSpPr>
          <p:nvPr/>
        </p:nvCxnSpPr>
        <p:spPr>
          <a:xfrm flipV="1">
            <a:off x="5907044" y="2531988"/>
            <a:ext cx="722356" cy="4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434202" y="3889194"/>
            <a:ext cx="126282" cy="6066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1799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7164" y="152400"/>
            <a:ext cx="247403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3903785"/>
            <a:ext cx="152818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2091" y="3892062"/>
            <a:ext cx="1648949" cy="1957118"/>
          </a:xfrm>
          <a:prstGeom prst="rect">
            <a:avLst/>
          </a:prstGeom>
          <a:noFill/>
          <a:ln w="28575">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3892062"/>
            <a:ext cx="1488364" cy="195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3868615"/>
            <a:ext cx="1676400" cy="1992287"/>
          </a:xfrm>
          <a:prstGeom prst="rect">
            <a:avLst/>
          </a:prstGeom>
          <a:noFill/>
          <a:ln w="19050">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a:stCxn id="4098" idx="2"/>
          </p:cNvCxnSpPr>
          <p:nvPr/>
        </p:nvCxnSpPr>
        <p:spPr>
          <a:xfrm flipH="1">
            <a:off x="990600" y="2057400"/>
            <a:ext cx="3563582" cy="18112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098" idx="2"/>
          </p:cNvCxnSpPr>
          <p:nvPr/>
        </p:nvCxnSpPr>
        <p:spPr>
          <a:xfrm flipH="1">
            <a:off x="2748702" y="2057400"/>
            <a:ext cx="1805480" cy="18112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098" idx="2"/>
            <a:endCxn id="4105" idx="0"/>
          </p:cNvCxnSpPr>
          <p:nvPr/>
        </p:nvCxnSpPr>
        <p:spPr>
          <a:xfrm>
            <a:off x="4554182" y="2057400"/>
            <a:ext cx="1636018" cy="18112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4098" idx="2"/>
            <a:endCxn id="4104" idx="0"/>
          </p:cNvCxnSpPr>
          <p:nvPr/>
        </p:nvCxnSpPr>
        <p:spPr>
          <a:xfrm>
            <a:off x="4554182" y="2057400"/>
            <a:ext cx="3523018" cy="18112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222" y="3868616"/>
            <a:ext cx="1569955" cy="19805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a:stCxn id="4098" idx="2"/>
            <a:endCxn id="4102" idx="0"/>
          </p:cNvCxnSpPr>
          <p:nvPr/>
        </p:nvCxnSpPr>
        <p:spPr>
          <a:xfrm flipH="1">
            <a:off x="4376566" y="2057400"/>
            <a:ext cx="177616" cy="18346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12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8126"/>
            <a:ext cx="2455987" cy="23426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970"/>
          <a:stretch/>
        </p:blipFill>
        <p:spPr bwMode="auto">
          <a:xfrm>
            <a:off x="6049516" y="248125"/>
            <a:ext cx="2713484" cy="24009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53" y="4038597"/>
            <a:ext cx="2612934" cy="26180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998332"/>
            <a:ext cx="2819400" cy="26582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64" t="4226" r="13600"/>
          <a:stretch/>
        </p:blipFill>
        <p:spPr bwMode="auto">
          <a:xfrm>
            <a:off x="2895600" y="2287905"/>
            <a:ext cx="3133134" cy="2646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01985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2383"/>
            <a:ext cx="3277928" cy="3613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4404558"/>
            <a:ext cx="2195945" cy="21959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8600"/>
            <a:ext cx="2254824" cy="20072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458" y="2340231"/>
            <a:ext cx="2155569" cy="21555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cxnSp>
        <p:nvCxnSpPr>
          <p:cNvPr id="3" name="Straight Arrow Connector 2"/>
          <p:cNvCxnSpPr/>
          <p:nvPr/>
        </p:nvCxnSpPr>
        <p:spPr>
          <a:xfrm flipV="1">
            <a:off x="3505864" y="2340233"/>
            <a:ext cx="1765791" cy="1077782"/>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19719" y="3418015"/>
            <a:ext cx="2971136" cy="2196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505864" y="3439981"/>
            <a:ext cx="1765791" cy="96457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69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64" y="1143000"/>
            <a:ext cx="815340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714348" y="285728"/>
            <a:ext cx="7643866" cy="523220"/>
          </a:xfrm>
          <a:prstGeom prst="rect">
            <a:avLst/>
          </a:prstGeom>
          <a:noFill/>
        </p:spPr>
        <p:txBody>
          <a:bodyPr wrap="square" lIns="91440" tIns="45720" rIns="91440" bIns="45720">
            <a:spAutoFit/>
          </a:bodyPr>
          <a:lstStyle/>
          <a:p>
            <a:pPr algn="ctr"/>
            <a:r>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cách </a:t>
            </a:r>
            <a:r>
              <a:rPr lang="en-US"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làm</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sữa</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2800" b="1" cap="all"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chua</a:t>
            </a:r>
            <a:r>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endPar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327912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116" y="1785926"/>
            <a:ext cx="2505494" cy="369332"/>
          </a:xfrm>
          <a:prstGeom prst="rect">
            <a:avLst/>
          </a:prstGeom>
          <a:noFill/>
        </p:spPr>
        <p:txBody>
          <a:bodyPr wrap="none" rtlCol="0">
            <a:spAutoFit/>
          </a:bodyPr>
          <a:lstStyle/>
          <a:p>
            <a:r>
              <a:rPr lang="en-US" smtClean="0"/>
              <a:t>Video cách làm sữa chua</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3181"/>
            <a:ext cx="2921699"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4678" y="285728"/>
            <a:ext cx="2928626" cy="183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3591" y="2500306"/>
            <a:ext cx="2580409" cy="201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58" y="4714884"/>
            <a:ext cx="2708564" cy="183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4244" y="4858615"/>
            <a:ext cx="2749756" cy="199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7640"/>
          <a:stretch/>
        </p:blipFill>
        <p:spPr bwMode="auto">
          <a:xfrm>
            <a:off x="3357554" y="2643182"/>
            <a:ext cx="2921699" cy="17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28868"/>
            <a:ext cx="3185410" cy="212197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6513" y="285728"/>
            <a:ext cx="2500329" cy="183052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dua hau.png"/>
          <p:cNvPicPr>
            <a:picLocks noChangeAspect="1"/>
          </p:cNvPicPr>
          <p:nvPr/>
        </p:nvPicPr>
        <p:blipFill>
          <a:blip r:embed="rId10"/>
          <a:srcRect l="2857" r="5714"/>
          <a:stretch>
            <a:fillRect/>
          </a:stretch>
        </p:blipFill>
        <p:spPr>
          <a:xfrm>
            <a:off x="3643306" y="4643446"/>
            <a:ext cx="2214578" cy="1857388"/>
          </a:xfrm>
          <a:prstGeom prst="rect">
            <a:avLst/>
          </a:prstGeom>
        </p:spPr>
      </p:pic>
    </p:spTree>
    <p:extLst>
      <p:ext uri="{BB962C8B-B14F-4D97-AF65-F5344CB8AC3E}">
        <p14:creationId xmlns:p14="http://schemas.microsoft.com/office/powerpoint/2010/main" val="3113108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191</Words>
  <Application>Microsoft Office PowerPoint</Application>
  <PresentationFormat>On-screen Show (4:3)</PresentationFormat>
  <Paragraphs>28</Paragraphs>
  <Slides>14</Slides>
  <Notes>0</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cp:revision>
  <dcterms:created xsi:type="dcterms:W3CDTF">2020-04-14T07:35:39Z</dcterms:created>
  <dcterms:modified xsi:type="dcterms:W3CDTF">2022-03-14T02:10:39Z</dcterms:modified>
</cp:coreProperties>
</file>