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00" r:id="rId3"/>
    <p:sldId id="299" r:id="rId4"/>
    <p:sldId id="301" r:id="rId5"/>
    <p:sldId id="302" r:id="rId6"/>
    <p:sldId id="303" r:id="rId7"/>
    <p:sldId id="314" r:id="rId8"/>
    <p:sldId id="315" r:id="rId9"/>
    <p:sldId id="316" r:id="rId10"/>
    <p:sldId id="317" r:id="rId11"/>
    <p:sldId id="318" r:id="rId12"/>
    <p:sldId id="320" r:id="rId13"/>
    <p:sldId id="321" r:id="rId14"/>
    <p:sldId id="304" r:id="rId15"/>
    <p:sldId id="305" r:id="rId16"/>
    <p:sldId id="322" r:id="rId17"/>
    <p:sldId id="323" r:id="rId18"/>
    <p:sldId id="324" r:id="rId19"/>
    <p:sldId id="325" r:id="rId20"/>
    <p:sldId id="327" r:id="rId21"/>
    <p:sldId id="328" r:id="rId22"/>
    <p:sldId id="312" r:id="rId23"/>
    <p:sldId id="326" r:id="rId24"/>
    <p:sldId id="313"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57" d="100"/>
          <a:sy n="57" d="100"/>
        </p:scale>
        <p:origin x="11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49D9E-48A4-4781-B378-DABF6EC6D3F4}" type="datetimeFigureOut">
              <a:rPr lang="en-GB" smtClean="0"/>
              <a:t>20/12/2021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4EEB3-260D-43E4-877A-582E8BA3882A}" type="slidenum">
              <a:rPr lang="en-GB" smtClean="0"/>
              <a:t>‹#›</a:t>
            </a:fld>
            <a:endParaRPr lang="en-GB"/>
          </a:p>
        </p:txBody>
      </p:sp>
    </p:spTree>
    <p:extLst>
      <p:ext uri="{BB962C8B-B14F-4D97-AF65-F5344CB8AC3E}">
        <p14:creationId xmlns:p14="http://schemas.microsoft.com/office/powerpoint/2010/main" val="402855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B2637F-6D33-4F8B-B5D2-A85295801B7C}"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123466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B2637F-6D33-4F8B-B5D2-A85295801B7C}"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170413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B2637F-6D33-4F8B-B5D2-A85295801B7C}"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37974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B2637F-6D33-4F8B-B5D2-A85295801B7C}"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102345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B2637F-6D33-4F8B-B5D2-A85295801B7C}"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148899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B2637F-6D33-4F8B-B5D2-A85295801B7C}"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36131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B2637F-6D33-4F8B-B5D2-A85295801B7C}" type="datetimeFigureOut">
              <a:rPr lang="en-US" smtClean="0"/>
              <a:t>20/12/2021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108766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637F-6D33-4F8B-B5D2-A85295801B7C}" type="datetimeFigureOut">
              <a:rPr lang="en-US" smtClean="0"/>
              <a:t>20/12/2021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1029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2637F-6D33-4F8B-B5D2-A85295801B7C}" type="datetimeFigureOut">
              <a:rPr lang="en-US" smtClean="0"/>
              <a:t>20/12/2021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14429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B2637F-6D33-4F8B-B5D2-A85295801B7C}"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173682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B2637F-6D33-4F8B-B5D2-A85295801B7C}"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FB226-3D60-4303-B0BB-1907F9499C13}" type="slidenum">
              <a:rPr lang="en-US" smtClean="0"/>
              <a:t>‹#›</a:t>
            </a:fld>
            <a:endParaRPr lang="en-US"/>
          </a:p>
        </p:txBody>
      </p:sp>
    </p:spTree>
    <p:extLst>
      <p:ext uri="{BB962C8B-B14F-4D97-AF65-F5344CB8AC3E}">
        <p14:creationId xmlns:p14="http://schemas.microsoft.com/office/powerpoint/2010/main" val="355120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2637F-6D33-4F8B-B5D2-A85295801B7C}" type="datetimeFigureOut">
              <a:rPr lang="en-US" smtClean="0"/>
              <a:t>20/12/2021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FB226-3D60-4303-B0BB-1907F9499C13}" type="slidenum">
              <a:rPr lang="en-US" smtClean="0"/>
              <a:t>‹#›</a:t>
            </a:fld>
            <a:endParaRPr lang="en-US"/>
          </a:p>
        </p:txBody>
      </p:sp>
    </p:spTree>
    <p:extLst>
      <p:ext uri="{BB962C8B-B14F-4D97-AF65-F5344CB8AC3E}">
        <p14:creationId xmlns:p14="http://schemas.microsoft.com/office/powerpoint/2010/main" val="202124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344400" cy="6858000"/>
          </a:xfrm>
          <a:prstGeom prst="rect">
            <a:avLst/>
          </a:prstGeom>
        </p:spPr>
      </p:pic>
      <p:sp>
        <p:nvSpPr>
          <p:cNvPr id="5" name="TextBox 4">
            <a:extLst>
              <a:ext uri="{FF2B5EF4-FFF2-40B4-BE49-F238E27FC236}">
                <a16:creationId xmlns:a16="http://schemas.microsoft.com/office/drawing/2014/main" id="{E154F591-5CC5-479C-A731-0A61C4097BBB}"/>
              </a:ext>
            </a:extLst>
          </p:cNvPr>
          <p:cNvSpPr txBox="1"/>
          <p:nvPr/>
        </p:nvSpPr>
        <p:spPr>
          <a:xfrm>
            <a:off x="3048001" y="152401"/>
            <a:ext cx="6029325" cy="584775"/>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UBND QUẬN LONG BIÊN</a:t>
            </a:r>
          </a:p>
          <a:p>
            <a:pPr algn="ctr"/>
            <a:r>
              <a:rPr lang="en-US" sz="1600" b="1" dirty="0">
                <a:solidFill>
                  <a:srgbClr val="0033CC"/>
                </a:solidFill>
                <a:latin typeface="Times New Roman" panose="02020603050405020304" pitchFamily="18" charset="0"/>
                <a:cs typeface="Times New Roman" panose="02020603050405020304" pitchFamily="18" charset="0"/>
              </a:rPr>
              <a:t>TRƯỜNG MẦM NON ÁNH SAO</a:t>
            </a:r>
          </a:p>
        </p:txBody>
      </p:sp>
      <p:sp>
        <p:nvSpPr>
          <p:cNvPr id="6" name="TextBox 5">
            <a:extLst>
              <a:ext uri="{FF2B5EF4-FFF2-40B4-BE49-F238E27FC236}">
                <a16:creationId xmlns:a16="http://schemas.microsoft.com/office/drawing/2014/main" id="{C765566F-E76B-4B8D-AE0A-63F8458033BE}"/>
              </a:ext>
            </a:extLst>
          </p:cNvPr>
          <p:cNvSpPr txBox="1"/>
          <p:nvPr/>
        </p:nvSpPr>
        <p:spPr>
          <a:xfrm>
            <a:off x="3048001" y="2186599"/>
            <a:ext cx="7038975" cy="523220"/>
          </a:xfrm>
          <a:prstGeom prst="rect">
            <a:avLst/>
          </a:prstGeom>
          <a:noFill/>
        </p:spPr>
        <p:txBody>
          <a:bodyPr wrap="square" rtlCol="0">
            <a:spAutoFit/>
          </a:bodyPr>
          <a:lstStyle/>
          <a:p>
            <a:pPr algn="l"/>
            <a:r>
              <a:rPr lang="en-US" sz="2800" b="1" dirty="0">
                <a:solidFill>
                  <a:srgbClr val="0033CC"/>
                </a:solidFill>
                <a:latin typeface="Times New Roman" panose="02020603050405020304" pitchFamily="18" charset="0"/>
                <a:cs typeface="Times New Roman" panose="02020603050405020304" pitchFamily="18" charset="0"/>
              </a:rPr>
              <a:t>LĨNH VỰC PHÁT TRIỂN NGÔN NGỮ</a:t>
            </a:r>
          </a:p>
        </p:txBody>
      </p:sp>
      <p:sp>
        <p:nvSpPr>
          <p:cNvPr id="7" name="TextBox 6">
            <a:extLst>
              <a:ext uri="{FF2B5EF4-FFF2-40B4-BE49-F238E27FC236}">
                <a16:creationId xmlns:a16="http://schemas.microsoft.com/office/drawing/2014/main" id="{C60AE9DD-3FDB-4D89-B134-019854FEEAC8}"/>
              </a:ext>
            </a:extLst>
          </p:cNvPr>
          <p:cNvSpPr txBox="1"/>
          <p:nvPr/>
        </p:nvSpPr>
        <p:spPr>
          <a:xfrm>
            <a:off x="2590800" y="3852318"/>
            <a:ext cx="5943600"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Đề</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Hoa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kết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trái</a:t>
            </a:r>
            <a:r>
              <a:rPr lang="en-US" sz="2000" b="1" dirty="0">
                <a:solidFill>
                  <a:srgbClr val="0033CC"/>
                </a:solidFill>
                <a:latin typeface="Times New Roman" panose="02020603050405020304" pitchFamily="18" charset="0"/>
                <a:cs typeface="Times New Roman" panose="02020603050405020304" pitchFamily="18" charset="0"/>
              </a:rPr>
              <a:t>” - </a:t>
            </a:r>
            <a:r>
              <a:rPr lang="en-US" sz="2000" b="1" dirty="0" err="1">
                <a:solidFill>
                  <a:srgbClr val="0033CC"/>
                </a:solidFill>
                <a:latin typeface="Times New Roman" panose="02020603050405020304" pitchFamily="18" charset="0"/>
                <a:cs typeface="Times New Roman" panose="02020603050405020304" pitchFamily="18" charset="0"/>
              </a:rPr>
              <a:t>Tác</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giả</a:t>
            </a:r>
            <a:r>
              <a:rPr lang="en-US" sz="2000" b="1" dirty="0">
                <a:solidFill>
                  <a:srgbClr val="0033CC"/>
                </a:solidFill>
                <a:latin typeface="Times New Roman" panose="02020603050405020304" pitchFamily="18" charset="0"/>
                <a:cs typeface="Times New Roman" panose="02020603050405020304" pitchFamily="18" charset="0"/>
              </a:rPr>
              <a:t>: Thu Hà</a:t>
            </a:r>
          </a:p>
        </p:txBody>
      </p:sp>
      <p:sp>
        <p:nvSpPr>
          <p:cNvPr id="11" name="TextBox 10">
            <a:extLst>
              <a:ext uri="{FF2B5EF4-FFF2-40B4-BE49-F238E27FC236}">
                <a16:creationId xmlns:a16="http://schemas.microsoft.com/office/drawing/2014/main" id="{F23CE88E-29F4-4CC1-A6CF-2593962EEEBF}"/>
              </a:ext>
            </a:extLst>
          </p:cNvPr>
          <p:cNvSpPr txBox="1"/>
          <p:nvPr/>
        </p:nvSpPr>
        <p:spPr>
          <a:xfrm>
            <a:off x="2819400" y="4318320"/>
            <a:ext cx="4048124"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Lứa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tuổi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Mẫu</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giáo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nhỡ</a:t>
            </a:r>
            <a:r>
              <a:rPr lang="en-US" sz="2000" b="1" dirty="0">
                <a:solidFill>
                  <a:srgbClr val="0033CC"/>
                </a:solidFill>
                <a:latin typeface="Times New Roman" panose="02020603050405020304" pitchFamily="18" charset="0"/>
                <a:cs typeface="Times New Roman" panose="02020603050405020304" pitchFamily="18" charset="0"/>
              </a:rPr>
              <a:t> (4-5 </a:t>
            </a:r>
            <a:r>
              <a:rPr lang="en-US" sz="2000" b="1" dirty="0" err="1">
                <a:solidFill>
                  <a:srgbClr val="0033CC"/>
                </a:solidFill>
                <a:latin typeface="Times New Roman" panose="02020603050405020304" pitchFamily="18" charset="0"/>
                <a:cs typeface="Times New Roman" panose="02020603050405020304" pitchFamily="18" charset="0"/>
              </a:rPr>
              <a:t>tuổi</a:t>
            </a:r>
            <a:r>
              <a:rPr lang="en-US" sz="2000" b="1" dirty="0">
                <a:solidFill>
                  <a:srgbClr val="0033CC"/>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8A6FC2B6-DCAE-492A-BC23-7342271E6262}"/>
              </a:ext>
            </a:extLst>
          </p:cNvPr>
          <p:cNvSpPr txBox="1"/>
          <p:nvPr/>
        </p:nvSpPr>
        <p:spPr>
          <a:xfrm>
            <a:off x="2819401" y="4919749"/>
            <a:ext cx="4388641"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Giáo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viên</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Nguyễn</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Phương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Liên</a:t>
            </a:r>
            <a:endParaRPr lang="en-US" sz="2000" b="1" dirty="0">
              <a:solidFill>
                <a:srgbClr val="0033CC"/>
              </a:solidFill>
              <a:latin typeface="Times New Roman" panose="02020603050405020304" pitchFamily="18" charset="0"/>
              <a:cs typeface="Times New Roman" panose="02020603050405020304" pitchFamily="18" charset="0"/>
            </a:endParaRPr>
          </a:p>
        </p:txBody>
      </p:sp>
      <p:pic>
        <p:nvPicPr>
          <p:cNvPr id="14" name="Picture 13" descr="Logo&#10;&#10;Description automatically generated">
            <a:extLst>
              <a:ext uri="{FF2B5EF4-FFF2-40B4-BE49-F238E27FC236}">
                <a16:creationId xmlns:a16="http://schemas.microsoft.com/office/drawing/2014/main" id="{BCA00E39-655A-4A0E-880C-1029F5CA4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682" y="818248"/>
            <a:ext cx="986708" cy="999261"/>
          </a:xfrm>
          <a:prstGeom prst="rect">
            <a:avLst/>
          </a:prstGeom>
        </p:spPr>
      </p:pic>
    </p:spTree>
    <p:extLst>
      <p:ext uri="{BB962C8B-B14F-4D97-AF65-F5344CB8AC3E}">
        <p14:creationId xmlns:p14="http://schemas.microsoft.com/office/powerpoint/2010/main" val="2883992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5"/>
                                        </p:tgtEl>
                                        <p:attrNameLst>
                                          <p:attrName>ppt_x</p:attrName>
                                          <p:attrName>ppt_y</p:attrName>
                                        </p:attrNameLst>
                                      </p:cBhvr>
                                    </p:animMotion>
                                    <p:animRot by="1500000">
                                      <p:cBhvr>
                                        <p:cTn id="7" dur="250" fill="hold">
                                          <p:stCondLst>
                                            <p:cond delay="0"/>
                                          </p:stCondLst>
                                        </p:cTn>
                                        <p:tgtEl>
                                          <p:spTgt spid="5"/>
                                        </p:tgtEl>
                                        <p:attrNameLst>
                                          <p:attrName>r</p:attrName>
                                        </p:attrNameLst>
                                      </p:cBhvr>
                                    </p:animRot>
                                    <p:animRot by="-1500000">
                                      <p:cBhvr>
                                        <p:cTn id="8" dur="250" fill="hold">
                                          <p:stCondLst>
                                            <p:cond delay="250"/>
                                          </p:stCondLst>
                                        </p:cTn>
                                        <p:tgtEl>
                                          <p:spTgt spid="5"/>
                                        </p:tgtEl>
                                        <p:attrNameLst>
                                          <p:attrName>r</p:attrName>
                                        </p:attrNameLst>
                                      </p:cBhvr>
                                    </p:animRot>
                                    <p:animRot by="-1500000">
                                      <p:cBhvr>
                                        <p:cTn id="9" dur="250" fill="hold">
                                          <p:stCondLst>
                                            <p:cond delay="500"/>
                                          </p:stCondLst>
                                        </p:cTn>
                                        <p:tgtEl>
                                          <p:spTgt spid="5"/>
                                        </p:tgtEl>
                                        <p:attrNameLst>
                                          <p:attrName>r</p:attrName>
                                        </p:attrNameLst>
                                      </p:cBhvr>
                                    </p:animRot>
                                    <p:animRot by="1500000">
                                      <p:cBhvr>
                                        <p:cTn id="10" dur="250" fill="hold">
                                          <p:stCondLst>
                                            <p:cond delay="750"/>
                                          </p:stCondLst>
                                        </p:cTn>
                                        <p:tgtEl>
                                          <p:spTgt spid="5"/>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6"/>
                                        </p:tgtEl>
                                        <p:attrNameLst>
                                          <p:attrName>ppt_x</p:attrName>
                                          <p:attrName>ppt_y</p:attrName>
                                        </p:attrNameLst>
                                      </p:cBhvr>
                                    </p:animMotion>
                                    <p:animRot by="1500000">
                                      <p:cBhvr>
                                        <p:cTn id="13" dur="500" fill="hold">
                                          <p:stCondLst>
                                            <p:cond delay="0"/>
                                          </p:stCondLst>
                                        </p:cTn>
                                        <p:tgtEl>
                                          <p:spTgt spid="6"/>
                                        </p:tgtEl>
                                        <p:attrNameLst>
                                          <p:attrName>r</p:attrName>
                                        </p:attrNameLst>
                                      </p:cBhvr>
                                    </p:animRot>
                                    <p:animRot by="-1500000">
                                      <p:cBhvr>
                                        <p:cTn id="14" dur="500" fill="hold">
                                          <p:stCondLst>
                                            <p:cond delay="500"/>
                                          </p:stCondLst>
                                        </p:cTn>
                                        <p:tgtEl>
                                          <p:spTgt spid="6"/>
                                        </p:tgtEl>
                                        <p:attrNameLst>
                                          <p:attrName>r</p:attrName>
                                        </p:attrNameLst>
                                      </p:cBhvr>
                                    </p:animRot>
                                    <p:animRot by="-1500000">
                                      <p:cBhvr>
                                        <p:cTn id="15" dur="500" fill="hold">
                                          <p:stCondLst>
                                            <p:cond delay="1000"/>
                                          </p:stCondLst>
                                        </p:cTn>
                                        <p:tgtEl>
                                          <p:spTgt spid="6"/>
                                        </p:tgtEl>
                                        <p:attrNameLst>
                                          <p:attrName>r</p:attrName>
                                        </p:attrNameLst>
                                      </p:cBhvr>
                                    </p:animRot>
                                    <p:animRot by="1500000">
                                      <p:cBhvr>
                                        <p:cTn id="16" dur="500" fill="hold">
                                          <p:stCondLst>
                                            <p:cond delay="1500"/>
                                          </p:stCondLst>
                                        </p:cTn>
                                        <p:tgtEl>
                                          <p:spTgt spid="6"/>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0.0 0.0 L 0.0 -0.07213" pathEditMode="relative" ptsTypes="">
                                      <p:cBhvr>
                                        <p:cTn id="18" dur="1750" accel="50000" decel="50000" autoRev="1" fill="hold">
                                          <p:stCondLst>
                                            <p:cond delay="0"/>
                                          </p:stCondLst>
                                        </p:cTn>
                                        <p:tgtEl>
                                          <p:spTgt spid="7"/>
                                        </p:tgtEl>
                                        <p:attrNameLst>
                                          <p:attrName>ppt_x</p:attrName>
                                          <p:attrName>ppt_y</p:attrName>
                                        </p:attrNameLst>
                                      </p:cBhvr>
                                    </p:animMotion>
                                    <p:animRot by="1500000">
                                      <p:cBhvr>
                                        <p:cTn id="19" dur="875" fill="hold">
                                          <p:stCondLst>
                                            <p:cond delay="0"/>
                                          </p:stCondLst>
                                        </p:cTn>
                                        <p:tgtEl>
                                          <p:spTgt spid="7"/>
                                        </p:tgtEl>
                                        <p:attrNameLst>
                                          <p:attrName>r</p:attrName>
                                        </p:attrNameLst>
                                      </p:cBhvr>
                                    </p:animRot>
                                    <p:animRot by="-1500000">
                                      <p:cBhvr>
                                        <p:cTn id="20" dur="875" fill="hold">
                                          <p:stCondLst>
                                            <p:cond delay="875"/>
                                          </p:stCondLst>
                                        </p:cTn>
                                        <p:tgtEl>
                                          <p:spTgt spid="7"/>
                                        </p:tgtEl>
                                        <p:attrNameLst>
                                          <p:attrName>r</p:attrName>
                                        </p:attrNameLst>
                                      </p:cBhvr>
                                    </p:animRot>
                                    <p:animRot by="-1500000">
                                      <p:cBhvr>
                                        <p:cTn id="21" dur="875" fill="hold">
                                          <p:stCondLst>
                                            <p:cond delay="1750"/>
                                          </p:stCondLst>
                                        </p:cTn>
                                        <p:tgtEl>
                                          <p:spTgt spid="7"/>
                                        </p:tgtEl>
                                        <p:attrNameLst>
                                          <p:attrName>r</p:attrName>
                                        </p:attrNameLst>
                                      </p:cBhvr>
                                    </p:animRot>
                                    <p:animRot by="1500000">
                                      <p:cBhvr>
                                        <p:cTn id="22" dur="875" fill="hold">
                                          <p:stCondLst>
                                            <p:cond delay="2625"/>
                                          </p:stCondLst>
                                        </p:cTn>
                                        <p:tgtEl>
                                          <p:spTgt spid="7"/>
                                        </p:tgtEl>
                                        <p:attrNameLst>
                                          <p:attrName>r</p:attrName>
                                        </p:attrNameLst>
                                      </p:cBhvr>
                                    </p:animRot>
                                  </p:childTnLst>
                                </p:cTn>
                              </p:par>
                              <p:par>
                                <p:cTn id="23" presetID="34" presetClass="emph" presetSubtype="0" fill="hold" grpId="0" nodeType="withEffect">
                                  <p:stCondLst>
                                    <p:cond delay="4250"/>
                                  </p:stCondLst>
                                  <p:iterate type="lt">
                                    <p:tmPct val="10000"/>
                                  </p:iterate>
                                  <p:childTnLst>
                                    <p:animMotion origin="layout" path="M 0.0 0.0 L 0.0 -0.07213" pathEditMode="relative" ptsTypes="">
                                      <p:cBhvr>
                                        <p:cTn id="24" dur="2000" accel="50000" decel="50000" autoRev="1" fill="hold">
                                          <p:stCondLst>
                                            <p:cond delay="0"/>
                                          </p:stCondLst>
                                        </p:cTn>
                                        <p:tgtEl>
                                          <p:spTgt spid="11"/>
                                        </p:tgtEl>
                                        <p:attrNameLst>
                                          <p:attrName>ppt_x</p:attrName>
                                          <p:attrName>ppt_y</p:attrName>
                                        </p:attrNameLst>
                                      </p:cBhvr>
                                    </p:animMotion>
                                    <p:animRot by="1500000">
                                      <p:cBhvr>
                                        <p:cTn id="25" dur="1000" fill="hold">
                                          <p:stCondLst>
                                            <p:cond delay="0"/>
                                          </p:stCondLst>
                                        </p:cTn>
                                        <p:tgtEl>
                                          <p:spTgt spid="11"/>
                                        </p:tgtEl>
                                        <p:attrNameLst>
                                          <p:attrName>r</p:attrName>
                                        </p:attrNameLst>
                                      </p:cBhvr>
                                    </p:animRot>
                                    <p:animRot by="-1500000">
                                      <p:cBhvr>
                                        <p:cTn id="26" dur="1000" fill="hold">
                                          <p:stCondLst>
                                            <p:cond delay="1000"/>
                                          </p:stCondLst>
                                        </p:cTn>
                                        <p:tgtEl>
                                          <p:spTgt spid="11"/>
                                        </p:tgtEl>
                                        <p:attrNameLst>
                                          <p:attrName>r</p:attrName>
                                        </p:attrNameLst>
                                      </p:cBhvr>
                                    </p:animRot>
                                    <p:animRot by="-1500000">
                                      <p:cBhvr>
                                        <p:cTn id="27" dur="1000" fill="hold">
                                          <p:stCondLst>
                                            <p:cond delay="2000"/>
                                          </p:stCondLst>
                                        </p:cTn>
                                        <p:tgtEl>
                                          <p:spTgt spid="11"/>
                                        </p:tgtEl>
                                        <p:attrNameLst>
                                          <p:attrName>r</p:attrName>
                                        </p:attrNameLst>
                                      </p:cBhvr>
                                    </p:animRot>
                                    <p:animRot by="1500000">
                                      <p:cBhvr>
                                        <p:cTn id="28" dur="1000" fill="hold">
                                          <p:stCondLst>
                                            <p:cond delay="3000"/>
                                          </p:stCondLst>
                                        </p:cTn>
                                        <p:tgtEl>
                                          <p:spTgt spid="11"/>
                                        </p:tgtEl>
                                        <p:attrNameLst>
                                          <p:attrName>r</p:attrName>
                                        </p:attrNameLst>
                                      </p:cBhvr>
                                    </p:animRot>
                                  </p:childTnLst>
                                </p:cTn>
                              </p:par>
                              <p:par>
                                <p:cTn id="29" presetID="34" presetClass="emph" presetSubtype="0" fill="hold" grpId="0" nodeType="withEffect">
                                  <p:stCondLst>
                                    <p:cond delay="6250"/>
                                  </p:stCondLst>
                                  <p:iterate type="lt">
                                    <p:tmPct val="10000"/>
                                  </p:iterate>
                                  <p:childTnLst>
                                    <p:animMotion origin="layout" path="M 0.0 0.0 L 0.0 -0.07213" pathEditMode="relative" ptsTypes="">
                                      <p:cBhvr>
                                        <p:cTn id="30" dur="2250" accel="50000" decel="50000" autoRev="1" fill="hold">
                                          <p:stCondLst>
                                            <p:cond delay="0"/>
                                          </p:stCondLst>
                                        </p:cTn>
                                        <p:tgtEl>
                                          <p:spTgt spid="12"/>
                                        </p:tgtEl>
                                        <p:attrNameLst>
                                          <p:attrName>ppt_x</p:attrName>
                                          <p:attrName>ppt_y</p:attrName>
                                        </p:attrNameLst>
                                      </p:cBhvr>
                                    </p:animMotion>
                                    <p:animRot by="1500000">
                                      <p:cBhvr>
                                        <p:cTn id="31" dur="1125" fill="hold">
                                          <p:stCondLst>
                                            <p:cond delay="0"/>
                                          </p:stCondLst>
                                        </p:cTn>
                                        <p:tgtEl>
                                          <p:spTgt spid="12"/>
                                        </p:tgtEl>
                                        <p:attrNameLst>
                                          <p:attrName>r</p:attrName>
                                        </p:attrNameLst>
                                      </p:cBhvr>
                                    </p:animRot>
                                    <p:animRot by="-1500000">
                                      <p:cBhvr>
                                        <p:cTn id="32" dur="1125" fill="hold">
                                          <p:stCondLst>
                                            <p:cond delay="1125"/>
                                          </p:stCondLst>
                                        </p:cTn>
                                        <p:tgtEl>
                                          <p:spTgt spid="12"/>
                                        </p:tgtEl>
                                        <p:attrNameLst>
                                          <p:attrName>r</p:attrName>
                                        </p:attrNameLst>
                                      </p:cBhvr>
                                    </p:animRot>
                                    <p:animRot by="-1500000">
                                      <p:cBhvr>
                                        <p:cTn id="33" dur="1125" fill="hold">
                                          <p:stCondLst>
                                            <p:cond delay="2250"/>
                                          </p:stCondLst>
                                        </p:cTn>
                                        <p:tgtEl>
                                          <p:spTgt spid="12"/>
                                        </p:tgtEl>
                                        <p:attrNameLst>
                                          <p:attrName>r</p:attrName>
                                        </p:attrNameLst>
                                      </p:cBhvr>
                                    </p:animRot>
                                    <p:animRot by="1500000">
                                      <p:cBhvr>
                                        <p:cTn id="34" dur="1125" fill="hold">
                                          <p:stCondLst>
                                            <p:cond delay="3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752600" y="6096001"/>
            <a:ext cx="411480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Hoa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vừng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nhỏ</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143354"/>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6396336"/>
            <a:ext cx="411480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Hoa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đỗ</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xinh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2319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752600" y="6096001"/>
            <a:ext cx="4114800" cy="830997"/>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Hoa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tinh</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Lung </a:t>
            </a:r>
            <a:r>
              <a:rPr lang="en-US" sz="2400" dirty="0" err="1">
                <a:solidFill>
                  <a:srgbClr val="FF0000"/>
                </a:solidFill>
                <a:latin typeface="Times New Roman" panose="02020603050405020304" pitchFamily="18" charset="0"/>
                <a:cs typeface="Times New Roman" panose="02020603050405020304" pitchFamily="18" charset="0"/>
              </a:rPr>
              <a:t>linh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gió</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34673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676400" y="5313740"/>
            <a:ext cx="4114800" cy="1569660"/>
          </a:xfrm>
          <a:prstGeom prst="rect">
            <a:avLst/>
          </a:prstGeom>
          <a:noFill/>
        </p:spPr>
        <p:txBody>
          <a:bodyPr wrap="square" rtlCol="0">
            <a:spAutoFit/>
          </a:bodyPr>
          <a:lstStyle/>
          <a:p>
            <a:r>
              <a:rPr lang="en-US" sz="2400" dirty="0" err="1">
                <a:solidFill>
                  <a:srgbClr val="0000CC"/>
                </a:solidFill>
                <a:latin typeface="Times New Roman" panose="02020603050405020304" pitchFamily="18" charset="0"/>
                <a:cs typeface="Times New Roman" panose="02020603050405020304" pitchFamily="18" charset="0"/>
              </a:rPr>
              <a:t>Này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bạn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nhỏ</a:t>
            </a:r>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err="1">
                <a:solidFill>
                  <a:srgbClr val="0000CC"/>
                </a:solidFill>
                <a:latin typeface="Times New Roman" panose="02020603050405020304" pitchFamily="18" charset="0"/>
                <a:cs typeface="Times New Roman" panose="02020603050405020304" pitchFamily="18" charset="0"/>
              </a:rPr>
              <a:t>Đừng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hái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hoa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tươi</a:t>
            </a:r>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err="1">
                <a:solidFill>
                  <a:srgbClr val="0000CC"/>
                </a:solidFill>
                <a:latin typeface="Times New Roman" panose="02020603050405020304" pitchFamily="18" charset="0"/>
                <a:cs typeface="Times New Roman" panose="02020603050405020304" pitchFamily="18" charset="0"/>
              </a:rPr>
              <a:t>Hoa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yêu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mọi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người</a:t>
            </a:r>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err="1">
                <a:solidFill>
                  <a:srgbClr val="0000CC"/>
                </a:solidFill>
                <a:latin typeface="Times New Roman" panose="02020603050405020304" pitchFamily="18" charset="0"/>
                <a:cs typeface="Times New Roman" panose="02020603050405020304" pitchFamily="18" charset="0"/>
              </a:rPr>
              <a:t>Nên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hoa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kết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trái</a:t>
            </a:r>
            <a:endParaRPr lang="en-US" sz="2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0017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Rectangle 1"/>
          <p:cNvSpPr/>
          <p:nvPr/>
        </p:nvSpPr>
        <p:spPr>
          <a:xfrm>
            <a:off x="1524000" y="1888369"/>
            <a:ext cx="9296400" cy="1938992"/>
          </a:xfrm>
          <a:prstGeom prst="rect">
            <a:avLst/>
          </a:prstGeom>
        </p:spPr>
        <p:txBody>
          <a:bodyPr wrap="square">
            <a:spAutoFit/>
          </a:bodyPr>
          <a:lstStyle/>
          <a:p>
            <a:r>
              <a:rPr lang="vi-VN" sz="2400" b="1" dirty="0">
                <a:latin typeface="Times New Roman" panose="02020603050405020304" pitchFamily="18" charset="0"/>
              </a:rPr>
              <a:t>*Hoạt động 2: Đàm thoại - trích dẫn giúp trẻ hiểu nội dung bài thơ</a:t>
            </a:r>
            <a:endParaRPr lang="vi-VN" sz="2400" dirty="0">
              <a:latin typeface="Times New Roman" panose="02020603050405020304" pitchFamily="18" charset="0"/>
            </a:endParaRPr>
          </a:p>
          <a:p>
            <a:pPr marL="342900" indent="-342900">
              <a:buFontTx/>
              <a:buChar char="-"/>
            </a:pPr>
            <a:r>
              <a:rPr lang="vi-VN" sz="2400" dirty="0">
                <a:latin typeface="Times New Roman" panose="02020603050405020304" pitchFamily="18" charset="0"/>
              </a:rPr>
              <a:t>Cô vừa đọc cho lớp mình nghe bài thơ gì? </a:t>
            </a:r>
            <a:endParaRPr lang="en-US" sz="2400" dirty="0">
              <a:latin typeface="Times New Roman" panose="02020603050405020304" pitchFamily="18" charset="0"/>
            </a:endParaRPr>
          </a:p>
          <a:p>
            <a:pPr marL="342900" indent="-342900">
              <a:buFontTx/>
              <a:buChar char="-"/>
            </a:pPr>
            <a:r>
              <a:rPr lang="vi-VN" sz="2400" dirty="0">
                <a:latin typeface="Times New Roman" panose="02020603050405020304" pitchFamily="18" charset="0"/>
              </a:rPr>
              <a:t>Do nhà thơ nào sáng tác?</a:t>
            </a:r>
          </a:p>
          <a:p>
            <a:r>
              <a:rPr lang="vi-VN" sz="2400" dirty="0">
                <a:latin typeface="Times New Roman" panose="02020603050405020304" pitchFamily="18" charset="0"/>
              </a:rPr>
              <a:t>- Bạn nào giỏi cho cô và cả lớp biết trong bài thơ có nhắc đến những loại hoa nào?</a:t>
            </a:r>
          </a:p>
        </p:txBody>
      </p:sp>
    </p:spTree>
    <p:extLst>
      <p:ext uri="{BB962C8B-B14F-4D97-AF65-F5344CB8AC3E}">
        <p14:creationId xmlns:p14="http://schemas.microsoft.com/office/powerpoint/2010/main" val="23380585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ctangle 2"/>
          <p:cNvSpPr/>
          <p:nvPr/>
        </p:nvSpPr>
        <p:spPr>
          <a:xfrm>
            <a:off x="2590800" y="5625014"/>
            <a:ext cx="7924800" cy="1200329"/>
          </a:xfrm>
          <a:prstGeom prst="rect">
            <a:avLst/>
          </a:prstGeom>
        </p:spPr>
        <p:txBody>
          <a:bodyPr wrap="square">
            <a:spAutoFit/>
          </a:bodyPr>
          <a:lstStyle/>
          <a:p>
            <a:r>
              <a:rPr lang="vi-VN" sz="2400" dirty="0">
                <a:latin typeface="Times New Roman" panose="02020603050405020304" pitchFamily="18" charset="0"/>
              </a:rPr>
              <a:t>- Nhà thơ Thu Hà đã miêu tả hoa cà có màu gì các con? Điều đó được thể hiện qua câu thơ: Hoa cà tim tím</a:t>
            </a:r>
          </a:p>
          <a:p>
            <a:r>
              <a:rPr lang="vi-VN" sz="2400" dirty="0">
                <a:latin typeface="Times New Roman" panose="02020603050405020304" pitchFamily="18" charset="0"/>
              </a:rPr>
              <a:t>Hoa cà sẽ kết thành quả gì?</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629"/>
            <a:ext cx="7162800" cy="5181600"/>
          </a:xfrm>
          <a:prstGeom prst="rect">
            <a:avLst/>
          </a:prstGeom>
        </p:spPr>
      </p:pic>
    </p:spTree>
    <p:extLst>
      <p:ext uri="{BB962C8B-B14F-4D97-AF65-F5344CB8AC3E}">
        <p14:creationId xmlns:p14="http://schemas.microsoft.com/office/powerpoint/2010/main" val="27544819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1" y="0"/>
            <a:ext cx="6887029" cy="5165272"/>
          </a:xfrm>
          <a:prstGeom prst="rect">
            <a:avLst/>
          </a:prstGeom>
        </p:spPr>
      </p:pic>
      <p:sp>
        <p:nvSpPr>
          <p:cNvPr id="2" name="Rectangle 1"/>
          <p:cNvSpPr/>
          <p:nvPr/>
        </p:nvSpPr>
        <p:spPr>
          <a:xfrm>
            <a:off x="2971800" y="5411472"/>
            <a:ext cx="7391400" cy="1200329"/>
          </a:xfrm>
          <a:prstGeom prst="rect">
            <a:avLst/>
          </a:prstGeom>
        </p:spPr>
        <p:txBody>
          <a:bodyPr wrap="square">
            <a:spAutoFit/>
          </a:bodyPr>
          <a:lstStyle/>
          <a:p>
            <a:r>
              <a:rPr lang="vi-VN" sz="2400" dirty="0">
                <a:latin typeface="Times New Roman" panose="02020603050405020304" pitchFamily="18" charset="0"/>
              </a:rPr>
              <a:t>- Bài thơ còn nhắc đến loại hoa gì màu vàng vàng ?</a:t>
            </a:r>
          </a:p>
          <a:p>
            <a:r>
              <a:rPr lang="vi-VN" sz="2400" dirty="0">
                <a:latin typeface="Times New Roman" panose="02020603050405020304" pitchFamily="18" charset="0"/>
              </a:rPr>
              <a:t>Đó là câu thơ: Hoa mướp vàng vàng</a:t>
            </a:r>
          </a:p>
          <a:p>
            <a:r>
              <a:rPr lang="vi-VN" sz="2400" dirty="0">
                <a:latin typeface="Times New Roman" panose="02020603050405020304" pitchFamily="18" charset="0"/>
              </a:rPr>
              <a:t>Con có biết hoa mướp sẽ kết thành quả gì?</a:t>
            </a:r>
          </a:p>
        </p:txBody>
      </p:sp>
    </p:spTree>
    <p:extLst>
      <p:ext uri="{BB962C8B-B14F-4D97-AF65-F5344CB8AC3E}">
        <p14:creationId xmlns:p14="http://schemas.microsoft.com/office/powerpoint/2010/main" val="283942534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4514"/>
            <a:ext cx="6096000" cy="4572000"/>
          </a:xfrm>
          <a:prstGeom prst="rect">
            <a:avLst/>
          </a:prstGeom>
        </p:spPr>
      </p:pic>
      <p:sp>
        <p:nvSpPr>
          <p:cNvPr id="2" name="Rectangle 1"/>
          <p:cNvSpPr/>
          <p:nvPr/>
        </p:nvSpPr>
        <p:spPr>
          <a:xfrm>
            <a:off x="1549402" y="4604657"/>
            <a:ext cx="9143999" cy="2308324"/>
          </a:xfrm>
          <a:prstGeom prst="rect">
            <a:avLst/>
          </a:prstGeom>
        </p:spPr>
        <p:txBody>
          <a:bodyPr wrap="square">
            <a:spAutoFit/>
          </a:bodyPr>
          <a:lstStyle/>
          <a:p>
            <a:r>
              <a:rPr lang="vi-VN" sz="2400" dirty="0">
                <a:latin typeface="Times New Roman" panose="02020603050405020304" pitchFamily="18" charset="0"/>
              </a:rPr>
              <a:t>- Hoa lựu cũng được nhắc đến trong bài thơ và nhà thơ Thu Hà đã ví hoa lựu đỏ như thế nào các con?</a:t>
            </a:r>
          </a:p>
          <a:p>
            <a:pPr algn="ctr"/>
            <a:r>
              <a:rPr lang="vi-VN" sz="2400" dirty="0">
                <a:latin typeface="Times New Roman" panose="02020603050405020304" pitchFamily="18" charset="0"/>
              </a:rPr>
              <a:t>Hoa lựu chói chang</a:t>
            </a:r>
          </a:p>
          <a:p>
            <a:pPr algn="ctr"/>
            <a:r>
              <a:rPr lang="vi-VN" sz="2400" dirty="0">
                <a:latin typeface="Times New Roman" panose="02020603050405020304" pitchFamily="18" charset="0"/>
              </a:rPr>
              <a:t>Đỏ như đốm lửa</a:t>
            </a:r>
          </a:p>
          <a:p>
            <a:r>
              <a:rPr lang="vi-VN" sz="2400" dirty="0">
                <a:latin typeface="Times New Roman" panose="02020603050405020304" pitchFamily="18" charset="0"/>
              </a:rPr>
              <a:t>( Đốm lửa: Hoa có màu sắc sặc sỡ, khi nhìn người ta dễ dàng phát hiện )</a:t>
            </a:r>
          </a:p>
          <a:p>
            <a:r>
              <a:rPr lang="vi-VN" sz="2400" dirty="0">
                <a:latin typeface="Times New Roman" panose="02020603050405020304" pitchFamily="18" charset="0"/>
              </a:rPr>
              <a:t>Hoa lựu kết thành quả gì?</a:t>
            </a:r>
          </a:p>
        </p:txBody>
      </p:sp>
    </p:spTree>
    <p:extLst>
      <p:ext uri="{BB962C8B-B14F-4D97-AF65-F5344CB8AC3E}">
        <p14:creationId xmlns:p14="http://schemas.microsoft.com/office/powerpoint/2010/main" val="108764005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8143"/>
            <a:ext cx="4392991" cy="32947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991" y="3312886"/>
            <a:ext cx="4751009" cy="3563257"/>
          </a:xfrm>
          <a:prstGeom prst="rect">
            <a:avLst/>
          </a:prstGeom>
        </p:spPr>
      </p:pic>
      <p:sp>
        <p:nvSpPr>
          <p:cNvPr id="2" name="Rectangle 1"/>
          <p:cNvSpPr/>
          <p:nvPr/>
        </p:nvSpPr>
        <p:spPr>
          <a:xfrm>
            <a:off x="5791200" y="661547"/>
            <a:ext cx="4572000" cy="830997"/>
          </a:xfrm>
          <a:prstGeom prst="rect">
            <a:avLst/>
          </a:prstGeom>
        </p:spPr>
        <p:txBody>
          <a:bodyPr>
            <a:spAutoFit/>
          </a:bodyPr>
          <a:lstStyle/>
          <a:p>
            <a:pPr algn="ctr"/>
            <a:r>
              <a:rPr lang="en-US" sz="2400" dirty="0" err="1">
                <a:latin typeface="Times New Roman" panose="02020603050405020304" pitchFamily="18" charset="0"/>
              </a:rPr>
              <a:t>Hoa</a:t>
            </a:r>
            <a:r>
              <a:rPr lang="en-US" sz="2400" dirty="0">
                <a:latin typeface="Times New Roman" panose="02020603050405020304" pitchFamily="18" charset="0"/>
              </a:rPr>
              <a:t> </a:t>
            </a:r>
            <a:r>
              <a:rPr lang="en-US" sz="2400" dirty="0" err="1">
                <a:latin typeface="Times New Roman" panose="02020603050405020304" pitchFamily="18" charset="0"/>
              </a:rPr>
              <a:t>vừng</a:t>
            </a:r>
            <a:r>
              <a:rPr lang="en-US" sz="2400" dirty="0">
                <a:latin typeface="Times New Roman" panose="02020603050405020304" pitchFamily="18" charset="0"/>
              </a:rPr>
              <a:t> </a:t>
            </a:r>
            <a:r>
              <a:rPr lang="en-US" sz="2400" dirty="0" err="1">
                <a:latin typeface="Times New Roman" panose="02020603050405020304" pitchFamily="18" charset="0"/>
              </a:rPr>
              <a:t>nho</a:t>
            </a:r>
            <a:r>
              <a:rPr lang="en-US" sz="2400" dirty="0">
                <a:latin typeface="Times New Roman" panose="02020603050405020304" pitchFamily="18" charset="0"/>
              </a:rPr>
              <a:t> </a:t>
            </a:r>
            <a:r>
              <a:rPr lang="en-US" sz="2400" dirty="0" err="1">
                <a:latin typeface="Times New Roman" panose="02020603050405020304" pitchFamily="18" charset="0"/>
              </a:rPr>
              <a:t>nhỏ</a:t>
            </a:r>
            <a:endParaRPr lang="en-US" sz="2400" dirty="0">
              <a:latin typeface="Times New Roman" panose="02020603050405020304" pitchFamily="18" charset="0"/>
            </a:endParaRPr>
          </a:p>
          <a:p>
            <a:pPr algn="ctr"/>
            <a:r>
              <a:rPr lang="en-US" sz="2400" dirty="0" err="1">
                <a:latin typeface="Times New Roman" panose="02020603050405020304" pitchFamily="18" charset="0"/>
              </a:rPr>
              <a:t>Hoa</a:t>
            </a:r>
            <a:r>
              <a:rPr lang="en-US" sz="2400" dirty="0">
                <a:latin typeface="Times New Roman" panose="02020603050405020304" pitchFamily="18" charset="0"/>
              </a:rPr>
              <a:t> </a:t>
            </a:r>
            <a:r>
              <a:rPr lang="en-US" sz="2400" dirty="0" err="1">
                <a:latin typeface="Times New Roman" panose="02020603050405020304" pitchFamily="18" charset="0"/>
              </a:rPr>
              <a:t>đỗ</a:t>
            </a:r>
            <a:r>
              <a:rPr lang="en-US" sz="2400" dirty="0">
                <a:latin typeface="Times New Roman" panose="02020603050405020304" pitchFamily="18" charset="0"/>
              </a:rPr>
              <a:t> </a:t>
            </a:r>
            <a:r>
              <a:rPr lang="en-US" sz="2400" dirty="0" err="1">
                <a:latin typeface="Times New Roman" panose="02020603050405020304" pitchFamily="18" charset="0"/>
              </a:rPr>
              <a:t>xinh</a:t>
            </a:r>
            <a:r>
              <a:rPr lang="en-US" sz="2400" dirty="0">
                <a:latin typeface="Times New Roman" panose="02020603050405020304" pitchFamily="18" charset="0"/>
              </a:rPr>
              <a:t> </a:t>
            </a:r>
            <a:r>
              <a:rPr lang="en-US" sz="2400" dirty="0" err="1">
                <a:latin typeface="Times New Roman" panose="02020603050405020304" pitchFamily="18" charset="0"/>
              </a:rPr>
              <a:t>xinh</a:t>
            </a:r>
            <a:endParaRPr lang="en-US" sz="2400" dirty="0">
              <a:latin typeface="Times New Roman" panose="02020603050405020304" pitchFamily="18" charset="0"/>
            </a:endParaRPr>
          </a:p>
        </p:txBody>
      </p:sp>
      <p:sp>
        <p:nvSpPr>
          <p:cNvPr id="5" name="Rectangle 4"/>
          <p:cNvSpPr/>
          <p:nvPr/>
        </p:nvSpPr>
        <p:spPr>
          <a:xfrm>
            <a:off x="1524001" y="3699443"/>
            <a:ext cx="4392989" cy="2677656"/>
          </a:xfrm>
          <a:prstGeom prst="rect">
            <a:avLst/>
          </a:prstGeom>
        </p:spPr>
        <p:txBody>
          <a:bodyPr wrap="square">
            <a:spAutoFit/>
          </a:bodyPr>
          <a:lstStyle/>
          <a:p>
            <a:r>
              <a:rPr lang="vi-VN" sz="2400" dirty="0">
                <a:latin typeface="Times New Roman" panose="02020603050405020304" pitchFamily="18" charset="0"/>
              </a:rPr>
              <a:t>(Nho nhỏ: hoa có kích thước nhỏ</a:t>
            </a:r>
          </a:p>
          <a:p>
            <a:r>
              <a:rPr lang="vi-VN" sz="2400" dirty="0">
                <a:latin typeface="Times New Roman" panose="02020603050405020304" pitchFamily="18" charset="0"/>
              </a:rPr>
              <a:t>Xinh xinh: hoa có khích thước nhỏ nhưng trông đẹp mắt)</a:t>
            </a:r>
          </a:p>
          <a:p>
            <a:r>
              <a:rPr lang="vi-VN" sz="2400" dirty="0">
                <a:latin typeface="Times New Roman" panose="02020603050405020304" pitchFamily="18" charset="0"/>
              </a:rPr>
              <a:t>- Các con đã nhìn thấy hoa đỗ, hoa vừng bao giờ chưa?</a:t>
            </a:r>
          </a:p>
          <a:p>
            <a:r>
              <a:rPr lang="vi-VN" sz="2400" dirty="0">
                <a:latin typeface="Times New Roman" panose="02020603050405020304" pitchFamily="18" charset="0"/>
              </a:rPr>
              <a:t>Chúng trông rất nhỏ nhắn và đáng yêu đúng không nào?</a:t>
            </a:r>
          </a:p>
        </p:txBody>
      </p:sp>
    </p:spTree>
    <p:extLst>
      <p:ext uri="{BB962C8B-B14F-4D97-AF65-F5344CB8AC3E}">
        <p14:creationId xmlns:p14="http://schemas.microsoft.com/office/powerpoint/2010/main" val="18414309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Rectangle 1"/>
          <p:cNvSpPr/>
          <p:nvPr/>
        </p:nvSpPr>
        <p:spPr>
          <a:xfrm>
            <a:off x="1447800" y="4882722"/>
            <a:ext cx="9525000" cy="1938992"/>
          </a:xfrm>
          <a:prstGeom prst="rect">
            <a:avLst/>
          </a:prstGeom>
        </p:spPr>
        <p:txBody>
          <a:bodyPr wrap="square">
            <a:spAutoFit/>
          </a:bodyPr>
          <a:lstStyle/>
          <a:p>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loại</a:t>
            </a:r>
            <a:r>
              <a:rPr lang="en-US" sz="2400" dirty="0">
                <a:latin typeface="Times New Roman" panose="02020603050405020304" pitchFamily="18" charset="0"/>
              </a:rPr>
              <a:t> </a:t>
            </a:r>
            <a:r>
              <a:rPr lang="en-US" sz="2400" dirty="0" err="1">
                <a:latin typeface="Times New Roman" panose="02020603050405020304" pitchFamily="18" charset="0"/>
              </a:rPr>
              <a:t>hoa</a:t>
            </a:r>
            <a:r>
              <a:rPr lang="en-US" sz="2400" dirty="0">
                <a:latin typeface="Times New Roman" panose="02020603050405020304" pitchFamily="18" charset="0"/>
              </a:rPr>
              <a:t> </a:t>
            </a:r>
            <a:r>
              <a:rPr lang="en-US" sz="2400" dirty="0" err="1">
                <a:latin typeface="Times New Roman" panose="02020603050405020304" pitchFamily="18" charset="0"/>
              </a:rPr>
              <a:t>cuối</a:t>
            </a:r>
            <a:r>
              <a:rPr lang="en-US" sz="2400" dirty="0">
                <a:latin typeface="Times New Roman" panose="02020603050405020304" pitchFamily="18" charset="0"/>
              </a:rPr>
              <a:t> </a:t>
            </a:r>
            <a:r>
              <a:rPr lang="en-US" sz="2400" dirty="0" err="1">
                <a:latin typeface="Times New Roman" panose="02020603050405020304" pitchFamily="18" charset="0"/>
              </a:rPr>
              <a:t>cùng</a:t>
            </a:r>
            <a:r>
              <a:rPr lang="en-US" sz="2400" dirty="0">
                <a:latin typeface="Times New Roman" panose="02020603050405020304" pitchFamily="18" charset="0"/>
              </a:rPr>
              <a:t> </a:t>
            </a:r>
            <a:r>
              <a:rPr lang="en-US" sz="2400" dirty="0" err="1">
                <a:latin typeface="Times New Roman" panose="02020603050405020304" pitchFamily="18" charset="0"/>
              </a:rPr>
              <a:t>mà</a:t>
            </a:r>
            <a:r>
              <a:rPr lang="en-US" sz="2400" dirty="0">
                <a:latin typeface="Times New Roman" panose="02020603050405020304" pitchFamily="18" charset="0"/>
              </a:rPr>
              <a:t> </a:t>
            </a:r>
            <a:r>
              <a:rPr lang="en-US" sz="2400" dirty="0" err="1">
                <a:latin typeface="Times New Roman" panose="02020603050405020304" pitchFamily="18" charset="0"/>
              </a:rPr>
              <a:t>tác</a:t>
            </a:r>
            <a:r>
              <a:rPr lang="en-US" sz="2400" dirty="0">
                <a:latin typeface="Times New Roman" panose="02020603050405020304" pitchFamily="18" charset="0"/>
              </a:rPr>
              <a:t> </a:t>
            </a:r>
            <a:r>
              <a:rPr lang="en-US" sz="2400" dirty="0" err="1">
                <a:latin typeface="Times New Roman" panose="02020603050405020304" pitchFamily="18" charset="0"/>
              </a:rPr>
              <a:t>giả</a:t>
            </a:r>
            <a:r>
              <a:rPr lang="en-US" sz="2400" dirty="0">
                <a:latin typeface="Times New Roman" panose="02020603050405020304" pitchFamily="18" charset="0"/>
              </a:rPr>
              <a:t> </a:t>
            </a:r>
            <a:r>
              <a:rPr lang="en-US" sz="2400" dirty="0" err="1">
                <a:latin typeface="Times New Roman" panose="02020603050405020304" pitchFamily="18" charset="0"/>
              </a:rPr>
              <a:t>miêu</a:t>
            </a:r>
            <a:r>
              <a:rPr lang="en-US" sz="2400" dirty="0">
                <a:latin typeface="Times New Roman" panose="02020603050405020304" pitchFamily="18" charset="0"/>
              </a:rPr>
              <a:t> </a:t>
            </a:r>
            <a:r>
              <a:rPr lang="en-US" sz="2400" dirty="0" err="1">
                <a:latin typeface="Times New Roman" panose="02020603050405020304" pitchFamily="18" charset="0"/>
              </a:rPr>
              <a:t>tả</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màu</a:t>
            </a:r>
            <a:r>
              <a:rPr lang="en-US" sz="2400" dirty="0">
                <a:latin typeface="Times New Roman" panose="02020603050405020304" pitchFamily="18" charset="0"/>
              </a:rPr>
              <a:t> </a:t>
            </a:r>
            <a:r>
              <a:rPr lang="en-US" sz="2400" dirty="0" err="1">
                <a:latin typeface="Times New Roman" panose="02020603050405020304" pitchFamily="18" charset="0"/>
              </a:rPr>
              <a:t>trắng</a:t>
            </a:r>
            <a:r>
              <a:rPr lang="en-US" sz="2400" dirty="0">
                <a:latin typeface="Times New Roman" panose="02020603050405020304" pitchFamily="18" charset="0"/>
              </a:rPr>
              <a:t> </a:t>
            </a:r>
            <a:r>
              <a:rPr lang="en-US" sz="2400" dirty="0" err="1">
                <a:latin typeface="Times New Roman" panose="02020603050405020304" pitchFamily="18" charset="0"/>
              </a:rPr>
              <a:t>tinh</a:t>
            </a:r>
            <a:r>
              <a:rPr lang="en-US" sz="2400" dirty="0">
                <a:latin typeface="Times New Roman" panose="02020603050405020304" pitchFamily="18" charset="0"/>
              </a:rPr>
              <a:t> </a:t>
            </a:r>
            <a:r>
              <a:rPr lang="en-US" sz="2400" dirty="0" err="1">
                <a:latin typeface="Times New Roman" panose="02020603050405020304" pitchFamily="18" charset="0"/>
              </a:rPr>
              <a:t>là</a:t>
            </a:r>
            <a:r>
              <a:rPr lang="en-US" sz="2400" dirty="0">
                <a:latin typeface="Times New Roman" panose="02020603050405020304" pitchFamily="18" charset="0"/>
              </a:rPr>
              <a:t> </a:t>
            </a:r>
            <a:r>
              <a:rPr lang="en-US" sz="2400" dirty="0" err="1">
                <a:latin typeface="Times New Roman" panose="02020603050405020304" pitchFamily="18" charset="0"/>
              </a:rPr>
              <a:t>hoa</a:t>
            </a:r>
            <a:r>
              <a:rPr lang="en-US" sz="2400" dirty="0">
                <a:latin typeface="Times New Roman" panose="02020603050405020304" pitchFamily="18" charset="0"/>
              </a:rPr>
              <a:t> </a:t>
            </a:r>
            <a:r>
              <a:rPr lang="en-US" sz="2400" dirty="0" err="1">
                <a:latin typeface="Times New Roman" panose="02020603050405020304" pitchFamily="18" charset="0"/>
              </a:rPr>
              <a:t>gì</a:t>
            </a:r>
            <a:r>
              <a:rPr lang="en-US" sz="2400" dirty="0">
                <a:latin typeface="Times New Roman" panose="02020603050405020304" pitchFamily="18" charset="0"/>
              </a:rPr>
              <a:t> </a:t>
            </a:r>
            <a:r>
              <a:rPr lang="en-US" sz="2400" dirty="0" err="1">
                <a:latin typeface="Times New Roman" panose="02020603050405020304" pitchFamily="18" charset="0"/>
              </a:rPr>
              <a:t>các</a:t>
            </a:r>
            <a:r>
              <a:rPr lang="en-US" sz="2400" dirty="0">
                <a:latin typeface="Times New Roman" panose="02020603050405020304" pitchFamily="18" charset="0"/>
              </a:rPr>
              <a:t> con </a:t>
            </a:r>
            <a:r>
              <a:rPr lang="en-US" sz="2400" dirty="0" err="1">
                <a:latin typeface="Times New Roman" panose="02020603050405020304" pitchFamily="18" charset="0"/>
              </a:rPr>
              <a:t>nhỉ</a:t>
            </a:r>
            <a:r>
              <a:rPr lang="en-US" sz="2400" dirty="0">
                <a:latin typeface="Times New Roman" panose="02020603050405020304" pitchFamily="18" charset="0"/>
              </a:rPr>
              <a:t>?</a:t>
            </a:r>
          </a:p>
          <a:p>
            <a:pPr algn="ctr"/>
            <a:r>
              <a:rPr lang="en-US" sz="2400" dirty="0" err="1">
                <a:latin typeface="Times New Roman" panose="02020603050405020304" pitchFamily="18" charset="0"/>
              </a:rPr>
              <a:t>Hoa</a:t>
            </a:r>
            <a:r>
              <a:rPr lang="en-US" sz="2400" dirty="0">
                <a:latin typeface="Times New Roman" panose="02020603050405020304" pitchFamily="18" charset="0"/>
              </a:rPr>
              <a:t> </a:t>
            </a:r>
            <a:r>
              <a:rPr lang="en-US" sz="2400" dirty="0" err="1">
                <a:latin typeface="Times New Roman" panose="02020603050405020304" pitchFamily="18" charset="0"/>
              </a:rPr>
              <a:t>mận</a:t>
            </a:r>
            <a:r>
              <a:rPr lang="en-US" sz="2400" dirty="0">
                <a:latin typeface="Times New Roman" panose="02020603050405020304" pitchFamily="18" charset="0"/>
              </a:rPr>
              <a:t> </a:t>
            </a:r>
            <a:r>
              <a:rPr lang="en-US" sz="2400" dirty="0" err="1">
                <a:latin typeface="Times New Roman" panose="02020603050405020304" pitchFamily="18" charset="0"/>
              </a:rPr>
              <a:t>trắng</a:t>
            </a:r>
            <a:r>
              <a:rPr lang="en-US" sz="2400" dirty="0">
                <a:latin typeface="Times New Roman" panose="02020603050405020304" pitchFamily="18" charset="0"/>
              </a:rPr>
              <a:t> </a:t>
            </a:r>
            <a:r>
              <a:rPr lang="en-US" sz="2400" dirty="0" err="1">
                <a:latin typeface="Times New Roman" panose="02020603050405020304" pitchFamily="18" charset="0"/>
              </a:rPr>
              <a:t>tinh</a:t>
            </a:r>
            <a:endParaRPr lang="en-US" sz="2400" dirty="0">
              <a:latin typeface="Times New Roman" panose="02020603050405020304" pitchFamily="18" charset="0"/>
            </a:endParaRPr>
          </a:p>
          <a:p>
            <a:pPr algn="ctr"/>
            <a:r>
              <a:rPr lang="en-US" sz="2400" dirty="0">
                <a:latin typeface="Times New Roman" panose="02020603050405020304" pitchFamily="18" charset="0"/>
              </a:rPr>
              <a:t>Rung </a:t>
            </a:r>
            <a:r>
              <a:rPr lang="en-US" sz="2400" dirty="0" err="1">
                <a:latin typeface="Times New Roman" panose="02020603050405020304" pitchFamily="18" charset="0"/>
              </a:rPr>
              <a:t>rinh</a:t>
            </a:r>
            <a:r>
              <a:rPr lang="en-US" sz="2400" dirty="0">
                <a:latin typeface="Times New Roman" panose="02020603050405020304" pitchFamily="18" charset="0"/>
              </a:rPr>
              <a:t> </a:t>
            </a:r>
            <a:r>
              <a:rPr lang="en-US" sz="2400" dirty="0" err="1">
                <a:latin typeface="Times New Roman" panose="02020603050405020304" pitchFamily="18" charset="0"/>
              </a:rPr>
              <a:t>trong</a:t>
            </a:r>
            <a:r>
              <a:rPr lang="en-US" sz="2400" dirty="0">
                <a:latin typeface="Times New Roman" panose="02020603050405020304" pitchFamily="18" charset="0"/>
              </a:rPr>
              <a:t> </a:t>
            </a:r>
            <a:r>
              <a:rPr lang="en-US" sz="2400" dirty="0" err="1">
                <a:latin typeface="Times New Roman" panose="02020603050405020304" pitchFamily="18" charset="0"/>
              </a:rPr>
              <a:t>gió</a:t>
            </a:r>
            <a:endParaRPr lang="en-US" sz="2400" dirty="0">
              <a:latin typeface="Times New Roman" panose="02020603050405020304" pitchFamily="18" charset="0"/>
            </a:endParaRPr>
          </a:p>
          <a:p>
            <a:r>
              <a:rPr lang="en-US" sz="2400" dirty="0">
                <a:latin typeface="Times New Roman" panose="02020603050405020304" pitchFamily="18" charset="0"/>
              </a:rPr>
              <a:t>(</a:t>
            </a:r>
            <a:r>
              <a:rPr lang="en-US" sz="2400" dirty="0" err="1">
                <a:latin typeface="Times New Roman" panose="02020603050405020304" pitchFamily="18" charset="0"/>
              </a:rPr>
              <a:t>Hoa</a:t>
            </a:r>
            <a:r>
              <a:rPr lang="en-US" sz="2400" dirty="0">
                <a:latin typeface="Times New Roman" panose="02020603050405020304" pitchFamily="18" charset="0"/>
              </a:rPr>
              <a:t> </a:t>
            </a:r>
            <a:r>
              <a:rPr lang="en-US" sz="2400" dirty="0" err="1">
                <a:latin typeface="Times New Roman" panose="02020603050405020304" pitchFamily="18" charset="0"/>
              </a:rPr>
              <a:t>mận</a:t>
            </a:r>
            <a:r>
              <a:rPr lang="en-US" sz="2400" dirty="0">
                <a:latin typeface="Times New Roman" panose="02020603050405020304" pitchFamily="18" charset="0"/>
              </a:rPr>
              <a:t> rung </a:t>
            </a:r>
            <a:r>
              <a:rPr lang="en-US" sz="2400" dirty="0" err="1">
                <a:latin typeface="Times New Roman" panose="02020603050405020304" pitchFamily="18" charset="0"/>
              </a:rPr>
              <a:t>rinh</a:t>
            </a:r>
            <a:r>
              <a:rPr lang="en-US" sz="2400" dirty="0">
                <a:latin typeface="Times New Roman" panose="02020603050405020304" pitchFamily="18" charset="0"/>
              </a:rPr>
              <a:t> </a:t>
            </a:r>
            <a:r>
              <a:rPr lang="en-US" sz="2400" dirty="0" err="1">
                <a:latin typeface="Times New Roman" panose="02020603050405020304" pitchFamily="18" charset="0"/>
              </a:rPr>
              <a:t>trong</a:t>
            </a:r>
            <a:r>
              <a:rPr lang="en-US" sz="2400" dirty="0">
                <a:latin typeface="Times New Roman" panose="02020603050405020304" pitchFamily="18" charset="0"/>
              </a:rPr>
              <a:t> </a:t>
            </a:r>
            <a:r>
              <a:rPr lang="en-US" sz="2400" dirty="0" err="1">
                <a:latin typeface="Times New Roman" panose="02020603050405020304" pitchFamily="18" charset="0"/>
              </a:rPr>
              <a:t>gió</a:t>
            </a:r>
            <a:r>
              <a:rPr lang="en-US" sz="2400" i="1" dirty="0">
                <a:latin typeface="Times New Roman" panose="02020603050405020304" pitchFamily="18" charset="0"/>
              </a:rPr>
              <a:t>: </a:t>
            </a:r>
            <a:r>
              <a:rPr lang="en-US" sz="2400" dirty="0" err="1">
                <a:latin typeface="Times New Roman" panose="02020603050405020304" pitchFamily="18" charset="0"/>
              </a:rPr>
              <a:t>hoa</a:t>
            </a:r>
            <a:r>
              <a:rPr lang="en-US" sz="2400" dirty="0">
                <a:latin typeface="Times New Roman" panose="02020603050405020304" pitchFamily="18" charset="0"/>
              </a:rPr>
              <a:t> </a:t>
            </a:r>
            <a:r>
              <a:rPr lang="en-US" sz="2400" dirty="0" err="1">
                <a:latin typeface="Times New Roman" panose="02020603050405020304" pitchFamily="18" charset="0"/>
              </a:rPr>
              <a:t>mận</a:t>
            </a:r>
            <a:r>
              <a:rPr lang="en-US" sz="2400" dirty="0">
                <a:latin typeface="Times New Roman" panose="02020603050405020304" pitchFamily="18" charset="0"/>
              </a:rPr>
              <a:t> </a:t>
            </a:r>
            <a:r>
              <a:rPr lang="en-US" sz="2400" dirty="0" err="1">
                <a:latin typeface="Times New Roman" panose="02020603050405020304" pitchFamily="18" charset="0"/>
              </a:rPr>
              <a:t>chuyển</a:t>
            </a:r>
            <a:r>
              <a:rPr lang="en-US" sz="2400" dirty="0">
                <a:latin typeface="Times New Roman" panose="02020603050405020304" pitchFamily="18" charset="0"/>
              </a:rPr>
              <a:t> </a:t>
            </a:r>
            <a:r>
              <a:rPr lang="en-US" sz="2400" dirty="0" err="1">
                <a:latin typeface="Times New Roman" panose="02020603050405020304" pitchFamily="18" charset="0"/>
              </a:rPr>
              <a:t>động</a:t>
            </a:r>
            <a:r>
              <a:rPr lang="en-US" sz="2400" dirty="0">
                <a:latin typeface="Times New Roman" panose="02020603050405020304" pitchFamily="18" charset="0"/>
              </a:rPr>
              <a:t> </a:t>
            </a:r>
            <a:r>
              <a:rPr lang="en-US" sz="2400" dirty="0" err="1">
                <a:latin typeface="Times New Roman" panose="02020603050405020304" pitchFamily="18" charset="0"/>
              </a:rPr>
              <a:t>nhẹ</a:t>
            </a:r>
            <a:r>
              <a:rPr lang="en-US" sz="2400" dirty="0">
                <a:latin typeface="Times New Roman" panose="02020603050405020304" pitchFamily="18" charset="0"/>
              </a:rPr>
              <a:t> </a:t>
            </a:r>
            <a:r>
              <a:rPr lang="en-US" sz="2400" dirty="0" err="1">
                <a:latin typeface="Times New Roman" panose="02020603050405020304" pitchFamily="18" charset="0"/>
              </a:rPr>
              <a:t>nhàng</a:t>
            </a:r>
            <a:r>
              <a:rPr lang="en-US" sz="2400" dirty="0">
                <a:latin typeface="Times New Roman" panose="02020603050405020304" pitchFamily="18" charset="0"/>
              </a:rPr>
              <a:t> </a:t>
            </a:r>
            <a:r>
              <a:rPr lang="en-US" sz="2400" dirty="0" err="1">
                <a:latin typeface="Times New Roman" panose="02020603050405020304" pitchFamily="18" charset="0"/>
              </a:rPr>
              <a:t>trong</a:t>
            </a:r>
            <a:r>
              <a:rPr lang="en-US" sz="2400" dirty="0">
                <a:latin typeface="Times New Roman" panose="02020603050405020304" pitchFamily="18" charset="0"/>
              </a:rPr>
              <a:t> </a:t>
            </a:r>
            <a:r>
              <a:rPr lang="en-US" sz="2400" dirty="0" err="1">
                <a:latin typeface="Times New Roman" panose="02020603050405020304" pitchFamily="18" charset="0"/>
              </a:rPr>
              <a:t>gió</a:t>
            </a:r>
            <a:r>
              <a:rPr lang="en-US" sz="2400" dirty="0">
                <a:latin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6324600" cy="4743450"/>
          </a:xfrm>
          <a:prstGeom prst="rect">
            <a:avLst/>
          </a:prstGeom>
        </p:spPr>
      </p:pic>
    </p:spTree>
    <p:extLst>
      <p:ext uri="{BB962C8B-B14F-4D97-AF65-F5344CB8AC3E}">
        <p14:creationId xmlns:p14="http://schemas.microsoft.com/office/powerpoint/2010/main" val="17387915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2781300" y="463034"/>
            <a:ext cx="6629400" cy="369332"/>
          </a:xfrm>
          <a:prstGeom prst="rect">
            <a:avLst/>
          </a:prstGeom>
          <a:noFill/>
        </p:spPr>
        <p:txBody>
          <a:bodyPr wrap="square" rtlCol="0">
            <a:spAutoFit/>
          </a:bodyPr>
          <a:lstStyle/>
          <a:p>
            <a:pPr algn="ctr"/>
            <a:r>
              <a:rPr lang="en-US" b="1" dirty="0">
                <a:solidFill>
                  <a:srgbClr val="0000CC"/>
                </a:solidFill>
                <a:latin typeface="Times New Roman" pitchFamily="18" charset="0"/>
                <a:cs typeface="Times New Roman" pitchFamily="18" charset="0"/>
              </a:rPr>
              <a:t>I. MỤC ĐÍCH – YÊU CẦU</a:t>
            </a:r>
          </a:p>
        </p:txBody>
      </p:sp>
      <p:sp>
        <p:nvSpPr>
          <p:cNvPr id="2" name="Rectangle 1"/>
          <p:cNvSpPr/>
          <p:nvPr/>
        </p:nvSpPr>
        <p:spPr>
          <a:xfrm>
            <a:off x="1524000" y="1295401"/>
            <a:ext cx="9144000" cy="4524315"/>
          </a:xfrm>
          <a:prstGeom prst="rect">
            <a:avLst/>
          </a:prstGeom>
        </p:spPr>
        <p:txBody>
          <a:bodyPr wrap="square">
            <a:spAutoFit/>
          </a:bodyPr>
          <a:lstStyle/>
          <a:p>
            <a:r>
              <a:rPr lang="vi-VN" sz="2400" b="1" dirty="0">
                <a:latin typeface="Times New Roman" panose="02020603050405020304" pitchFamily="18" charset="0"/>
              </a:rPr>
              <a:t>1.Kiến thức</a:t>
            </a:r>
          </a:p>
          <a:p>
            <a:r>
              <a:rPr lang="vi-VN" sz="2400" dirty="0">
                <a:latin typeface="Times New Roman" panose="02020603050405020304" pitchFamily="18" charset="0"/>
              </a:rPr>
              <a:t>- Trẻ nhớ tên bài thơ, tác giả và hiểu nội dung bài thơ. Cảm nhận được vẻ đẹp thiên nhiên qua một số loại quả đang chuẩn bị kết trái.</a:t>
            </a:r>
          </a:p>
          <a:p>
            <a:r>
              <a:rPr lang="vi-VN" sz="2400" dirty="0">
                <a:latin typeface="Times New Roman" panose="02020603050405020304" pitchFamily="18" charset="0"/>
              </a:rPr>
              <a:t>- Nhận biết một số loại cây có quả, phân biệt trái cây, rau quả cùng dinh dưỡng từng loại.</a:t>
            </a:r>
          </a:p>
          <a:p>
            <a:r>
              <a:rPr lang="vi-VN" sz="2400" b="1" dirty="0">
                <a:latin typeface="Times New Roman" panose="02020603050405020304" pitchFamily="18" charset="0"/>
              </a:rPr>
              <a:t>2. Kỹ năng</a:t>
            </a:r>
          </a:p>
          <a:p>
            <a:r>
              <a:rPr lang="vi-VN" sz="2400" dirty="0">
                <a:latin typeface="Times New Roman" panose="02020603050405020304" pitchFamily="18" charset="0"/>
              </a:rPr>
              <a:t>- Trẻ biết đọc thơ cùng cô, thể hiện được sắc thái, âm điệu của bài thơ.</a:t>
            </a:r>
          </a:p>
          <a:p>
            <a:r>
              <a:rPr lang="vi-VN" sz="2400" dirty="0">
                <a:latin typeface="Times New Roman" panose="02020603050405020304" pitchFamily="18" charset="0"/>
              </a:rPr>
              <a:t>- Rèn kỹ năng quan sát, chú ý, phát triển ngôn ngữ mạch lạc cho trẻ.</a:t>
            </a:r>
          </a:p>
          <a:p>
            <a:r>
              <a:rPr lang="vi-VN" sz="2400" dirty="0">
                <a:latin typeface="Times New Roman" panose="02020603050405020304" pitchFamily="18" charset="0"/>
              </a:rPr>
              <a:t>- Trẻ biết cách đọc thơ diễn cảm.</a:t>
            </a:r>
          </a:p>
          <a:p>
            <a:r>
              <a:rPr lang="vi-VN" sz="2400" b="1" dirty="0">
                <a:latin typeface="Times New Roman" panose="02020603050405020304" pitchFamily="18" charset="0"/>
              </a:rPr>
              <a:t>3. Thái độ</a:t>
            </a:r>
          </a:p>
          <a:p>
            <a:r>
              <a:rPr lang="vi-VN" sz="2400" dirty="0">
                <a:latin typeface="Times New Roman" panose="02020603050405020304" pitchFamily="18" charset="0"/>
              </a:rPr>
              <a:t>- Qua bài thơ giáo dục trẻ biết yêu thiên nhiên, biết chăm sóc và bảo vệ các loài hoa, quả.</a:t>
            </a:r>
          </a:p>
        </p:txBody>
      </p:sp>
    </p:spTree>
    <p:extLst>
      <p:ext uri="{BB962C8B-B14F-4D97-AF65-F5344CB8AC3E}">
        <p14:creationId xmlns:p14="http://schemas.microsoft.com/office/powerpoint/2010/main" val="287272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9029"/>
            <a:ext cx="5638800" cy="4229100"/>
          </a:xfrm>
          <a:prstGeom prst="rect">
            <a:avLst/>
          </a:prstGeom>
        </p:spPr>
      </p:pic>
      <p:sp>
        <p:nvSpPr>
          <p:cNvPr id="5" name="Rectangle 4"/>
          <p:cNvSpPr/>
          <p:nvPr/>
        </p:nvSpPr>
        <p:spPr>
          <a:xfrm>
            <a:off x="1676400" y="3865441"/>
            <a:ext cx="9144000" cy="3046988"/>
          </a:xfrm>
          <a:prstGeom prst="rect">
            <a:avLst/>
          </a:prstGeom>
        </p:spPr>
        <p:txBody>
          <a:bodyPr wrap="square">
            <a:spAutoFit/>
          </a:bodyPr>
          <a:lstStyle/>
          <a:p>
            <a:r>
              <a:rPr lang="vi-VN" sz="2400" dirty="0">
                <a:latin typeface="Times New Roman" panose="02020603050405020304" pitchFamily="18" charset="0"/>
              </a:rPr>
              <a:t>- Các con ạ! Mỗi loại hoa có hương khác nhau, hoa không những đẹp mà còn cho ta những quả ngon để ăn, bổ sung nhiều vitamin cần thiết cho cơ thể. Chính vì vậy mà hai câu thơ cuối tác giả đã nhắc các bạn nhỏ điều gì?</a:t>
            </a:r>
          </a:p>
          <a:p>
            <a:pPr algn="ctr"/>
            <a:r>
              <a:rPr lang="vi-VN" sz="2400" dirty="0">
                <a:latin typeface="Times New Roman" panose="02020603050405020304" pitchFamily="18" charset="0"/>
              </a:rPr>
              <a:t>Này các bạn nhỏ</a:t>
            </a:r>
          </a:p>
          <a:p>
            <a:pPr algn="ctr"/>
            <a:r>
              <a:rPr lang="vi-VN" sz="2400" dirty="0">
                <a:latin typeface="Times New Roman" panose="02020603050405020304" pitchFamily="18" charset="0"/>
              </a:rPr>
              <a:t>Đừng hái hoa tươi</a:t>
            </a:r>
          </a:p>
          <a:p>
            <a:pPr algn="ctr"/>
            <a:r>
              <a:rPr lang="vi-VN" sz="2400" dirty="0">
                <a:latin typeface="Times New Roman" panose="02020603050405020304" pitchFamily="18" charset="0"/>
              </a:rPr>
              <a:t>Hoa yêu mọi người</a:t>
            </a:r>
          </a:p>
          <a:p>
            <a:pPr algn="ctr"/>
            <a:r>
              <a:rPr lang="vi-VN" sz="2400" dirty="0">
                <a:latin typeface="Times New Roman" panose="02020603050405020304" pitchFamily="18" charset="0"/>
              </a:rPr>
              <a:t>Nên hoa kết trái</a:t>
            </a:r>
          </a:p>
        </p:txBody>
      </p:sp>
    </p:spTree>
    <p:extLst>
      <p:ext uri="{BB962C8B-B14F-4D97-AF65-F5344CB8AC3E}">
        <p14:creationId xmlns:p14="http://schemas.microsoft.com/office/powerpoint/2010/main" val="62116197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6" name="Rectangle 5"/>
          <p:cNvSpPr/>
          <p:nvPr/>
        </p:nvSpPr>
        <p:spPr>
          <a:xfrm>
            <a:off x="1676401" y="1905000"/>
            <a:ext cx="9126583" cy="2677656"/>
          </a:xfrm>
          <a:prstGeom prst="rect">
            <a:avLst/>
          </a:prstGeom>
        </p:spPr>
        <p:txBody>
          <a:bodyPr wrap="square">
            <a:spAutoFit/>
          </a:bodyPr>
          <a:lstStyle/>
          <a:p>
            <a:r>
              <a:rPr lang="vi-VN" sz="2400" dirty="0">
                <a:solidFill>
                  <a:srgbClr val="0000CC"/>
                </a:solidFill>
                <a:latin typeface="Times New Roman" panose="02020603050405020304" pitchFamily="18" charset="0"/>
              </a:rPr>
              <a:t>- Bài thơ Hoa kết trái nói về các loại hoa kết thành quả, mỗi loại hoa có màu sắc khác nhau: hoa cà tim tím, hoa mướp vàng vàng, hoa lựu đỏ như đốm lửa, hoa mận trắng tinh, </a:t>
            </a:r>
            <a:r>
              <a:rPr lang="vi-VN" sz="2400" i="1" dirty="0">
                <a:solidFill>
                  <a:srgbClr val="0000CC"/>
                </a:solidFill>
                <a:latin typeface="Times New Roman" panose="02020603050405020304" pitchFamily="18" charset="0"/>
              </a:rPr>
              <a:t>...</a:t>
            </a:r>
            <a:r>
              <a:rPr lang="vi-VN" sz="2400" dirty="0">
                <a:solidFill>
                  <a:srgbClr val="0000CC"/>
                </a:solidFill>
                <a:latin typeface="Times New Roman" panose="02020603050405020304" pitchFamily="18" charset="0"/>
              </a:rPr>
              <a:t>Các loại hoa đều rất đẹp, hoa nở đến một ngày nó sẽ kết thành quả: hoa cà kết thành quả cà, hoa mướp kết thành quả mướp, hoa mận kết thành quả mận..</a:t>
            </a:r>
          </a:p>
          <a:p>
            <a:r>
              <a:rPr lang="vi-VN" sz="2400" dirty="0">
                <a:solidFill>
                  <a:srgbClr val="0000CC"/>
                </a:solidFill>
                <a:latin typeface="Times New Roman" panose="02020603050405020304" pitchFamily="18" charset="0"/>
              </a:rPr>
              <a:t>+ Giáo dục: Vì vậy các con nhớ không được hái hoa bẻ cành</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chăm</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sóc</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tưới</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nước</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cho</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cây</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bắt</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sâu</a:t>
            </a:r>
            <a:r>
              <a:rPr lang="en-US" sz="2400" dirty="0">
                <a:solidFill>
                  <a:srgbClr val="0000CC"/>
                </a:solidFill>
                <a:latin typeface="Times New Roman" panose="02020603050405020304" pitchFamily="18" charset="0"/>
              </a:rPr>
              <a:t>, …</a:t>
            </a:r>
            <a:endParaRPr lang="vi-VN" sz="2400" dirty="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374395855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224" y="0"/>
            <a:ext cx="4802777" cy="68928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823" y="-7257"/>
            <a:ext cx="4343400" cy="3429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1417" y="3421743"/>
            <a:ext cx="4323806" cy="3429000"/>
          </a:xfrm>
          <a:prstGeom prst="rect">
            <a:avLst/>
          </a:prstGeom>
        </p:spPr>
      </p:pic>
    </p:spTree>
    <p:extLst>
      <p:ext uri="{BB962C8B-B14F-4D97-AF65-F5344CB8AC3E}">
        <p14:creationId xmlns:p14="http://schemas.microsoft.com/office/powerpoint/2010/main" val="855230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6" name="Rectangle 5"/>
          <p:cNvSpPr/>
          <p:nvPr/>
        </p:nvSpPr>
        <p:spPr>
          <a:xfrm>
            <a:off x="2533650" y="1482751"/>
            <a:ext cx="7124700" cy="1938992"/>
          </a:xfrm>
          <a:prstGeom prst="rect">
            <a:avLst/>
          </a:prstGeom>
        </p:spPr>
        <p:txBody>
          <a:bodyPr wrap="square">
            <a:spAutoFit/>
          </a:bodyPr>
          <a:lstStyle/>
          <a:p>
            <a:pPr algn="ctr"/>
            <a:r>
              <a:rPr lang="vi-VN" sz="2400" b="1" dirty="0">
                <a:solidFill>
                  <a:srgbClr val="0000CC"/>
                </a:solidFill>
                <a:latin typeface="Times New Roman" panose="02020603050405020304" pitchFamily="18" charset="0"/>
              </a:rPr>
              <a:t>3.Hoạt động : Dạy trẻ đọc thơ.</a:t>
            </a:r>
            <a:endParaRPr lang="vi-VN" sz="2400" dirty="0">
              <a:solidFill>
                <a:srgbClr val="0000CC"/>
              </a:solidFill>
              <a:latin typeface="Times New Roman" panose="02020603050405020304" pitchFamily="18" charset="0"/>
            </a:endParaRPr>
          </a:p>
          <a:p>
            <a:r>
              <a:rPr lang="vi-VN" sz="2400" dirty="0">
                <a:latin typeface="Times New Roman" panose="02020603050405020304" pitchFamily="18" charset="0"/>
              </a:rPr>
              <a:t>- Cô cho cả lớp đọc cùng cô 2 - 3 lần</a:t>
            </a:r>
          </a:p>
          <a:p>
            <a:pPr marL="342900" indent="-342900">
              <a:buFontTx/>
              <a:buChar char="-"/>
            </a:pPr>
            <a:r>
              <a:rPr lang="vi-VN" sz="2400" dirty="0">
                <a:latin typeface="Times New Roman" panose="02020603050405020304" pitchFamily="18" charset="0"/>
              </a:rPr>
              <a:t>Cho trẻ đọc theo tổ, nhóm, cá nhân</a:t>
            </a:r>
            <a:endParaRPr lang="en-US" sz="2400" dirty="0">
              <a:latin typeface="Times New Roman" panose="02020603050405020304" pitchFamily="18" charset="0"/>
            </a:endParaRPr>
          </a:p>
          <a:p>
            <a:pPr marL="342900" indent="-342900">
              <a:buFontTx/>
              <a:buChar char="-"/>
            </a:pPr>
            <a:r>
              <a:rPr lang="en-US" sz="2400" dirty="0" err="1">
                <a:latin typeface="Times New Roman" panose="02020603050405020304" pitchFamily="18" charset="0"/>
              </a:rPr>
              <a:t>Cô</a:t>
            </a:r>
            <a:r>
              <a:rPr lang="en-US" sz="2400" dirty="0">
                <a:latin typeface="Times New Roman" panose="02020603050405020304" pitchFamily="18" charset="0"/>
              </a:rPr>
              <a:t> </a:t>
            </a:r>
            <a:r>
              <a:rPr lang="en-US" sz="2400" dirty="0" err="1">
                <a:latin typeface="Times New Roman" panose="02020603050405020304" pitchFamily="18" charset="0"/>
              </a:rPr>
              <a:t>tổ</a:t>
            </a:r>
            <a:r>
              <a:rPr lang="en-US" sz="2400" dirty="0">
                <a:latin typeface="Times New Roman" panose="02020603050405020304" pitchFamily="18" charset="0"/>
              </a:rPr>
              <a:t> </a:t>
            </a:r>
            <a:r>
              <a:rPr lang="en-US" sz="2400" dirty="0" err="1">
                <a:latin typeface="Times New Roman" panose="02020603050405020304" pitchFamily="18" charset="0"/>
              </a:rPr>
              <a:t>chức</a:t>
            </a:r>
            <a:r>
              <a:rPr lang="en-US" sz="2400" dirty="0">
                <a:latin typeface="Times New Roman" panose="02020603050405020304" pitchFamily="18" charset="0"/>
              </a:rPr>
              <a:t> </a:t>
            </a:r>
            <a:r>
              <a:rPr lang="en-US" sz="2400" dirty="0" err="1">
                <a:latin typeface="Times New Roman" panose="02020603050405020304" pitchFamily="18" charset="0"/>
              </a:rPr>
              <a:t>đọc</a:t>
            </a:r>
            <a:r>
              <a:rPr lang="en-US" sz="2400" dirty="0">
                <a:latin typeface="Times New Roman" panose="02020603050405020304" pitchFamily="18" charset="0"/>
              </a:rPr>
              <a:t> </a:t>
            </a:r>
            <a:r>
              <a:rPr lang="en-US" sz="2400" dirty="0" err="1">
                <a:latin typeface="Times New Roman" panose="02020603050405020304" pitchFamily="18" charset="0"/>
              </a:rPr>
              <a:t>dưới</a:t>
            </a:r>
            <a:r>
              <a:rPr lang="en-US" sz="2400" dirty="0">
                <a:latin typeface="Times New Roman" panose="02020603050405020304" pitchFamily="18" charset="0"/>
              </a:rPr>
              <a:t> </a:t>
            </a:r>
            <a:r>
              <a:rPr lang="en-US" sz="2400" dirty="0" err="1">
                <a:latin typeface="Times New Roman" panose="02020603050405020304" pitchFamily="18" charset="0"/>
              </a:rPr>
              <a:t>nhiều</a:t>
            </a:r>
            <a:r>
              <a:rPr lang="en-US" sz="2400" dirty="0">
                <a:latin typeface="Times New Roman" panose="02020603050405020304" pitchFamily="18" charset="0"/>
              </a:rPr>
              <a:t> </a:t>
            </a:r>
            <a:r>
              <a:rPr lang="en-US" sz="2400" dirty="0" err="1">
                <a:latin typeface="Times New Roman" panose="02020603050405020304" pitchFamily="18" charset="0"/>
              </a:rPr>
              <a:t>hình</a:t>
            </a:r>
            <a:r>
              <a:rPr lang="en-US" sz="2400" dirty="0">
                <a:latin typeface="Times New Roman" panose="02020603050405020304" pitchFamily="18" charset="0"/>
              </a:rPr>
              <a:t> </a:t>
            </a:r>
            <a:r>
              <a:rPr lang="en-US" sz="2400" dirty="0" err="1">
                <a:latin typeface="Times New Roman" panose="02020603050405020304" pitchFamily="18" charset="0"/>
              </a:rPr>
              <a:t>thức</a:t>
            </a:r>
            <a:r>
              <a:rPr lang="en-US" sz="2400" dirty="0">
                <a:latin typeface="Times New Roman" panose="02020603050405020304" pitchFamily="18" charset="0"/>
              </a:rPr>
              <a:t>, </a:t>
            </a:r>
            <a:r>
              <a:rPr lang="en-US" sz="2400" dirty="0" err="1">
                <a:latin typeface="Times New Roman" panose="02020603050405020304" pitchFamily="18" charset="0"/>
              </a:rPr>
              <a:t>chú</a:t>
            </a:r>
            <a:r>
              <a:rPr lang="en-US" sz="2400" dirty="0">
                <a:latin typeface="Times New Roman" panose="02020603050405020304" pitchFamily="18" charset="0"/>
              </a:rPr>
              <a:t> ý </a:t>
            </a:r>
            <a:r>
              <a:rPr lang="en-US" sz="2400" dirty="0" err="1">
                <a:latin typeface="Times New Roman" panose="02020603050405020304" pitchFamily="18" charset="0"/>
              </a:rPr>
              <a:t>sửa</a:t>
            </a:r>
            <a:r>
              <a:rPr lang="en-US" sz="2400" dirty="0">
                <a:latin typeface="Times New Roman" panose="02020603050405020304" pitchFamily="18" charset="0"/>
              </a:rPr>
              <a:t> </a:t>
            </a:r>
            <a:r>
              <a:rPr lang="en-US" sz="2400" dirty="0" err="1">
                <a:latin typeface="Times New Roman" panose="02020603050405020304" pitchFamily="18" charset="0"/>
              </a:rPr>
              <a:t>sai</a:t>
            </a:r>
            <a:r>
              <a:rPr lang="en-US" sz="2400" dirty="0">
                <a:latin typeface="Times New Roman" panose="02020603050405020304" pitchFamily="18" charset="0"/>
              </a:rPr>
              <a:t> </a:t>
            </a:r>
            <a:r>
              <a:rPr lang="en-US" sz="2400" dirty="0" err="1">
                <a:latin typeface="Times New Roman" panose="02020603050405020304" pitchFamily="18" charset="0"/>
              </a:rPr>
              <a:t>cho</a:t>
            </a:r>
            <a:r>
              <a:rPr lang="en-US" sz="2400" dirty="0">
                <a:latin typeface="Times New Roman" panose="02020603050405020304" pitchFamily="18" charset="0"/>
              </a:rPr>
              <a:t> </a:t>
            </a:r>
            <a:r>
              <a:rPr lang="en-US" sz="2400" dirty="0" err="1">
                <a:latin typeface="Times New Roman" panose="02020603050405020304" pitchFamily="18" charset="0"/>
              </a:rPr>
              <a:t>trẻ</a:t>
            </a:r>
            <a:r>
              <a:rPr lang="en-US" sz="2400" dirty="0">
                <a:latin typeface="Times New Roman" panose="02020603050405020304" pitchFamily="18" charset="0"/>
              </a:rPr>
              <a:t> </a:t>
            </a:r>
            <a:r>
              <a:rPr lang="en-US" sz="2400" dirty="0" err="1">
                <a:latin typeface="Times New Roman" panose="02020603050405020304" pitchFamily="18" charset="0"/>
              </a:rPr>
              <a:t>các</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láy</a:t>
            </a:r>
            <a:r>
              <a:rPr lang="en-US" sz="2400" dirty="0">
                <a:latin typeface="Times New Roman" panose="02020603050405020304" pitchFamily="18" charset="0"/>
              </a:rPr>
              <a:t>: Tim </a:t>
            </a:r>
            <a:r>
              <a:rPr lang="en-US" sz="2400" dirty="0" err="1">
                <a:latin typeface="Times New Roman" panose="02020603050405020304" pitchFamily="18" charset="0"/>
              </a:rPr>
              <a:t>tím</a:t>
            </a:r>
            <a:r>
              <a:rPr lang="en-US" sz="2400" dirty="0">
                <a:latin typeface="Times New Roman" panose="02020603050405020304" pitchFamily="18" charset="0"/>
              </a:rPr>
              <a:t>, </a:t>
            </a:r>
            <a:r>
              <a:rPr lang="en-US" sz="2400" dirty="0" err="1">
                <a:latin typeface="Times New Roman" panose="02020603050405020304" pitchFamily="18" charset="0"/>
              </a:rPr>
              <a:t>trắng</a:t>
            </a:r>
            <a:r>
              <a:rPr lang="en-US" sz="2400" dirty="0">
                <a:latin typeface="Times New Roman" panose="02020603050405020304" pitchFamily="18" charset="0"/>
              </a:rPr>
              <a:t> </a:t>
            </a:r>
            <a:r>
              <a:rPr lang="en-US" sz="2400" dirty="0" err="1">
                <a:latin typeface="Times New Roman" panose="02020603050405020304" pitchFamily="18" charset="0"/>
              </a:rPr>
              <a:t>tinh</a:t>
            </a:r>
            <a:r>
              <a:rPr lang="en-US" sz="2400" dirty="0">
                <a:latin typeface="Times New Roman" panose="02020603050405020304" pitchFamily="18" charset="0"/>
              </a:rPr>
              <a:t>, </a:t>
            </a:r>
            <a:r>
              <a:rPr lang="en-US" sz="2400" dirty="0" err="1">
                <a:latin typeface="Times New Roman" panose="02020603050405020304" pitchFamily="18" charset="0"/>
              </a:rPr>
              <a:t>xinh</a:t>
            </a:r>
            <a:r>
              <a:rPr lang="en-US" sz="2400" dirty="0">
                <a:latin typeface="Times New Roman" panose="02020603050405020304" pitchFamily="18" charset="0"/>
              </a:rPr>
              <a:t> </a:t>
            </a:r>
            <a:r>
              <a:rPr lang="en-US" sz="2400" dirty="0" err="1">
                <a:latin typeface="Times New Roman" panose="02020603050405020304" pitchFamily="18" charset="0"/>
              </a:rPr>
              <a:t>xinh</a:t>
            </a:r>
            <a:r>
              <a:rPr lang="en-US" sz="2400" dirty="0">
                <a:latin typeface="Times New Roman" panose="02020603050405020304" pitchFamily="18" charset="0"/>
              </a:rPr>
              <a:t>.</a:t>
            </a:r>
            <a:endParaRPr lang="vi-VN" sz="2400" dirty="0">
              <a:latin typeface="Times New Roman" panose="02020603050405020304" pitchFamily="18" charset="0"/>
            </a:endParaRPr>
          </a:p>
        </p:txBody>
      </p:sp>
    </p:spTree>
    <p:extLst>
      <p:ext uri="{BB962C8B-B14F-4D97-AF65-F5344CB8AC3E}">
        <p14:creationId xmlns:p14="http://schemas.microsoft.com/office/powerpoint/2010/main" val="93209271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Rectangle 1"/>
          <p:cNvSpPr/>
          <p:nvPr/>
        </p:nvSpPr>
        <p:spPr>
          <a:xfrm>
            <a:off x="1549400" y="1905506"/>
            <a:ext cx="9144000" cy="3046988"/>
          </a:xfrm>
          <a:prstGeom prst="rect">
            <a:avLst/>
          </a:prstGeom>
        </p:spPr>
        <p:txBody>
          <a:bodyPr wrap="square">
            <a:spAutoFit/>
          </a:bodyPr>
          <a:lstStyle/>
          <a:p>
            <a:r>
              <a:rPr lang="vi-VN" sz="2400" b="1" dirty="0">
                <a:latin typeface="Times New Roman" panose="02020603050405020304" pitchFamily="18" charset="0"/>
              </a:rPr>
              <a:t>+ </a:t>
            </a:r>
            <a:r>
              <a:rPr lang="vi-VN" sz="2400" dirty="0">
                <a:latin typeface="Times New Roman" panose="02020603050405020304" pitchFamily="18" charset="0"/>
              </a:rPr>
              <a:t>Cách chơi: Chia lớp thành 2 đội: Đội số1 và đội số 2:</a:t>
            </a:r>
          </a:p>
          <a:p>
            <a:r>
              <a:rPr lang="vi-VN" sz="2400" dirty="0">
                <a:latin typeface="Times New Roman" panose="02020603050405020304" pitchFamily="18" charset="0"/>
              </a:rPr>
              <a:t>- Cô đã chuẩn bị cho chúng mình những bức tranh về nội dung bài thơ</a:t>
            </a:r>
          </a:p>
          <a:p>
            <a:r>
              <a:rPr lang="vi-VN" sz="2400" dirty="0">
                <a:latin typeface="Times New Roman" panose="02020603050405020304" pitchFamily="18" charset="0"/>
              </a:rPr>
              <a:t>- Mỗi đội sẽ phải bật qua vạch chuẩn của cô để lên lấy tranh ghép lên bảng ciỉa đội</a:t>
            </a:r>
          </a:p>
          <a:p>
            <a:r>
              <a:rPr lang="vi-VN" sz="2400" dirty="0">
                <a:latin typeface="Times New Roman" panose="02020603050405020304" pitchFamily="18" charset="0"/>
              </a:rPr>
              <a:t>- Luật chơi: Mỗi bạn lên chỉ được lấy một bức tranh</a:t>
            </a:r>
          </a:p>
          <a:p>
            <a:r>
              <a:rPr lang="vi-VN" sz="2400" dirty="0">
                <a:latin typeface="Times New Roman" panose="02020603050405020304" pitchFamily="18" charset="0"/>
              </a:rPr>
              <a:t>- Thời gian là 1 bản nhạc, kết thúc bản nhạc đội nào ghé đúng, nhanh đẹp thì đôi đó thắng cuộc</a:t>
            </a:r>
          </a:p>
          <a:p>
            <a:r>
              <a:rPr lang="vi-VN" sz="2400" dirty="0">
                <a:latin typeface="Times New Roman" panose="02020603050405020304" pitchFamily="18" charset="0"/>
              </a:rPr>
              <a:t>- Tổ chức cho trẻ chơi 2-3 lần</a:t>
            </a:r>
          </a:p>
        </p:txBody>
      </p:sp>
      <p:sp>
        <p:nvSpPr>
          <p:cNvPr id="3" name="Rectangle 2"/>
          <p:cNvSpPr/>
          <p:nvPr/>
        </p:nvSpPr>
        <p:spPr>
          <a:xfrm>
            <a:off x="3795306" y="987356"/>
            <a:ext cx="4909164" cy="461665"/>
          </a:xfrm>
          <a:prstGeom prst="rect">
            <a:avLst/>
          </a:prstGeom>
        </p:spPr>
        <p:txBody>
          <a:bodyPr wrap="none">
            <a:spAutoFit/>
          </a:bodyPr>
          <a:lstStyle/>
          <a:p>
            <a:r>
              <a:rPr lang="vi-VN" sz="2400" b="1" dirty="0">
                <a:solidFill>
                  <a:srgbClr val="0000CC"/>
                </a:solidFill>
                <a:latin typeface="Times New Roman" panose="02020603050405020304" pitchFamily="18" charset="0"/>
              </a:rPr>
              <a:t>4. Hoạt động 4: Trò chơi ghép tranh</a:t>
            </a:r>
            <a:endParaRPr lang="en-US" sz="2400" dirty="0">
              <a:solidFill>
                <a:srgbClr val="0000CC"/>
              </a:solidFill>
            </a:endParaRPr>
          </a:p>
        </p:txBody>
      </p:sp>
    </p:spTree>
    <p:extLst>
      <p:ext uri="{BB962C8B-B14F-4D97-AF65-F5344CB8AC3E}">
        <p14:creationId xmlns:p14="http://schemas.microsoft.com/office/powerpoint/2010/main" val="18164192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20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714" y="0"/>
            <a:ext cx="9144000" cy="6858000"/>
          </a:xfrm>
          <a:prstGeom prst="rect">
            <a:avLst/>
          </a:prstGeom>
        </p:spPr>
      </p:pic>
      <p:sp>
        <p:nvSpPr>
          <p:cNvPr id="5" name="TextBox 4"/>
          <p:cNvSpPr txBox="1"/>
          <p:nvPr/>
        </p:nvSpPr>
        <p:spPr>
          <a:xfrm>
            <a:off x="2781300" y="463034"/>
            <a:ext cx="6629400" cy="369332"/>
          </a:xfrm>
          <a:prstGeom prst="rect">
            <a:avLst/>
          </a:prstGeom>
          <a:noFill/>
        </p:spPr>
        <p:txBody>
          <a:bodyPr wrap="square" rtlCol="0">
            <a:spAutoFit/>
          </a:bodyPr>
          <a:lstStyle/>
          <a:p>
            <a:pPr algn="ctr"/>
            <a:r>
              <a:rPr lang="en-US" b="1" dirty="0">
                <a:solidFill>
                  <a:srgbClr val="0000CC"/>
                </a:solidFill>
                <a:latin typeface="Times New Roman" pitchFamily="18" charset="0"/>
                <a:cs typeface="Times New Roman" pitchFamily="18" charset="0"/>
              </a:rPr>
              <a:t>II. CHUẨN BỊ</a:t>
            </a:r>
          </a:p>
        </p:txBody>
      </p:sp>
      <p:sp>
        <p:nvSpPr>
          <p:cNvPr id="2" name="Rectangle 1"/>
          <p:cNvSpPr/>
          <p:nvPr/>
        </p:nvSpPr>
        <p:spPr>
          <a:xfrm>
            <a:off x="2803071" y="1676400"/>
            <a:ext cx="6629400" cy="2677656"/>
          </a:xfrm>
          <a:prstGeom prst="rect">
            <a:avLst/>
          </a:prstGeom>
        </p:spPr>
        <p:txBody>
          <a:bodyPr wrap="square">
            <a:spAutoFit/>
          </a:bodyPr>
          <a:lstStyle/>
          <a:p>
            <a:r>
              <a:rPr lang="vi-VN" sz="2400" b="1" dirty="0">
                <a:latin typeface="Times New Roman" panose="02020603050405020304" pitchFamily="18" charset="0"/>
              </a:rPr>
              <a:t>1.Đồ dùng của cô:</a:t>
            </a:r>
            <a:endParaRPr lang="vi-VN" sz="2400" dirty="0">
              <a:latin typeface="Times New Roman" panose="02020603050405020304" pitchFamily="18" charset="0"/>
            </a:endParaRPr>
          </a:p>
          <a:p>
            <a:r>
              <a:rPr lang="vi-VN" sz="2400" dirty="0">
                <a:latin typeface="Times New Roman" panose="02020603050405020304" pitchFamily="18" charset="0"/>
              </a:rPr>
              <a:t>- Nhạc bài hát “Màu hoa”</a:t>
            </a:r>
          </a:p>
          <a:p>
            <a:r>
              <a:rPr lang="vi-VN" sz="2400" dirty="0">
                <a:latin typeface="Times New Roman" panose="02020603050405020304" pitchFamily="18" charset="0"/>
              </a:rPr>
              <a:t>- Máy tính, bài giảng điện tử</a:t>
            </a:r>
          </a:p>
          <a:p>
            <a:r>
              <a:rPr lang="vi-VN" sz="2400" dirty="0">
                <a:latin typeface="Times New Roman" panose="02020603050405020304" pitchFamily="18" charset="0"/>
              </a:rPr>
              <a:t> - Hình ảnh minh họa nội dung bài thơ</a:t>
            </a:r>
          </a:p>
          <a:p>
            <a:r>
              <a:rPr lang="vi-VN" sz="2400" b="1" dirty="0">
                <a:latin typeface="Times New Roman" panose="02020603050405020304" pitchFamily="18" charset="0"/>
              </a:rPr>
              <a:t>2. Đồ dùng của trẻ:</a:t>
            </a:r>
            <a:endParaRPr lang="vi-VN" sz="2400" dirty="0">
              <a:latin typeface="Times New Roman" panose="02020603050405020304" pitchFamily="18" charset="0"/>
            </a:endParaRPr>
          </a:p>
          <a:p>
            <a:r>
              <a:rPr lang="vi-VN" sz="2400" dirty="0">
                <a:latin typeface="Times New Roman" panose="02020603050405020304" pitchFamily="18" charset="0"/>
              </a:rPr>
              <a:t>- Mũ hoa, tranh nội dung bài thơ để trẻ chơi trò chơi</a:t>
            </a:r>
          </a:p>
          <a:p>
            <a:r>
              <a:rPr lang="vi-VN" sz="2400" dirty="0">
                <a:latin typeface="Times New Roman" panose="02020603050405020304" pitchFamily="18" charset="0"/>
              </a:rPr>
              <a:t>- Trang phục gọn gàng</a:t>
            </a:r>
          </a:p>
        </p:txBody>
      </p:sp>
    </p:spTree>
    <p:extLst>
      <p:ext uri="{BB962C8B-B14F-4D97-AF65-F5344CB8AC3E}">
        <p14:creationId xmlns:p14="http://schemas.microsoft.com/office/powerpoint/2010/main" val="3545921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2819400" y="838201"/>
            <a:ext cx="6629400" cy="954107"/>
          </a:xfrm>
          <a:prstGeom prst="rect">
            <a:avLst/>
          </a:prstGeom>
          <a:noFill/>
        </p:spPr>
        <p:txBody>
          <a:bodyPr wrap="square" rtlCol="0">
            <a:spAutoFit/>
          </a:bodyPr>
          <a:lstStyle/>
          <a:p>
            <a:pPr algn="ctr"/>
            <a:r>
              <a:rPr lang="en-US" sz="2800" b="1" dirty="0">
                <a:solidFill>
                  <a:srgbClr val="0000CC"/>
                </a:solidFill>
                <a:latin typeface="Times New Roman" pitchFamily="18" charset="0"/>
                <a:cs typeface="Times New Roman" pitchFamily="18" charset="0"/>
              </a:rPr>
              <a:t>III. </a:t>
            </a:r>
            <a:r>
              <a:rPr lang="en-US" sz="2800" b="1" dirty="0" err="1">
                <a:solidFill>
                  <a:srgbClr val="0000CC"/>
                </a:solidFill>
                <a:latin typeface="Times New Roman" pitchFamily="18" charset="0"/>
                <a:cs typeface="Times New Roman" pitchFamily="18" charset="0"/>
              </a:rPr>
              <a:t>Cách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tiến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hành</a:t>
            </a:r>
            <a:r>
              <a:rPr lang="en-US" sz="2800" b="1" dirty="0">
                <a:solidFill>
                  <a:srgbClr val="0000CC"/>
                </a:solidFill>
                <a:latin typeface="Times New Roman" pitchFamily="18" charset="0"/>
                <a:cs typeface="Times New Roman" pitchFamily="18" charset="0"/>
              </a:rPr>
              <a:t>:</a:t>
            </a:r>
          </a:p>
          <a:p>
            <a:pPr algn="ctr"/>
            <a:r>
              <a:rPr lang="en-US" sz="2800" b="1" dirty="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Ổn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định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tổ</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chức</a:t>
            </a:r>
            <a:endParaRPr lang="en-US" sz="2800" b="1" dirty="0">
              <a:solidFill>
                <a:srgbClr val="0000CC"/>
              </a:solidFill>
              <a:latin typeface="Times New Roman" pitchFamily="18" charset="0"/>
              <a:cs typeface="Times New Roman" pitchFamily="18" charset="0"/>
            </a:endParaRPr>
          </a:p>
        </p:txBody>
      </p:sp>
      <p:sp>
        <p:nvSpPr>
          <p:cNvPr id="10" name="TextBox 9"/>
          <p:cNvSpPr txBox="1"/>
          <p:nvPr/>
        </p:nvSpPr>
        <p:spPr>
          <a:xfrm>
            <a:off x="2133600" y="2362201"/>
            <a:ext cx="8534400" cy="1200329"/>
          </a:xfrm>
          <a:prstGeom prst="rect">
            <a:avLst/>
          </a:prstGeom>
          <a:noFill/>
        </p:spPr>
        <p:txBody>
          <a:bodyPr wrap="square" rtlCol="0">
            <a:spAutoFit/>
          </a:bodyPr>
          <a:lstStyle/>
          <a:p>
            <a:pPr marL="571500" indent="-571500">
              <a:buFontTx/>
              <a:buChar char="-"/>
            </a:pPr>
            <a:r>
              <a:rPr lang="en-US" sz="3600" b="1" dirty="0" err="1">
                <a:solidFill>
                  <a:srgbClr val="C00000"/>
                </a:solidFill>
                <a:latin typeface="Times New Roman" pitchFamily="18" charset="0"/>
                <a:cs typeface="Times New Roman" pitchFamily="18" charset="0"/>
              </a:rPr>
              <a:t>Cô</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và</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trẻ</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hát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và</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vận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bài</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hát</a:t>
            </a:r>
            <a:r>
              <a:rPr lang="en-US" sz="3600" b="1" dirty="0">
                <a:solidFill>
                  <a:srgbClr val="C00000"/>
                </a:solidFill>
                <a:latin typeface="Times New Roman" pitchFamily="18" charset="0"/>
                <a:cs typeface="Times New Roman" pitchFamily="18" charset="0"/>
              </a:rPr>
              <a:t>: </a:t>
            </a:r>
          </a:p>
          <a:p>
            <a:r>
              <a:rPr lang="en-US" sz="3600" b="1" dirty="0" err="1">
                <a:solidFill>
                  <a:srgbClr val="C00000"/>
                </a:solidFill>
                <a:latin typeface="Times New Roman" pitchFamily="18" charset="0"/>
                <a:cs typeface="Times New Roman" pitchFamily="18" charset="0"/>
              </a:rPr>
              <a:t>Màu</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hoa</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1155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Rectangle 1"/>
          <p:cNvSpPr/>
          <p:nvPr/>
        </p:nvSpPr>
        <p:spPr>
          <a:xfrm>
            <a:off x="2133600" y="1720840"/>
            <a:ext cx="8229600" cy="3416320"/>
          </a:xfrm>
          <a:prstGeom prst="rect">
            <a:avLst/>
          </a:prstGeom>
        </p:spPr>
        <p:txBody>
          <a:bodyPr wrap="square">
            <a:spAutoFit/>
          </a:bodyPr>
          <a:lstStyle/>
          <a:p>
            <a:r>
              <a:rPr lang="vi-VN" sz="2400" dirty="0">
                <a:latin typeface="Times New Roman" panose="02020603050405020304" pitchFamily="18" charset="0"/>
              </a:rPr>
              <a:t>- Bài hát vừa rồi có nhắc đến những loại hoa có màu gì?</a:t>
            </a:r>
          </a:p>
          <a:p>
            <a:r>
              <a:rPr lang="vi-VN" sz="2400" dirty="0">
                <a:latin typeface="Times New Roman" panose="02020603050405020304" pitchFamily="18" charset="0"/>
              </a:rPr>
              <a:t>- Ngoài những màu hoa trong bài hát các con còn được nhìn thấy những màu hoa gì nữa nào?</a:t>
            </a:r>
          </a:p>
          <a:p>
            <a:r>
              <a:rPr lang="vi-VN" sz="2400" dirty="0">
                <a:latin typeface="Times New Roman" panose="02020603050405020304" pitchFamily="18" charset="0"/>
              </a:rPr>
              <a:t>- Trong thiên nhiên có rất nhiều loại hoa, mỗi loại hoa lại có một màu sắc và công dụng riêng: hoa thì dùng để trang trí cho nhà chúng ta thêm đẹp này, hoa thì đơm hoa kết thành trái . Nhà thơ Thu Hà đã thấy được vẻ đẹp của các loài hoa kết thành trái nên đã sáng tác ra bài thơ: Hoa kết trái đấy các con ạ! Hôm nay cô và các con cùng đọc thật hay và diễn cảm bài này nhé!</a:t>
            </a:r>
          </a:p>
        </p:txBody>
      </p:sp>
    </p:spTree>
    <p:extLst>
      <p:ext uri="{BB962C8B-B14F-4D97-AF65-F5344CB8AC3E}">
        <p14:creationId xmlns:p14="http://schemas.microsoft.com/office/powerpoint/2010/main" val="142960134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629"/>
            <a:ext cx="9144000" cy="6858000"/>
          </a:xfrm>
          <a:prstGeom prst="rect">
            <a:avLst/>
          </a:prstGeom>
        </p:spPr>
      </p:pic>
      <p:sp>
        <p:nvSpPr>
          <p:cNvPr id="5" name="TextBox 4"/>
          <p:cNvSpPr txBox="1"/>
          <p:nvPr/>
        </p:nvSpPr>
        <p:spPr>
          <a:xfrm>
            <a:off x="2819400" y="838200"/>
            <a:ext cx="6629400" cy="523220"/>
          </a:xfrm>
          <a:prstGeom prst="rect">
            <a:avLst/>
          </a:prstGeom>
          <a:noFill/>
        </p:spPr>
        <p:txBody>
          <a:bodyPr wrap="square" rtlCol="0">
            <a:spAutoFit/>
          </a:bodyPr>
          <a:lstStyle/>
          <a:p>
            <a:pPr algn="ctr"/>
            <a:r>
              <a:rPr lang="en-US" sz="2800" b="1" dirty="0">
                <a:solidFill>
                  <a:srgbClr val="0000CC"/>
                </a:solidFill>
                <a:latin typeface="Times New Roman" pitchFamily="18" charset="0"/>
                <a:cs typeface="Times New Roman" pitchFamily="18" charset="0"/>
              </a:rPr>
              <a:t>2.Phương </a:t>
            </a:r>
            <a:r>
              <a:rPr lang="en-US" sz="2800" b="1" dirty="0" err="1">
                <a:solidFill>
                  <a:srgbClr val="0000CC"/>
                </a:solidFill>
                <a:latin typeface="Times New Roman" pitchFamily="18" charset="0"/>
                <a:cs typeface="Times New Roman" pitchFamily="18" charset="0"/>
              </a:rPr>
              <a:t>pháp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hình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thức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tổ</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chức</a:t>
            </a:r>
            <a:endParaRPr lang="en-US" sz="2800" b="1" dirty="0">
              <a:solidFill>
                <a:srgbClr val="0000CC"/>
              </a:solidFill>
              <a:latin typeface="Times New Roman" pitchFamily="18" charset="0"/>
              <a:cs typeface="Times New Roman" pitchFamily="18" charset="0"/>
            </a:endParaRPr>
          </a:p>
        </p:txBody>
      </p:sp>
      <p:sp>
        <p:nvSpPr>
          <p:cNvPr id="3" name="Rectangle 2"/>
          <p:cNvSpPr/>
          <p:nvPr/>
        </p:nvSpPr>
        <p:spPr>
          <a:xfrm>
            <a:off x="2797629" y="2590801"/>
            <a:ext cx="8305800" cy="1200329"/>
          </a:xfrm>
          <a:prstGeom prst="rect">
            <a:avLst/>
          </a:prstGeom>
        </p:spPr>
        <p:txBody>
          <a:bodyPr wrap="square">
            <a:spAutoFit/>
          </a:bodyPr>
          <a:lstStyle/>
          <a:p>
            <a:r>
              <a:rPr lang="vi-VN" sz="2400" b="1" dirty="0">
                <a:latin typeface="Times New Roman" panose="02020603050405020304" pitchFamily="18" charset="0"/>
              </a:rPr>
              <a:t>* Hoạt động 1: Cô đọc diễn cảm bài thơ.</a:t>
            </a:r>
            <a:endParaRPr lang="vi-VN" sz="2400" dirty="0">
              <a:latin typeface="Times New Roman" panose="02020603050405020304" pitchFamily="18" charset="0"/>
            </a:endParaRPr>
          </a:p>
          <a:p>
            <a:r>
              <a:rPr lang="vi-VN" sz="2400" dirty="0">
                <a:latin typeface="Times New Roman" panose="02020603050405020304" pitchFamily="18" charset="0"/>
              </a:rPr>
              <a:t>- Cô đọc lần 1: đọc chậm rãi, vừa phải kết hợp cử chỉ, điệu bộ</a:t>
            </a:r>
          </a:p>
          <a:p>
            <a:r>
              <a:rPr lang="vi-VN" sz="2400" dirty="0">
                <a:latin typeface="Times New Roman" panose="02020603050405020304" pitchFamily="18" charset="0"/>
              </a:rPr>
              <a:t>- Cô đọc lần 2: Kết hợp hình ảnh minh họa.</a:t>
            </a:r>
          </a:p>
        </p:txBody>
      </p:sp>
    </p:spTree>
    <p:extLst>
      <p:ext uri="{BB962C8B-B14F-4D97-AF65-F5344CB8AC3E}">
        <p14:creationId xmlns:p14="http://schemas.microsoft.com/office/powerpoint/2010/main" val="4141241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extBox 1"/>
          <p:cNvSpPr txBox="1"/>
          <p:nvPr/>
        </p:nvSpPr>
        <p:spPr>
          <a:xfrm>
            <a:off x="1752600" y="6096001"/>
            <a:ext cx="411480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Hoa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13495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752600" y="6096001"/>
            <a:ext cx="411480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Hoa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mướp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vàng</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10985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752600" y="6096001"/>
            <a:ext cx="4114800" cy="830997"/>
          </a:xfrm>
          <a:prstGeom prst="rect">
            <a:avLst/>
          </a:prstGeom>
          <a:noFill/>
        </p:spPr>
        <p:txBody>
          <a:bodyPr wrap="square" rtlCol="0">
            <a:spAutoFit/>
          </a:bodyPr>
          <a:lstStyle/>
          <a:p>
            <a:r>
              <a:rPr lang="en-US" sz="2400" dirty="0" err="1">
                <a:solidFill>
                  <a:srgbClr val="0000CC"/>
                </a:solidFill>
                <a:latin typeface="Times New Roman" panose="02020603050405020304" pitchFamily="18" charset="0"/>
                <a:cs typeface="Times New Roman" panose="02020603050405020304" pitchFamily="18" charset="0"/>
              </a:rPr>
              <a:t>Hoa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chói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chang</a:t>
            </a:r>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err="1">
                <a:solidFill>
                  <a:srgbClr val="0000CC"/>
                </a:solidFill>
                <a:latin typeface="Times New Roman" panose="02020603050405020304" pitchFamily="18" charset="0"/>
                <a:cs typeface="Times New Roman" panose="02020603050405020304" pitchFamily="18" charset="0"/>
              </a:rPr>
              <a:t>Đỏ</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như</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đốm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lửa</a:t>
            </a:r>
            <a:endParaRPr lang="en-US" sz="2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785466"/>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1157</Words>
  <Application>Microsoft Office PowerPoint</Application>
  <PresentationFormat>Màn hình rộng</PresentationFormat>
  <Paragraphs>89</Paragraphs>
  <Slides>25</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25</vt:i4>
      </vt:variant>
    </vt:vector>
  </HeadingPairs>
  <TitlesOfParts>
    <vt:vector size="29" baseType="lpstr">
      <vt:lpstr>Arial</vt:lpstr>
      <vt:lpstr>Calibri</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dc:creator>
  <cp:lastModifiedBy>Huế Đỗ</cp:lastModifiedBy>
  <cp:revision>41</cp:revision>
  <dcterms:created xsi:type="dcterms:W3CDTF">2015-12-19T16:53:41Z</dcterms:created>
  <dcterms:modified xsi:type="dcterms:W3CDTF">2021-12-20T11:45:31Z</dcterms:modified>
</cp:coreProperties>
</file>