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9" r:id="rId2"/>
    <p:sldId id="292" r:id="rId3"/>
    <p:sldId id="291" r:id="rId4"/>
    <p:sldId id="300" r:id="rId5"/>
    <p:sldId id="298" r:id="rId6"/>
    <p:sldId id="297" r:id="rId7"/>
    <p:sldId id="301" r:id="rId8"/>
    <p:sldId id="302" r:id="rId9"/>
    <p:sldId id="258" r:id="rId10"/>
    <p:sldId id="269" r:id="rId11"/>
    <p:sldId id="259" r:id="rId12"/>
    <p:sldId id="273" r:id="rId13"/>
    <p:sldId id="274" r:id="rId14"/>
    <p:sldId id="275" r:id="rId15"/>
    <p:sldId id="277" r:id="rId16"/>
    <p:sldId id="279" r:id="rId17"/>
    <p:sldId id="280" r:id="rId18"/>
    <p:sldId id="283" r:id="rId19"/>
    <p:sldId id="285" r:id="rId20"/>
    <p:sldId id="28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115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94B6E-273D-4EF8-BFF2-F78F6576B40A}" type="datetimeFigureOut">
              <a:rPr lang="en-US" smtClean="0"/>
              <a:t>20/12/2021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99BF8-E27B-4037-B98B-1D7200BC3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074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7620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704A9-F1D0-4583-A29D-C99F0B2682E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12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12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F58FDAA-E1F2-4BE7-A46E-53720EF9021A}" type="slidenum">
              <a:rPr lang="en-US"/>
              <a:pPr eaLnBrk="1" hangingPunct="1"/>
              <a:t>18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F58FDAA-E1F2-4BE7-A46E-53720EF9021A}" type="slidenum">
              <a:rPr lang="en-US"/>
              <a:pPr eaLnBrk="1" hangingPunct="1"/>
              <a:t>19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D235A-69F4-40FE-B900-6FB9796C9603}" type="datetimeFigureOut">
              <a:rPr lang="en-US" smtClean="0"/>
              <a:t>20/12/2021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F618-3C6B-470B-8374-EB4244EF4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71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D235A-69F4-40FE-B900-6FB9796C9603}" type="datetimeFigureOut">
              <a:rPr lang="en-US" smtClean="0"/>
              <a:t>20/12/2021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F618-3C6B-470B-8374-EB4244EF4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181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D235A-69F4-40FE-B900-6FB9796C9603}" type="datetimeFigureOut">
              <a:rPr lang="en-US" smtClean="0"/>
              <a:t>20/12/2021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F618-3C6B-470B-8374-EB4244EF4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651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D235A-69F4-40FE-B900-6FB9796C9603}" type="datetimeFigureOut">
              <a:rPr lang="en-US" smtClean="0"/>
              <a:t>20/12/2021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F618-3C6B-470B-8374-EB4244EF4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52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D235A-69F4-40FE-B900-6FB9796C9603}" type="datetimeFigureOut">
              <a:rPr lang="en-US" smtClean="0"/>
              <a:t>20/12/2021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F618-3C6B-470B-8374-EB4244EF4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653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D235A-69F4-40FE-B900-6FB9796C9603}" type="datetimeFigureOut">
              <a:rPr lang="en-US" smtClean="0"/>
              <a:t>20/12/2021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F618-3C6B-470B-8374-EB4244EF4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635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D235A-69F4-40FE-B900-6FB9796C9603}" type="datetimeFigureOut">
              <a:rPr lang="en-US" smtClean="0"/>
              <a:t>20/12/2021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F618-3C6B-470B-8374-EB4244EF4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75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D235A-69F4-40FE-B900-6FB9796C9603}" type="datetimeFigureOut">
              <a:rPr lang="en-US" smtClean="0"/>
              <a:t>20/12/2021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F618-3C6B-470B-8374-EB4244EF4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823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D235A-69F4-40FE-B900-6FB9796C9603}" type="datetimeFigureOut">
              <a:rPr lang="en-US" smtClean="0"/>
              <a:t>20/12/2021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F618-3C6B-470B-8374-EB4244EF4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448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D235A-69F4-40FE-B900-6FB9796C9603}" type="datetimeFigureOut">
              <a:rPr lang="en-US" smtClean="0"/>
              <a:t>20/12/2021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F618-3C6B-470B-8374-EB4244EF4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86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D235A-69F4-40FE-B900-6FB9796C9603}" type="datetimeFigureOut">
              <a:rPr lang="en-US" smtClean="0"/>
              <a:t>20/12/2021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F618-3C6B-470B-8374-EB4244EF4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712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D235A-69F4-40FE-B900-6FB9796C9603}" type="datetimeFigureOut">
              <a:rPr lang="en-US" smtClean="0"/>
              <a:t>20/12/2021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BF618-3C6B-470B-8374-EB4244EF4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870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image" Target="../media/image2.gif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1.jpeg"/><Relationship Id="rId2" Type="http://schemas.openxmlformats.org/officeDocument/2006/relationships/tags" Target="../tags/tag2.xml"/><Relationship Id="rId16" Type="http://schemas.openxmlformats.org/officeDocument/2006/relationships/image" Target="../media/image5.gif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hyperlink" Target="G.A%20De%20con%20nhanh%20tri/G.A1.docx" TargetMode="External"/><Relationship Id="rId5" Type="http://schemas.openxmlformats.org/officeDocument/2006/relationships/tags" Target="../tags/tag5.xml"/><Relationship Id="rId15" Type="http://schemas.openxmlformats.org/officeDocument/2006/relationships/image" Target="../media/image4.gif"/><Relationship Id="rId10" Type="http://schemas.openxmlformats.org/officeDocument/2006/relationships/audio" Target="../media/audio1.wav"/><Relationship Id="rId4" Type="http://schemas.openxmlformats.org/officeDocument/2006/relationships/tags" Target="../tags/tag4.xml"/><Relationship Id="rId9" Type="http://schemas.openxmlformats.org/officeDocument/2006/relationships/notesSlide" Target="../notesSlides/notesSlide1.xml"/><Relationship Id="rId1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24.gif"/><Relationship Id="rId7" Type="http://schemas.openxmlformats.org/officeDocument/2006/relationships/image" Target="../media/image28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29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hinh nen.jpeg">
            <a:hlinkClick r:id="rId11" action="ppaction://hlinkfile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962128"/>
          </a:xfrm>
          <a:prstGeom prst="rect">
            <a:avLst/>
          </a:prstGeom>
        </p:spPr>
      </p:pic>
      <p:sp>
        <p:nvSpPr>
          <p:cNvPr id="2" name="Rectangle 1"/>
          <p:cNvSpPr/>
          <p:nvPr>
            <p:custDataLst>
              <p:tags r:id="rId2"/>
            </p:custDataLst>
          </p:nvPr>
        </p:nvSpPr>
        <p:spPr>
          <a:xfrm>
            <a:off x="2971801" y="514290"/>
            <a:ext cx="686542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2000" b="1" dirty="0">
              <a:ln w="10541" cmpd="sng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>
            <p:custDataLst>
              <p:tags r:id="rId3"/>
            </p:custDataLst>
          </p:nvPr>
        </p:nvSpPr>
        <p:spPr>
          <a:xfrm>
            <a:off x="3989755" y="2460993"/>
            <a:ext cx="5203091" cy="261610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err="1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tài</a:t>
            </a:r>
            <a:endParaRPr lang="en-US" sz="3600" b="1" dirty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3600" b="1" dirty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="1" dirty="0">
              <a:ln w="11430">
                <a:solidFill>
                  <a:schemeClr val="tx1"/>
                </a:solidFill>
              </a:ln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>
                <a:ln w="11430">
                  <a:solidFill>
                    <a:schemeClr val="tx1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800" b="1" dirty="0">
                <a:ln w="11430">
                  <a:solidFill>
                    <a:schemeClr val="tx1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tuổi mẫu giáo nhỡ 4-5 tuổi</a:t>
            </a:r>
          </a:p>
        </p:txBody>
      </p:sp>
      <p:sp>
        <p:nvSpPr>
          <p:cNvPr id="5" name="Rectangle 4"/>
          <p:cNvSpPr/>
          <p:nvPr>
            <p:custDataLst>
              <p:tags r:id="rId4"/>
            </p:custDataLst>
          </p:nvPr>
        </p:nvSpPr>
        <p:spPr>
          <a:xfrm>
            <a:off x="3733801" y="1284982"/>
            <a:ext cx="5582917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3200" b="1" kern="10" cap="all" dirty="0" err="1">
                <a:ln>
                  <a:solidFill>
                    <a:srgbClr val="002060"/>
                  </a:solidFill>
                </a:ln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/>
                <a:cs typeface="Times New Roman"/>
              </a:rPr>
              <a:t>Lĩnh</a:t>
            </a:r>
            <a:r>
              <a:rPr lang="en-US" sz="3200" b="1" kern="10" cap="all" dirty="0">
                <a:ln>
                  <a:solidFill>
                    <a:srgbClr val="002060"/>
                  </a:solidFill>
                </a:ln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lang="en-US" sz="3200" b="1" kern="10" cap="all" dirty="0" err="1">
                <a:ln>
                  <a:solidFill>
                    <a:srgbClr val="002060"/>
                  </a:solidFill>
                </a:ln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/>
                <a:cs typeface="Times New Roman"/>
              </a:rPr>
              <a:t>vực</a:t>
            </a:r>
            <a:r>
              <a:rPr lang="en-US" sz="3200" b="1" kern="10" cap="all" dirty="0">
                <a:ln>
                  <a:solidFill>
                    <a:srgbClr val="002060"/>
                  </a:solidFill>
                </a:ln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/>
                <a:cs typeface="Times New Roman"/>
              </a:rPr>
              <a:t> PHÁT TRIỂN NHẬN THỨC</a:t>
            </a:r>
          </a:p>
        </p:txBody>
      </p:sp>
      <p:sp>
        <p:nvSpPr>
          <p:cNvPr id="7" name="WordArt 13"/>
          <p:cNvSpPr>
            <a:spLocks noChangeArrowheads="1" noChangeShapeType="1" noTextEdit="1"/>
          </p:cNvSpPr>
          <p:nvPr>
            <p:custDataLst>
              <p:tags r:id="rId5"/>
            </p:custDataLst>
          </p:nvPr>
        </p:nvSpPr>
        <p:spPr bwMode="auto">
          <a:xfrm>
            <a:off x="5105400" y="4572000"/>
            <a:ext cx="30480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8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latin typeface="Times New Roman"/>
              <a:cs typeface="Times New Roman"/>
            </a:endParaRPr>
          </a:p>
        </p:txBody>
      </p:sp>
      <p:sp>
        <p:nvSpPr>
          <p:cNvPr id="8" name="WordArt 14"/>
          <p:cNvSpPr>
            <a:spLocks noChangeArrowheads="1" noChangeShapeType="1" noTextEdit="1"/>
          </p:cNvSpPr>
          <p:nvPr>
            <p:custDataLst>
              <p:tags r:id="rId6"/>
            </p:custDataLst>
          </p:nvPr>
        </p:nvSpPr>
        <p:spPr bwMode="auto">
          <a:xfrm>
            <a:off x="5105400" y="4953000"/>
            <a:ext cx="29718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8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latin typeface="Times New Roman"/>
              <a:cs typeface="Times New Roman"/>
            </a:endParaRPr>
          </a:p>
        </p:txBody>
      </p:sp>
      <p:sp>
        <p:nvSpPr>
          <p:cNvPr id="12" name="Rectangle 11"/>
          <p:cNvSpPr/>
          <p:nvPr>
            <p:custDataLst>
              <p:tags r:id="rId7"/>
            </p:custDataLst>
          </p:nvPr>
        </p:nvSpPr>
        <p:spPr>
          <a:xfrm>
            <a:off x="4191000" y="2362201"/>
            <a:ext cx="457485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3200" b="1" cap="all" dirty="0">
              <a:ln w="9000" cmpd="sng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  <a:latin typeface=".VnArabia" pitchFamily="34" charset="0"/>
            </a:endParaRPr>
          </a:p>
        </p:txBody>
      </p:sp>
      <p:pic>
        <p:nvPicPr>
          <p:cNvPr id="356" name="Picture 357" descr="SPARKLES">
            <a:hlinkClick r:id="rId11" action="ppaction://hlinkfile"/>
          </p:cNvPr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524001" y="228600"/>
            <a:ext cx="1298575" cy="381000"/>
          </a:xfrm>
          <a:prstGeom prst="rect">
            <a:avLst/>
          </a:prstGeom>
          <a:noFill/>
        </p:spPr>
      </p:pic>
      <p:pic>
        <p:nvPicPr>
          <p:cNvPr id="359" name="Picture 358" descr="SPARKLES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9829801" y="609600"/>
            <a:ext cx="612775" cy="381000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086475" y="3419475"/>
            <a:ext cx="19050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2" name="Picture 26" descr="animal_72"/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352800" y="5562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4" name="Picture 25" descr="3d butterfly"/>
          <p:cNvPicPr>
            <a:picLocks noChangeAspect="1" noChangeArrowheads="1" noCrop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rot="17219508" flipV="1">
            <a:off x="9149996" y="5482288"/>
            <a:ext cx="333442" cy="194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" name="Slide Number Placeholder 50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FAB6-A5F8-474D-8ABB-57D88090F101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39" name="Picture 26" descr="animal_72"/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905000" y="4419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057400" y="268069"/>
            <a:ext cx="800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UỶ BAN NHÂN DÂN QUẬN LONG BIÊN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ÁNH SAO</a:t>
            </a:r>
          </a:p>
        </p:txBody>
      </p:sp>
      <p:sp>
        <p:nvSpPr>
          <p:cNvPr id="6" name="Rectangle 5"/>
          <p:cNvSpPr/>
          <p:nvPr/>
        </p:nvSpPr>
        <p:spPr>
          <a:xfrm>
            <a:off x="3302002" y="5236420"/>
            <a:ext cx="51070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Trang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5708908"/>
      </p:ext>
    </p:extLst>
  </p:cSld>
  <p:clrMapOvr>
    <a:masterClrMapping/>
  </p:clrMapOvr>
  <p:transition>
    <p:sndAc>
      <p:stSnd>
        <p:snd r:embed="rId10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6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5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4"/>
          <p:cNvGrpSpPr>
            <a:grpSpLocks/>
          </p:cNvGrpSpPr>
          <p:nvPr/>
        </p:nvGrpSpPr>
        <p:grpSpPr bwMode="auto">
          <a:xfrm rot="-5400000">
            <a:off x="1902620" y="2055020"/>
            <a:ext cx="4211637" cy="5394325"/>
            <a:chOff x="0" y="-91"/>
            <a:chExt cx="3117" cy="2875"/>
          </a:xfrm>
        </p:grpSpPr>
        <p:pic>
          <p:nvPicPr>
            <p:cNvPr id="8205" name="Picture 5" descr="696927qx7ttrgj3j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6" name="Picture 6" descr="696927qx7ttrgj3j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421" y="-1179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195" name="Group 10"/>
          <p:cNvGrpSpPr>
            <a:grpSpLocks/>
          </p:cNvGrpSpPr>
          <p:nvPr/>
        </p:nvGrpSpPr>
        <p:grpSpPr bwMode="auto">
          <a:xfrm rot="5400000">
            <a:off x="6009481" y="-523081"/>
            <a:ext cx="4211638" cy="5257800"/>
            <a:chOff x="0" y="-91"/>
            <a:chExt cx="3117" cy="2875"/>
          </a:xfrm>
        </p:grpSpPr>
        <p:pic>
          <p:nvPicPr>
            <p:cNvPr id="8203" name="Picture 11" descr="696927qx7ttrgj3j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4" name="Picture 12" descr="696927qx7ttrgj3j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421" y="-1179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196" name="Group 16"/>
          <p:cNvGrpSpPr>
            <a:grpSpLocks/>
          </p:cNvGrpSpPr>
          <p:nvPr/>
        </p:nvGrpSpPr>
        <p:grpSpPr bwMode="auto">
          <a:xfrm>
            <a:off x="1524000" y="-76200"/>
            <a:ext cx="4572000" cy="4937125"/>
            <a:chOff x="0" y="-91"/>
            <a:chExt cx="3117" cy="2875"/>
          </a:xfrm>
        </p:grpSpPr>
        <p:pic>
          <p:nvPicPr>
            <p:cNvPr id="8201" name="Picture 17" descr="696927qx7ttrgj3j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2" name="Picture 18" descr="696927qx7ttrgj3j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421" y="-1179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197" name="Group 19"/>
          <p:cNvGrpSpPr>
            <a:grpSpLocks/>
          </p:cNvGrpSpPr>
          <p:nvPr/>
        </p:nvGrpSpPr>
        <p:grpSpPr bwMode="auto">
          <a:xfrm rot="10800000">
            <a:off x="6096000" y="1920876"/>
            <a:ext cx="4572000" cy="5165725"/>
            <a:chOff x="0" y="-91"/>
            <a:chExt cx="3117" cy="2875"/>
          </a:xfrm>
        </p:grpSpPr>
        <p:pic>
          <p:nvPicPr>
            <p:cNvPr id="8199" name="Picture 20" descr="696927qx7ttrgj3j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0" name="Picture 21" descr="696927qx7ttrgj3j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421" y="-1179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198" name="Text Box 23"/>
          <p:cNvSpPr txBox="1">
            <a:spLocks noChangeArrowheads="1"/>
          </p:cNvSpPr>
          <p:nvPr/>
        </p:nvSpPr>
        <p:spPr bwMode="auto">
          <a:xfrm>
            <a:off x="2667000" y="1828800"/>
            <a:ext cx="69342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 b="1" dirty="0" err="1"/>
              <a:t>Mở</a:t>
            </a:r>
            <a:r>
              <a:rPr lang="en-US" sz="5400" b="1" dirty="0"/>
              <a:t> </a:t>
            </a:r>
            <a:r>
              <a:rPr lang="en-US" sz="5400" b="1" dirty="0" err="1"/>
              <a:t>rộng</a:t>
            </a:r>
            <a:r>
              <a:rPr lang="en-US" sz="5400" b="1" dirty="0"/>
              <a:t> </a:t>
            </a:r>
            <a:r>
              <a:rPr lang="en-US" sz="5400" b="1" dirty="0" err="1"/>
              <a:t>một</a:t>
            </a:r>
            <a:r>
              <a:rPr lang="en-US" sz="5400" b="1" dirty="0"/>
              <a:t> </a:t>
            </a:r>
            <a:r>
              <a:rPr lang="en-US" sz="5400" b="1" dirty="0" err="1"/>
              <a:t>số</a:t>
            </a:r>
            <a:r>
              <a:rPr lang="en-US" sz="5400" b="1" dirty="0"/>
              <a:t> con </a:t>
            </a:r>
            <a:r>
              <a:rPr lang="en-US" sz="5400" b="1" dirty="0" err="1"/>
              <a:t>vật</a:t>
            </a:r>
            <a:r>
              <a:rPr lang="en-US" sz="5400" b="1" dirty="0"/>
              <a:t> </a:t>
            </a:r>
            <a:r>
              <a:rPr lang="en-US" sz="5400" b="1" dirty="0" err="1"/>
              <a:t>sống</a:t>
            </a:r>
            <a:r>
              <a:rPr lang="en-US" sz="5400" b="1" dirty="0"/>
              <a:t> </a:t>
            </a:r>
            <a:r>
              <a:rPr lang="en-US" sz="5400" b="1" dirty="0" err="1"/>
              <a:t>dưới</a:t>
            </a:r>
            <a:r>
              <a:rPr lang="en-US" sz="5400" b="1" dirty="0"/>
              <a:t> </a:t>
            </a:r>
            <a:r>
              <a:rPr lang="en-US" sz="5400" b="1" dirty="0" err="1"/>
              <a:t>nước</a:t>
            </a:r>
            <a:endParaRPr lang="en-US" sz="5400" b="1" dirty="0"/>
          </a:p>
        </p:txBody>
      </p:sp>
      <p:grpSp>
        <p:nvGrpSpPr>
          <p:cNvPr id="15" name="Group 16"/>
          <p:cNvGrpSpPr>
            <a:grpSpLocks/>
          </p:cNvGrpSpPr>
          <p:nvPr/>
        </p:nvGrpSpPr>
        <p:grpSpPr bwMode="auto">
          <a:xfrm>
            <a:off x="1676400" y="76201"/>
            <a:ext cx="4572000" cy="4937125"/>
            <a:chOff x="0" y="-91"/>
            <a:chExt cx="3117" cy="2875"/>
          </a:xfrm>
        </p:grpSpPr>
        <p:pic>
          <p:nvPicPr>
            <p:cNvPr id="16" name="Picture 17" descr="696927qx7ttrgj3j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8" descr="696927qx7ttrgj3j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421" y="-1179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0074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Cá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trắm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SKY\Desktop\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0"/>
            <a:ext cx="80772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31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Cá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quả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SKY\Desktop\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47801"/>
            <a:ext cx="9144000" cy="541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802691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Con </a:t>
            </a:r>
            <a:r>
              <a:rPr lang="en-US" b="1" dirty="0" err="1">
                <a:solidFill>
                  <a:srgbClr val="FF0000"/>
                </a:solidFill>
              </a:rPr>
              <a:t>ốc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SKY\Desktop\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295400"/>
            <a:ext cx="9143998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802691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Con </a:t>
            </a:r>
            <a:r>
              <a:rPr lang="en-US" b="1" dirty="0" err="1">
                <a:solidFill>
                  <a:srgbClr val="FF0000"/>
                </a:solidFill>
              </a:rPr>
              <a:t>hến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SKY\Desktop\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295400"/>
            <a:ext cx="9143998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540093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Con </a:t>
            </a:r>
            <a:r>
              <a:rPr lang="en-US" b="1" dirty="0" err="1">
                <a:solidFill>
                  <a:srgbClr val="FF0000"/>
                </a:solidFill>
              </a:rPr>
              <a:t>trai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SKY\Desktop\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47800"/>
            <a:ext cx="91440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639389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4"/>
          <p:cNvGrpSpPr>
            <a:grpSpLocks/>
          </p:cNvGrpSpPr>
          <p:nvPr/>
        </p:nvGrpSpPr>
        <p:grpSpPr bwMode="auto">
          <a:xfrm rot="-5400000">
            <a:off x="1902620" y="2055020"/>
            <a:ext cx="4211637" cy="5394325"/>
            <a:chOff x="0" y="-91"/>
            <a:chExt cx="3117" cy="2875"/>
          </a:xfrm>
        </p:grpSpPr>
        <p:pic>
          <p:nvPicPr>
            <p:cNvPr id="8205" name="Picture 5" descr="696927qx7ttrgj3j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6" name="Picture 6" descr="696927qx7ttrgj3j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421" y="-1179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195" name="Group 10"/>
          <p:cNvGrpSpPr>
            <a:grpSpLocks/>
          </p:cNvGrpSpPr>
          <p:nvPr/>
        </p:nvGrpSpPr>
        <p:grpSpPr bwMode="auto">
          <a:xfrm rot="5400000">
            <a:off x="6009481" y="-523081"/>
            <a:ext cx="4211638" cy="5257800"/>
            <a:chOff x="0" y="-91"/>
            <a:chExt cx="3117" cy="2875"/>
          </a:xfrm>
        </p:grpSpPr>
        <p:pic>
          <p:nvPicPr>
            <p:cNvPr id="8203" name="Picture 11" descr="696927qx7ttrgj3j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4" name="Picture 12" descr="696927qx7ttrgj3j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421" y="-1179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196" name="Group 16"/>
          <p:cNvGrpSpPr>
            <a:grpSpLocks/>
          </p:cNvGrpSpPr>
          <p:nvPr/>
        </p:nvGrpSpPr>
        <p:grpSpPr bwMode="auto">
          <a:xfrm>
            <a:off x="1524000" y="-76200"/>
            <a:ext cx="4572000" cy="4937125"/>
            <a:chOff x="0" y="-91"/>
            <a:chExt cx="3117" cy="2875"/>
          </a:xfrm>
        </p:grpSpPr>
        <p:pic>
          <p:nvPicPr>
            <p:cNvPr id="8201" name="Picture 17" descr="696927qx7ttrgj3j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2" name="Picture 18" descr="696927qx7ttrgj3j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421" y="-1179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197" name="Group 19"/>
          <p:cNvGrpSpPr>
            <a:grpSpLocks/>
          </p:cNvGrpSpPr>
          <p:nvPr/>
        </p:nvGrpSpPr>
        <p:grpSpPr bwMode="auto">
          <a:xfrm rot="10800000">
            <a:off x="6096000" y="1920876"/>
            <a:ext cx="4572000" cy="5165725"/>
            <a:chOff x="0" y="-91"/>
            <a:chExt cx="3117" cy="2875"/>
          </a:xfrm>
        </p:grpSpPr>
        <p:pic>
          <p:nvPicPr>
            <p:cNvPr id="8199" name="Picture 20" descr="696927qx7ttrgj3j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0" name="Picture 21" descr="696927qx7ttrgj3j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421" y="-1179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198" name="Text Box 23"/>
          <p:cNvSpPr txBox="1">
            <a:spLocks noChangeArrowheads="1"/>
          </p:cNvSpPr>
          <p:nvPr/>
        </p:nvSpPr>
        <p:spPr bwMode="auto">
          <a:xfrm>
            <a:off x="2667000" y="1828800"/>
            <a:ext cx="69342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 b="1" dirty="0" err="1">
                <a:solidFill>
                  <a:srgbClr val="002060"/>
                </a:solidFill>
              </a:rPr>
              <a:t>Mở</a:t>
            </a:r>
            <a:r>
              <a:rPr lang="en-US" sz="5400" b="1" dirty="0">
                <a:solidFill>
                  <a:srgbClr val="002060"/>
                </a:solidFill>
              </a:rPr>
              <a:t> </a:t>
            </a:r>
            <a:r>
              <a:rPr lang="en-US" sz="5400" b="1" dirty="0" err="1">
                <a:solidFill>
                  <a:srgbClr val="002060"/>
                </a:solidFill>
              </a:rPr>
              <a:t>rộng</a:t>
            </a:r>
            <a:r>
              <a:rPr lang="en-US" sz="5400" b="1" dirty="0">
                <a:solidFill>
                  <a:srgbClr val="002060"/>
                </a:solidFill>
              </a:rPr>
              <a:t> </a:t>
            </a:r>
            <a:r>
              <a:rPr lang="en-US" sz="5400" b="1" dirty="0" err="1">
                <a:solidFill>
                  <a:srgbClr val="002060"/>
                </a:solidFill>
              </a:rPr>
              <a:t>một</a:t>
            </a:r>
            <a:r>
              <a:rPr lang="en-US" sz="5400" b="1" dirty="0">
                <a:solidFill>
                  <a:srgbClr val="002060"/>
                </a:solidFill>
              </a:rPr>
              <a:t> </a:t>
            </a:r>
            <a:r>
              <a:rPr lang="en-US" sz="5400" b="1" dirty="0" err="1">
                <a:solidFill>
                  <a:srgbClr val="002060"/>
                </a:solidFill>
              </a:rPr>
              <a:t>số</a:t>
            </a:r>
            <a:r>
              <a:rPr lang="en-US" sz="5400" b="1" dirty="0">
                <a:solidFill>
                  <a:srgbClr val="002060"/>
                </a:solidFill>
              </a:rPr>
              <a:t> </a:t>
            </a:r>
            <a:r>
              <a:rPr lang="en-US" sz="5400" b="1" dirty="0" err="1">
                <a:solidFill>
                  <a:srgbClr val="002060"/>
                </a:solidFill>
              </a:rPr>
              <a:t>món</a:t>
            </a:r>
            <a:r>
              <a:rPr lang="en-US" sz="5400" b="1" dirty="0">
                <a:solidFill>
                  <a:srgbClr val="002060"/>
                </a:solidFill>
              </a:rPr>
              <a:t> </a:t>
            </a:r>
            <a:r>
              <a:rPr lang="en-US" sz="5400" b="1" dirty="0" err="1">
                <a:solidFill>
                  <a:srgbClr val="002060"/>
                </a:solidFill>
              </a:rPr>
              <a:t>ăn</a:t>
            </a:r>
            <a:r>
              <a:rPr lang="en-US" sz="5400" b="1" dirty="0">
                <a:solidFill>
                  <a:srgbClr val="002060"/>
                </a:solidFill>
              </a:rPr>
              <a:t> </a:t>
            </a:r>
            <a:r>
              <a:rPr lang="en-US" sz="5400" b="1" dirty="0" err="1">
                <a:solidFill>
                  <a:srgbClr val="002060"/>
                </a:solidFill>
              </a:rPr>
              <a:t>chế</a:t>
            </a:r>
            <a:r>
              <a:rPr lang="en-US" sz="5400" b="1" dirty="0">
                <a:solidFill>
                  <a:srgbClr val="002060"/>
                </a:solidFill>
              </a:rPr>
              <a:t> </a:t>
            </a:r>
            <a:r>
              <a:rPr lang="en-US" sz="5400" b="1" dirty="0" err="1">
                <a:solidFill>
                  <a:srgbClr val="002060"/>
                </a:solidFill>
              </a:rPr>
              <a:t>biến</a:t>
            </a:r>
            <a:r>
              <a:rPr lang="en-US" sz="5400" b="1" dirty="0">
                <a:solidFill>
                  <a:srgbClr val="002060"/>
                </a:solidFill>
              </a:rPr>
              <a:t> </a:t>
            </a:r>
            <a:r>
              <a:rPr lang="en-US" sz="5400" b="1" dirty="0" err="1">
                <a:solidFill>
                  <a:srgbClr val="002060"/>
                </a:solidFill>
              </a:rPr>
              <a:t>từ</a:t>
            </a:r>
            <a:r>
              <a:rPr lang="en-US" sz="5400" b="1" dirty="0">
                <a:solidFill>
                  <a:srgbClr val="002060"/>
                </a:solidFill>
              </a:rPr>
              <a:t> </a:t>
            </a:r>
            <a:r>
              <a:rPr lang="en-US" sz="5400" b="1" dirty="0" err="1">
                <a:solidFill>
                  <a:srgbClr val="002060"/>
                </a:solidFill>
              </a:rPr>
              <a:t>các</a:t>
            </a:r>
            <a:r>
              <a:rPr lang="en-US" sz="5400" b="1" dirty="0">
                <a:solidFill>
                  <a:srgbClr val="002060"/>
                </a:solidFill>
              </a:rPr>
              <a:t> con </a:t>
            </a:r>
            <a:r>
              <a:rPr lang="en-US" sz="5400" b="1" dirty="0" err="1">
                <a:solidFill>
                  <a:srgbClr val="002060"/>
                </a:solidFill>
              </a:rPr>
              <a:t>vật</a:t>
            </a:r>
            <a:r>
              <a:rPr lang="en-US" sz="5400" b="1" dirty="0">
                <a:solidFill>
                  <a:srgbClr val="002060"/>
                </a:solidFill>
              </a:rPr>
              <a:t> </a:t>
            </a:r>
            <a:r>
              <a:rPr lang="en-US" sz="5400" b="1" dirty="0" err="1">
                <a:solidFill>
                  <a:srgbClr val="002060"/>
                </a:solidFill>
              </a:rPr>
              <a:t>sống</a:t>
            </a:r>
            <a:r>
              <a:rPr lang="en-US" sz="5400" b="1" dirty="0">
                <a:solidFill>
                  <a:srgbClr val="002060"/>
                </a:solidFill>
              </a:rPr>
              <a:t> </a:t>
            </a:r>
            <a:r>
              <a:rPr lang="en-US" sz="5400" b="1" dirty="0" err="1">
                <a:solidFill>
                  <a:srgbClr val="002060"/>
                </a:solidFill>
              </a:rPr>
              <a:t>dưới</a:t>
            </a:r>
            <a:r>
              <a:rPr lang="en-US" sz="5400" b="1" dirty="0">
                <a:solidFill>
                  <a:srgbClr val="002060"/>
                </a:solidFill>
              </a:rPr>
              <a:t> </a:t>
            </a:r>
            <a:r>
              <a:rPr lang="en-US" sz="5400" b="1" dirty="0" err="1">
                <a:solidFill>
                  <a:srgbClr val="002060"/>
                </a:solidFill>
              </a:rPr>
              <a:t>nước</a:t>
            </a:r>
            <a:endParaRPr lang="en-US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52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KY\Desktop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34290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SKY\Desktop\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742" y="3352801"/>
            <a:ext cx="2779257" cy="349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SKY\Desktop\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0"/>
            <a:ext cx="28956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SKY\Desktop\1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721" y="3352800"/>
            <a:ext cx="3426279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SKY\Desktop\1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1" y="3352800"/>
            <a:ext cx="2935741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SKY\Desktop\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9" y="0"/>
            <a:ext cx="28194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9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opy of k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372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Oval 3"/>
          <p:cNvSpPr>
            <a:spLocks noChangeArrowheads="1"/>
          </p:cNvSpPr>
          <p:nvPr/>
        </p:nvSpPr>
        <p:spPr bwMode="auto">
          <a:xfrm>
            <a:off x="9918700" y="292100"/>
            <a:ext cx="533400" cy="533400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H="1">
            <a:off x="8686800" y="838200"/>
            <a:ext cx="1295400" cy="2362200"/>
          </a:xfrm>
          <a:prstGeom prst="line">
            <a:avLst/>
          </a:prstGeom>
          <a:noFill/>
          <a:ln w="9525">
            <a:solidFill>
              <a:srgbClr val="FF7C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 flipH="1">
            <a:off x="9144000" y="825500"/>
            <a:ext cx="927100" cy="2603500"/>
          </a:xfrm>
          <a:prstGeom prst="line">
            <a:avLst/>
          </a:prstGeom>
          <a:noFill/>
          <a:ln w="9525">
            <a:solidFill>
              <a:srgbClr val="FF7C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 flipH="1">
            <a:off x="9677400" y="838200"/>
            <a:ext cx="457200" cy="2590800"/>
          </a:xfrm>
          <a:prstGeom prst="line">
            <a:avLst/>
          </a:prstGeom>
          <a:noFill/>
          <a:ln w="9525">
            <a:solidFill>
              <a:srgbClr val="FF7C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10287000" y="838200"/>
            <a:ext cx="292100" cy="2590800"/>
          </a:xfrm>
          <a:prstGeom prst="line">
            <a:avLst/>
          </a:prstGeom>
          <a:noFill/>
          <a:ln w="9525">
            <a:solidFill>
              <a:srgbClr val="FF7C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H="1">
            <a:off x="8305800" y="762000"/>
            <a:ext cx="1676400" cy="2057400"/>
          </a:xfrm>
          <a:prstGeom prst="line">
            <a:avLst/>
          </a:prstGeom>
          <a:noFill/>
          <a:ln w="9525">
            <a:solidFill>
              <a:srgbClr val="FF7C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 flipH="1">
            <a:off x="10134600" y="838200"/>
            <a:ext cx="76200" cy="2667000"/>
          </a:xfrm>
          <a:prstGeom prst="line">
            <a:avLst/>
          </a:prstGeom>
          <a:noFill/>
          <a:ln w="9525">
            <a:solidFill>
              <a:srgbClr val="FF7C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 flipH="1">
            <a:off x="8001000" y="762000"/>
            <a:ext cx="1905000" cy="1752600"/>
          </a:xfrm>
          <a:prstGeom prst="line">
            <a:avLst/>
          </a:prstGeom>
          <a:noFill/>
          <a:ln w="9525">
            <a:solidFill>
              <a:srgbClr val="FF7C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 flipH="1">
            <a:off x="7391400" y="609600"/>
            <a:ext cx="2438400" cy="838200"/>
          </a:xfrm>
          <a:prstGeom prst="line">
            <a:avLst/>
          </a:prstGeom>
          <a:noFill/>
          <a:ln w="9525">
            <a:solidFill>
              <a:srgbClr val="FF7C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 flipH="1">
            <a:off x="7543800" y="685800"/>
            <a:ext cx="2362200" cy="1371600"/>
          </a:xfrm>
          <a:prstGeom prst="line">
            <a:avLst/>
          </a:prstGeom>
          <a:noFill/>
          <a:ln w="9525">
            <a:solidFill>
              <a:srgbClr val="FF7C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9" name="AutoShape 13"/>
          <p:cNvSpPr>
            <a:spLocks noChangeArrowheads="1"/>
          </p:cNvSpPr>
          <p:nvPr/>
        </p:nvSpPr>
        <p:spPr bwMode="auto">
          <a:xfrm>
            <a:off x="8382000" y="1"/>
            <a:ext cx="2286000" cy="549275"/>
          </a:xfrm>
          <a:prstGeom prst="cloudCallout">
            <a:avLst>
              <a:gd name="adj1" fmla="val -33542"/>
              <a:gd name="adj2" fmla="val 50000"/>
            </a:avLst>
          </a:prstGeom>
          <a:solidFill>
            <a:srgbClr val="B2B2B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en-US">
              <a:latin typeface="Verdana" pitchFamily="34" charset="0"/>
              <a:cs typeface="Arial" charset="0"/>
            </a:endParaRPr>
          </a:p>
        </p:txBody>
      </p:sp>
      <p:sp>
        <p:nvSpPr>
          <p:cNvPr id="14350" name="WordArt 14"/>
          <p:cNvSpPr>
            <a:spLocks noChangeArrowheads="1" noChangeShapeType="1" noTextEdit="1"/>
          </p:cNvSpPr>
          <p:nvPr/>
        </p:nvSpPr>
        <p:spPr bwMode="auto">
          <a:xfrm>
            <a:off x="3352800" y="228600"/>
            <a:ext cx="5981700" cy="45720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endParaRPr lang="vi-VN" sz="3600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80362" y="2194506"/>
            <a:ext cx="60198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VogueH"/>
              </a:rPr>
              <a:t>TC1:Ai </a:t>
            </a:r>
            <a:r>
              <a:rPr lang="en-US" sz="32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VogueH"/>
              </a:rPr>
              <a:t>nhanh</a:t>
            </a:r>
            <a:r>
              <a:rPr lang="en-US" sz="32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VogueH"/>
              </a:rPr>
              <a:t> </a:t>
            </a:r>
            <a:r>
              <a:rPr lang="en-US" sz="32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VogueH"/>
              </a:rPr>
              <a:t>nhất</a:t>
            </a:r>
            <a:endParaRPr lang="en-US" sz="32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Tx/>
              <a:buChar char="-"/>
            </a:pPr>
            <a:r>
              <a:rPr lang="pt-BR" sz="3200" dirty="0"/>
              <a:t>Cách chơi: </a:t>
            </a:r>
          </a:p>
          <a:p>
            <a:r>
              <a:rPr lang="pt-BR" sz="3200" dirty="0"/>
              <a:t>+ Lần 1: Cô giơ thẻ lô tô trẻ đọc tên con vật</a:t>
            </a:r>
          </a:p>
          <a:p>
            <a:r>
              <a:rPr lang="pt-BR" sz="3200" dirty="0"/>
              <a:t>+ Lần 2: Cô nêu đặc điểm con vật trẻ đoán và giơ lô tô hình ảnh con vật.</a:t>
            </a:r>
          </a:p>
          <a:p>
            <a:pPr algn="ctr"/>
            <a:endParaRPr lang="en-US" sz="44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88487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opy of k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372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Oval 3"/>
          <p:cNvSpPr>
            <a:spLocks noChangeArrowheads="1"/>
          </p:cNvSpPr>
          <p:nvPr/>
        </p:nvSpPr>
        <p:spPr bwMode="auto">
          <a:xfrm>
            <a:off x="9918700" y="292100"/>
            <a:ext cx="533400" cy="533400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H="1">
            <a:off x="8686800" y="838200"/>
            <a:ext cx="1295400" cy="2362200"/>
          </a:xfrm>
          <a:prstGeom prst="line">
            <a:avLst/>
          </a:prstGeom>
          <a:noFill/>
          <a:ln w="9525">
            <a:solidFill>
              <a:srgbClr val="FF7C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 flipH="1">
            <a:off x="9144000" y="825500"/>
            <a:ext cx="927100" cy="2603500"/>
          </a:xfrm>
          <a:prstGeom prst="line">
            <a:avLst/>
          </a:prstGeom>
          <a:noFill/>
          <a:ln w="9525">
            <a:solidFill>
              <a:srgbClr val="FF7C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 flipH="1">
            <a:off x="9677400" y="838200"/>
            <a:ext cx="457200" cy="2590800"/>
          </a:xfrm>
          <a:prstGeom prst="line">
            <a:avLst/>
          </a:prstGeom>
          <a:noFill/>
          <a:ln w="9525">
            <a:solidFill>
              <a:srgbClr val="FF7C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10287000" y="838200"/>
            <a:ext cx="292100" cy="2590800"/>
          </a:xfrm>
          <a:prstGeom prst="line">
            <a:avLst/>
          </a:prstGeom>
          <a:noFill/>
          <a:ln w="9525">
            <a:solidFill>
              <a:srgbClr val="FF7C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H="1">
            <a:off x="8305800" y="762000"/>
            <a:ext cx="1676400" cy="2057400"/>
          </a:xfrm>
          <a:prstGeom prst="line">
            <a:avLst/>
          </a:prstGeom>
          <a:noFill/>
          <a:ln w="9525">
            <a:solidFill>
              <a:srgbClr val="FF7C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 flipH="1">
            <a:off x="10134600" y="838200"/>
            <a:ext cx="76200" cy="2667000"/>
          </a:xfrm>
          <a:prstGeom prst="line">
            <a:avLst/>
          </a:prstGeom>
          <a:noFill/>
          <a:ln w="9525">
            <a:solidFill>
              <a:srgbClr val="FF7C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 flipH="1">
            <a:off x="8001000" y="762000"/>
            <a:ext cx="1905000" cy="1752600"/>
          </a:xfrm>
          <a:prstGeom prst="line">
            <a:avLst/>
          </a:prstGeom>
          <a:noFill/>
          <a:ln w="9525">
            <a:solidFill>
              <a:srgbClr val="FF7C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 flipH="1">
            <a:off x="7391400" y="609600"/>
            <a:ext cx="2438400" cy="838200"/>
          </a:xfrm>
          <a:prstGeom prst="line">
            <a:avLst/>
          </a:prstGeom>
          <a:noFill/>
          <a:ln w="9525">
            <a:solidFill>
              <a:srgbClr val="FF7C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 flipH="1">
            <a:off x="7543800" y="685800"/>
            <a:ext cx="2362200" cy="1371600"/>
          </a:xfrm>
          <a:prstGeom prst="line">
            <a:avLst/>
          </a:prstGeom>
          <a:noFill/>
          <a:ln w="9525">
            <a:solidFill>
              <a:srgbClr val="FF7C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9" name="AutoShape 13"/>
          <p:cNvSpPr>
            <a:spLocks noChangeArrowheads="1"/>
          </p:cNvSpPr>
          <p:nvPr/>
        </p:nvSpPr>
        <p:spPr bwMode="auto">
          <a:xfrm>
            <a:off x="8382000" y="1"/>
            <a:ext cx="2286000" cy="549275"/>
          </a:xfrm>
          <a:prstGeom prst="cloudCallout">
            <a:avLst>
              <a:gd name="adj1" fmla="val -33542"/>
              <a:gd name="adj2" fmla="val 50000"/>
            </a:avLst>
          </a:prstGeom>
          <a:solidFill>
            <a:srgbClr val="B2B2B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en-US">
              <a:latin typeface="Verdana" pitchFamily="34" charset="0"/>
              <a:cs typeface="Arial" charset="0"/>
            </a:endParaRPr>
          </a:p>
        </p:txBody>
      </p:sp>
      <p:sp>
        <p:nvSpPr>
          <p:cNvPr id="14350" name="WordArt 14"/>
          <p:cNvSpPr>
            <a:spLocks noChangeArrowheads="1" noChangeShapeType="1" noTextEdit="1"/>
          </p:cNvSpPr>
          <p:nvPr/>
        </p:nvSpPr>
        <p:spPr bwMode="auto">
          <a:xfrm>
            <a:off x="3352800" y="228600"/>
            <a:ext cx="5981700" cy="45720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endParaRPr lang="vi-VN" sz="3600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05200" y="1790700"/>
            <a:ext cx="60198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VogueH"/>
              </a:rPr>
              <a:t>TC2: </a:t>
            </a:r>
            <a:r>
              <a:rPr lang="en-US" sz="40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Chung </a:t>
            </a:r>
            <a:r>
              <a:rPr lang="en-US" sz="40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sức</a:t>
            </a:r>
            <a:endParaRPr lang="en-US" sz="40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sz="3600" dirty="0"/>
              <a:t>+ Cách chơi: Trẻ chia 2 đội, thi đua chọn con vật theo yêu cầu của cô. Hết thời gian, đội nào chọn được con vật đúng theo yêu cầu thì thắng.</a:t>
            </a:r>
            <a:endParaRPr lang="vi-VN" sz="3600" dirty="0"/>
          </a:p>
          <a:p>
            <a:pPr algn="ctr"/>
            <a:endParaRPr lang="en-US" sz="36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83913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4"/>
          <p:cNvGrpSpPr>
            <a:grpSpLocks/>
          </p:cNvGrpSpPr>
          <p:nvPr/>
        </p:nvGrpSpPr>
        <p:grpSpPr bwMode="auto">
          <a:xfrm rot="-5400000">
            <a:off x="1902620" y="2055020"/>
            <a:ext cx="4211637" cy="5394325"/>
            <a:chOff x="0" y="-91"/>
            <a:chExt cx="3117" cy="2875"/>
          </a:xfrm>
        </p:grpSpPr>
        <p:pic>
          <p:nvPicPr>
            <p:cNvPr id="8205" name="Picture 5" descr="696927qx7ttrgj3j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6" name="Picture 6" descr="696927qx7ttrgj3j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421" y="-1179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195" name="Group 10"/>
          <p:cNvGrpSpPr>
            <a:grpSpLocks/>
          </p:cNvGrpSpPr>
          <p:nvPr/>
        </p:nvGrpSpPr>
        <p:grpSpPr bwMode="auto">
          <a:xfrm rot="5400000">
            <a:off x="6009481" y="-523081"/>
            <a:ext cx="4211638" cy="5257800"/>
            <a:chOff x="0" y="-91"/>
            <a:chExt cx="3117" cy="2875"/>
          </a:xfrm>
        </p:grpSpPr>
        <p:pic>
          <p:nvPicPr>
            <p:cNvPr id="8203" name="Picture 11" descr="696927qx7ttrgj3j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4" name="Picture 12" descr="696927qx7ttrgj3j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421" y="-1179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196" name="Group 16"/>
          <p:cNvGrpSpPr>
            <a:grpSpLocks/>
          </p:cNvGrpSpPr>
          <p:nvPr/>
        </p:nvGrpSpPr>
        <p:grpSpPr bwMode="auto">
          <a:xfrm>
            <a:off x="1524000" y="-76200"/>
            <a:ext cx="4572000" cy="4937125"/>
            <a:chOff x="0" y="-91"/>
            <a:chExt cx="3117" cy="2875"/>
          </a:xfrm>
        </p:grpSpPr>
        <p:pic>
          <p:nvPicPr>
            <p:cNvPr id="8201" name="Picture 17" descr="696927qx7ttrgj3j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2" name="Picture 18" descr="696927qx7ttrgj3j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421" y="-1179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197" name="Group 19"/>
          <p:cNvGrpSpPr>
            <a:grpSpLocks/>
          </p:cNvGrpSpPr>
          <p:nvPr/>
        </p:nvGrpSpPr>
        <p:grpSpPr bwMode="auto">
          <a:xfrm rot="10800000">
            <a:off x="6096000" y="1920876"/>
            <a:ext cx="4572000" cy="5165725"/>
            <a:chOff x="0" y="-91"/>
            <a:chExt cx="3117" cy="2875"/>
          </a:xfrm>
        </p:grpSpPr>
        <p:pic>
          <p:nvPicPr>
            <p:cNvPr id="8199" name="Picture 20" descr="696927qx7ttrgj3j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0" name="Picture 21" descr="696927qx7ttrgj3j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421" y="-1179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198" name="Text Box 23"/>
          <p:cNvSpPr txBox="1">
            <a:spLocks noChangeArrowheads="1"/>
          </p:cNvSpPr>
          <p:nvPr/>
        </p:nvSpPr>
        <p:spPr bwMode="auto">
          <a:xfrm>
            <a:off x="2628900" y="967897"/>
            <a:ext cx="6934200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vi-VN" sz="2400" b="1" dirty="0"/>
              <a:t>I. Mục đích- yêu cầu:</a:t>
            </a:r>
          </a:p>
          <a:p>
            <a:r>
              <a:rPr lang="pt-BR" sz="2400" b="1" dirty="0"/>
              <a:t>1.Kiến thức:</a:t>
            </a:r>
            <a:r>
              <a:rPr lang="pt-BR" sz="2400" dirty="0"/>
              <a:t> </a:t>
            </a:r>
            <a:endParaRPr lang="vi-VN" sz="2400" dirty="0"/>
          </a:p>
          <a:p>
            <a:r>
              <a:rPr lang="pt-BR" sz="2400" dirty="0"/>
              <a:t>- Trẻ biết tên gọi, đặc điểm, ích lợi của các con vật sống dưới nước (cá chép, tôm, cua, ốc, trai..)</a:t>
            </a:r>
            <a:endParaRPr lang="vi-VN" sz="2400" dirty="0"/>
          </a:p>
          <a:p>
            <a:r>
              <a:rPr lang="vi-VN" sz="2400" b="1" dirty="0"/>
              <a:t>2. Kỹ năng : </a:t>
            </a:r>
            <a:endParaRPr lang="vi-VN" sz="2400" dirty="0"/>
          </a:p>
          <a:p>
            <a:r>
              <a:rPr lang="vi-VN" sz="2400" dirty="0"/>
              <a:t>- Rèn cho trẻ kĩ năng sử dụng ngôn ngữ mô tả đặc điểm của một số con vật sống dưới nước.</a:t>
            </a:r>
          </a:p>
          <a:p>
            <a:r>
              <a:rPr lang="vi-VN" sz="2400" dirty="0"/>
              <a:t>- Phát triển ở trẻ khả năng quan sát, chú ý và ghi nhớ có chủ định</a:t>
            </a:r>
          </a:p>
          <a:p>
            <a:r>
              <a:rPr lang="vi-VN" sz="2400" b="1" dirty="0"/>
              <a:t>3. Thái độ:  </a:t>
            </a:r>
            <a:endParaRPr lang="vi-VN" sz="2400" dirty="0"/>
          </a:p>
          <a:p>
            <a:r>
              <a:rPr lang="vi-VN" sz="2400" dirty="0"/>
              <a:t>- Trẻ mạnh dạn, tự tin trả lời câu hỏi của cô.</a:t>
            </a:r>
          </a:p>
          <a:p>
            <a:r>
              <a:rPr lang="pt-BR" sz="2400" dirty="0"/>
              <a:t>- Giáo dục trẻ biết ích lợi của các con vật sống dưới nước từ đó biết ăn nhiều thức ăn chế biến từ các con vật này.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279472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 rot="5400000">
            <a:off x="1219200" y="304800"/>
            <a:ext cx="2800350" cy="2190750"/>
            <a:chOff x="0" y="2940"/>
            <a:chExt cx="1764" cy="1380"/>
          </a:xfrm>
        </p:grpSpPr>
        <p:pic>
          <p:nvPicPr>
            <p:cNvPr id="16417" name="Picture 3" descr="1152962fbcnoddsv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2940"/>
              <a:ext cx="480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18" name="Picture 4" descr="1152962fbcnoddsv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834" y="3390"/>
              <a:ext cx="480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387" name="Group 5"/>
          <p:cNvGrpSpPr>
            <a:grpSpLocks/>
          </p:cNvGrpSpPr>
          <p:nvPr/>
        </p:nvGrpSpPr>
        <p:grpSpPr bwMode="auto">
          <a:xfrm rot="16200000" flipH="1">
            <a:off x="8010525" y="142875"/>
            <a:ext cx="2800350" cy="2514600"/>
            <a:chOff x="0" y="2940"/>
            <a:chExt cx="1764" cy="1380"/>
          </a:xfrm>
        </p:grpSpPr>
        <p:pic>
          <p:nvPicPr>
            <p:cNvPr id="16415" name="Picture 6" descr="1152962fbcnoddsv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2940"/>
              <a:ext cx="480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16" name="Picture 7" descr="1152962fbcnoddsv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834" y="3390"/>
              <a:ext cx="480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388" name="Group 8"/>
          <p:cNvGrpSpPr>
            <a:grpSpLocks/>
          </p:cNvGrpSpPr>
          <p:nvPr/>
        </p:nvGrpSpPr>
        <p:grpSpPr bwMode="auto">
          <a:xfrm rot="16200000" flipV="1">
            <a:off x="1085850" y="4229100"/>
            <a:ext cx="3067050" cy="2190750"/>
            <a:chOff x="0" y="2940"/>
            <a:chExt cx="1764" cy="1380"/>
          </a:xfrm>
        </p:grpSpPr>
        <p:pic>
          <p:nvPicPr>
            <p:cNvPr id="16413" name="Picture 9" descr="1152962fbcnoddsv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2940"/>
              <a:ext cx="480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14" name="Picture 10" descr="1152962fbcnoddsv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834" y="3390"/>
              <a:ext cx="480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389" name="Group 11"/>
          <p:cNvGrpSpPr>
            <a:grpSpLocks/>
          </p:cNvGrpSpPr>
          <p:nvPr/>
        </p:nvGrpSpPr>
        <p:grpSpPr bwMode="auto">
          <a:xfrm rot="5400000" flipH="1" flipV="1">
            <a:off x="7877175" y="4067175"/>
            <a:ext cx="3067050" cy="2514600"/>
            <a:chOff x="0" y="2940"/>
            <a:chExt cx="1764" cy="1380"/>
          </a:xfrm>
        </p:grpSpPr>
        <p:pic>
          <p:nvPicPr>
            <p:cNvPr id="16411" name="Picture 12" descr="1152962fbcnoddsv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2940"/>
              <a:ext cx="480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12" name="Picture 13" descr="1152962fbcnoddsv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834" y="3390"/>
              <a:ext cx="480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390" name="Group 14"/>
          <p:cNvGrpSpPr>
            <a:grpSpLocks/>
          </p:cNvGrpSpPr>
          <p:nvPr/>
        </p:nvGrpSpPr>
        <p:grpSpPr bwMode="auto">
          <a:xfrm rot="10800000">
            <a:off x="8001001" y="152400"/>
            <a:ext cx="2714625" cy="2667000"/>
            <a:chOff x="0" y="2640"/>
            <a:chExt cx="1710" cy="1680"/>
          </a:xfrm>
        </p:grpSpPr>
        <p:pic>
          <p:nvPicPr>
            <p:cNvPr id="16409" name="Picture 15" descr="738563agt731ysnh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640"/>
              <a:ext cx="480" cy="1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10" name="Picture 16" descr="738563agt731ysnh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663" y="3273"/>
              <a:ext cx="528" cy="1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391" name="Group 17"/>
          <p:cNvGrpSpPr>
            <a:grpSpLocks/>
          </p:cNvGrpSpPr>
          <p:nvPr/>
        </p:nvGrpSpPr>
        <p:grpSpPr bwMode="auto">
          <a:xfrm rot="5400000">
            <a:off x="1652588" y="176213"/>
            <a:ext cx="2714625" cy="2667000"/>
            <a:chOff x="0" y="2640"/>
            <a:chExt cx="1710" cy="1680"/>
          </a:xfrm>
        </p:grpSpPr>
        <p:pic>
          <p:nvPicPr>
            <p:cNvPr id="16407" name="Picture 18" descr="738563agt731ysnh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640"/>
              <a:ext cx="480" cy="1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8" name="Picture 19" descr="738563agt731ysnh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663" y="3273"/>
              <a:ext cx="528" cy="1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392" name="Group 20"/>
          <p:cNvGrpSpPr>
            <a:grpSpLocks/>
          </p:cNvGrpSpPr>
          <p:nvPr/>
        </p:nvGrpSpPr>
        <p:grpSpPr bwMode="auto">
          <a:xfrm rot="10800000" flipV="1">
            <a:off x="8001001" y="4648200"/>
            <a:ext cx="2714625" cy="2209800"/>
            <a:chOff x="0" y="2640"/>
            <a:chExt cx="1710" cy="1680"/>
          </a:xfrm>
        </p:grpSpPr>
        <p:pic>
          <p:nvPicPr>
            <p:cNvPr id="16405" name="Picture 21" descr="738563agt731ysnh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640"/>
              <a:ext cx="480" cy="1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6" name="Picture 22" descr="738563agt731ysnh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663" y="3273"/>
              <a:ext cx="528" cy="1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393" name="Group 23"/>
          <p:cNvGrpSpPr>
            <a:grpSpLocks/>
          </p:cNvGrpSpPr>
          <p:nvPr/>
        </p:nvGrpSpPr>
        <p:grpSpPr bwMode="auto">
          <a:xfrm rot="16200000" flipV="1">
            <a:off x="2266156" y="3906044"/>
            <a:ext cx="2249488" cy="2667000"/>
            <a:chOff x="0" y="2640"/>
            <a:chExt cx="1710" cy="1680"/>
          </a:xfrm>
        </p:grpSpPr>
        <p:pic>
          <p:nvPicPr>
            <p:cNvPr id="16403" name="Picture 24" descr="738563agt731ysnh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640"/>
              <a:ext cx="480" cy="1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4" name="Picture 25" descr="738563agt731ysnh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663" y="3273"/>
              <a:ext cx="528" cy="1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7914" name="Picture 26" descr="cac co thanh dat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3" y="1676400"/>
            <a:ext cx="9144000" cy="337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5" name="Picture 27" descr="tiet hoc ket thuc cop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33401"/>
            <a:ext cx="675005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6" name="Picture 28" descr="caùc con cop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1" y="4648200"/>
            <a:ext cx="64166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29" descr="1315570erpqxojwmo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396457" y="-1872457"/>
            <a:ext cx="762000" cy="450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30" descr="1315570erpqxojwmo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5709444" y="3129756"/>
            <a:ext cx="838200" cy="539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31" descr="1315570erpqxojwmo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1"/>
            <a:ext cx="990600" cy="351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0" name="Picture 32" descr="1315570erpqxojwmo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677400" y="3646488"/>
            <a:ext cx="990600" cy="321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1" name="Picture 10" descr="Floral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61526" y="1"/>
            <a:ext cx="1006475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2" name="Picture 10" descr="Floral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24201" y="5410201"/>
            <a:ext cx="1006475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599296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7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7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7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7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7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7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79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79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79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79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79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79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79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379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4"/>
          <p:cNvGrpSpPr>
            <a:grpSpLocks/>
          </p:cNvGrpSpPr>
          <p:nvPr/>
        </p:nvGrpSpPr>
        <p:grpSpPr bwMode="auto">
          <a:xfrm rot="-5400000">
            <a:off x="1902620" y="2055020"/>
            <a:ext cx="4211637" cy="5394325"/>
            <a:chOff x="0" y="-91"/>
            <a:chExt cx="3117" cy="2875"/>
          </a:xfrm>
        </p:grpSpPr>
        <p:pic>
          <p:nvPicPr>
            <p:cNvPr id="8205" name="Picture 5" descr="696927qx7ttrgj3j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6" name="Picture 6" descr="696927qx7ttrgj3j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421" y="-1179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195" name="Group 10"/>
          <p:cNvGrpSpPr>
            <a:grpSpLocks/>
          </p:cNvGrpSpPr>
          <p:nvPr/>
        </p:nvGrpSpPr>
        <p:grpSpPr bwMode="auto">
          <a:xfrm rot="5400000">
            <a:off x="6009481" y="-523081"/>
            <a:ext cx="4211638" cy="5257800"/>
            <a:chOff x="0" y="-91"/>
            <a:chExt cx="3117" cy="2875"/>
          </a:xfrm>
        </p:grpSpPr>
        <p:pic>
          <p:nvPicPr>
            <p:cNvPr id="8203" name="Picture 11" descr="696927qx7ttrgj3j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4" name="Picture 12" descr="696927qx7ttrgj3j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421" y="-1179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196" name="Group 16"/>
          <p:cNvGrpSpPr>
            <a:grpSpLocks/>
          </p:cNvGrpSpPr>
          <p:nvPr/>
        </p:nvGrpSpPr>
        <p:grpSpPr bwMode="auto">
          <a:xfrm>
            <a:off x="1524000" y="-76200"/>
            <a:ext cx="4572000" cy="4937125"/>
            <a:chOff x="0" y="-91"/>
            <a:chExt cx="3117" cy="2875"/>
          </a:xfrm>
        </p:grpSpPr>
        <p:pic>
          <p:nvPicPr>
            <p:cNvPr id="8201" name="Picture 17" descr="696927qx7ttrgj3j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2" name="Picture 18" descr="696927qx7ttrgj3j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421" y="-1179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197" name="Group 19"/>
          <p:cNvGrpSpPr>
            <a:grpSpLocks/>
          </p:cNvGrpSpPr>
          <p:nvPr/>
        </p:nvGrpSpPr>
        <p:grpSpPr bwMode="auto">
          <a:xfrm rot="10800000">
            <a:off x="6096000" y="1920876"/>
            <a:ext cx="4572000" cy="5165725"/>
            <a:chOff x="0" y="-91"/>
            <a:chExt cx="3117" cy="2875"/>
          </a:xfrm>
        </p:grpSpPr>
        <p:pic>
          <p:nvPicPr>
            <p:cNvPr id="8199" name="Picture 20" descr="696927qx7ttrgj3j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0" name="Picture 21" descr="696927qx7ttrgj3j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421" y="-1179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198" name="Text Box 23"/>
          <p:cNvSpPr txBox="1">
            <a:spLocks noChangeArrowheads="1"/>
          </p:cNvSpPr>
          <p:nvPr/>
        </p:nvSpPr>
        <p:spPr bwMode="auto">
          <a:xfrm>
            <a:off x="2628900" y="1265945"/>
            <a:ext cx="6934200" cy="477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vi-VN" sz="3200" b="1" dirty="0"/>
              <a:t>I. Chuẩn bị:</a:t>
            </a:r>
          </a:p>
          <a:p>
            <a:r>
              <a:rPr lang="vi-VN" sz="3200" b="1" dirty="0"/>
              <a:t>1.Đồ dùng của cô: </a:t>
            </a:r>
            <a:endParaRPr lang="vi-VN" sz="3200" dirty="0"/>
          </a:p>
          <a:p>
            <a:r>
              <a:rPr lang="pt-BR" sz="3200" dirty="0"/>
              <a:t>- Ti vi, máy tính có nội dung bài dạy.</a:t>
            </a:r>
            <a:endParaRPr lang="vi-VN" sz="3200" dirty="0"/>
          </a:p>
          <a:p>
            <a:r>
              <a:rPr lang="pt-BR" sz="3200" dirty="0"/>
              <a:t>- Nhạc bài: Cá vàng bơi, tôm, cá, cua thi tài.</a:t>
            </a:r>
            <a:endParaRPr lang="vi-VN" sz="3200" dirty="0"/>
          </a:p>
          <a:p>
            <a:r>
              <a:rPr lang="pt-BR" sz="3200" b="1" dirty="0"/>
              <a:t>2.</a:t>
            </a:r>
            <a:r>
              <a:rPr lang="pt-BR" sz="3200" dirty="0"/>
              <a:t> </a:t>
            </a:r>
            <a:r>
              <a:rPr lang="pt-BR" sz="3200" b="1" dirty="0"/>
              <a:t>Đồ dùng của trẻ</a:t>
            </a:r>
            <a:r>
              <a:rPr lang="pt-BR" sz="3200" dirty="0"/>
              <a:t>:</a:t>
            </a:r>
            <a:endParaRPr lang="vi-VN" sz="3200" dirty="0"/>
          </a:p>
          <a:p>
            <a:r>
              <a:rPr lang="pt-BR" sz="3200" dirty="0"/>
              <a:t>- Lô tô động vật sống dưới nước </a:t>
            </a:r>
            <a:endParaRPr lang="vi-VN" sz="3200" dirty="0"/>
          </a:p>
          <a:p>
            <a:r>
              <a:rPr lang="pt-BR" sz="3200" dirty="0"/>
              <a:t>- 2 bảng từ</a:t>
            </a:r>
            <a:r>
              <a:rPr lang="pt-BR" sz="3200" b="1" dirty="0"/>
              <a:t> </a:t>
            </a:r>
            <a:endParaRPr lang="vi-VN" sz="3200" dirty="0"/>
          </a:p>
          <a:p>
            <a:pPr algn="ctr" eaLnBrk="1" hangingPunct="1">
              <a:spcBef>
                <a:spcPct val="50000"/>
              </a:spcBef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794721077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huongthao\Desktop\bai tap minh huy\6A1 minh huy\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4" y="1411308"/>
            <a:ext cx="9069386" cy="544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0" y="457201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1. </a:t>
            </a:r>
            <a:r>
              <a:rPr lang="en-US" sz="2800" b="1" dirty="0" err="1">
                <a:solidFill>
                  <a:srgbClr val="FF0000"/>
                </a:solidFill>
              </a:rPr>
              <a:t>Ổn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định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tổ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chức</a:t>
            </a:r>
            <a:r>
              <a:rPr lang="en-US" sz="2800" b="1" dirty="0">
                <a:solidFill>
                  <a:srgbClr val="FF0000"/>
                </a:solidFill>
              </a:rPr>
              <a:t>:</a:t>
            </a:r>
            <a:br>
              <a:rPr lang="en-US" sz="2800" b="1" dirty="0">
                <a:solidFill>
                  <a:srgbClr val="FF0000"/>
                </a:solidFill>
              </a:rPr>
            </a:br>
            <a:r>
              <a:rPr lang="en-US" sz="2800" b="1" dirty="0">
                <a:solidFill>
                  <a:srgbClr val="FF0000"/>
                </a:solidFill>
              </a:rPr>
              <a:t>- </a:t>
            </a:r>
            <a:r>
              <a:rPr lang="en-US" sz="2800" b="1" dirty="0" err="1">
                <a:solidFill>
                  <a:srgbClr val="FF0000"/>
                </a:solidFill>
              </a:rPr>
              <a:t>Hát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bài</a:t>
            </a:r>
            <a:r>
              <a:rPr lang="en-US" sz="2800" b="1" dirty="0">
                <a:solidFill>
                  <a:srgbClr val="FF0000"/>
                </a:solidFill>
              </a:rPr>
              <a:t> : </a:t>
            </a:r>
            <a:r>
              <a:rPr lang="en-US" sz="2800" b="1" dirty="0" err="1">
                <a:solidFill>
                  <a:srgbClr val="FF0000"/>
                </a:solidFill>
              </a:rPr>
              <a:t>Cá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vàng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bơi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20975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4"/>
          <p:cNvGrpSpPr>
            <a:grpSpLocks/>
          </p:cNvGrpSpPr>
          <p:nvPr/>
        </p:nvGrpSpPr>
        <p:grpSpPr bwMode="auto">
          <a:xfrm rot="-5400000">
            <a:off x="1902620" y="2055020"/>
            <a:ext cx="4211637" cy="5394325"/>
            <a:chOff x="0" y="-91"/>
            <a:chExt cx="3117" cy="2875"/>
          </a:xfrm>
        </p:grpSpPr>
        <p:pic>
          <p:nvPicPr>
            <p:cNvPr id="8205" name="Picture 5" descr="696927qx7ttrgj3j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6" name="Picture 6" descr="696927qx7ttrgj3j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421" y="-1179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195" name="Group 10"/>
          <p:cNvGrpSpPr>
            <a:grpSpLocks/>
          </p:cNvGrpSpPr>
          <p:nvPr/>
        </p:nvGrpSpPr>
        <p:grpSpPr bwMode="auto">
          <a:xfrm rot="5400000">
            <a:off x="6009481" y="-523081"/>
            <a:ext cx="4211638" cy="5257800"/>
            <a:chOff x="0" y="-91"/>
            <a:chExt cx="3117" cy="2875"/>
          </a:xfrm>
        </p:grpSpPr>
        <p:pic>
          <p:nvPicPr>
            <p:cNvPr id="8203" name="Picture 11" descr="696927qx7ttrgj3j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4" name="Picture 12" descr="696927qx7ttrgj3j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421" y="-1179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196" name="Group 16"/>
          <p:cNvGrpSpPr>
            <a:grpSpLocks/>
          </p:cNvGrpSpPr>
          <p:nvPr/>
        </p:nvGrpSpPr>
        <p:grpSpPr bwMode="auto">
          <a:xfrm>
            <a:off x="1524000" y="-76200"/>
            <a:ext cx="4572000" cy="4937125"/>
            <a:chOff x="0" y="-91"/>
            <a:chExt cx="3117" cy="2875"/>
          </a:xfrm>
        </p:grpSpPr>
        <p:pic>
          <p:nvPicPr>
            <p:cNvPr id="8201" name="Picture 17" descr="696927qx7ttrgj3j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2" name="Picture 18" descr="696927qx7ttrgj3j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421" y="-1179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197" name="Group 19"/>
          <p:cNvGrpSpPr>
            <a:grpSpLocks/>
          </p:cNvGrpSpPr>
          <p:nvPr/>
        </p:nvGrpSpPr>
        <p:grpSpPr bwMode="auto">
          <a:xfrm rot="10800000">
            <a:off x="6096000" y="1920876"/>
            <a:ext cx="4572000" cy="5165725"/>
            <a:chOff x="0" y="-91"/>
            <a:chExt cx="3117" cy="2875"/>
          </a:xfrm>
        </p:grpSpPr>
        <p:pic>
          <p:nvPicPr>
            <p:cNvPr id="8199" name="Picture 20" descr="696927qx7ttrgj3j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0" name="Picture 21" descr="696927qx7ttrgj3j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421" y="-1179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198" name="Text Box 23"/>
          <p:cNvSpPr txBox="1">
            <a:spLocks noChangeArrowheads="1"/>
          </p:cNvSpPr>
          <p:nvPr/>
        </p:nvSpPr>
        <p:spPr bwMode="auto">
          <a:xfrm>
            <a:off x="2628900" y="1265945"/>
            <a:ext cx="69342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3200" b="1" dirty="0"/>
              <a:t>2.</a:t>
            </a:r>
            <a:r>
              <a:rPr lang="pt-BR" sz="3200" b="1" dirty="0"/>
              <a:t> Phương pháp, hình thức tổ chức:</a:t>
            </a:r>
            <a:endParaRPr lang="vi-VN" sz="3200" dirty="0"/>
          </a:p>
          <a:p>
            <a:r>
              <a:rPr lang="pt-BR" sz="3200" dirty="0"/>
              <a:t>* Cô cho trẻ quan sát hình ảnh các con vật sống dưới nước và đàm thoại(con cá chép, con tôm, con cua)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007415291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SKY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383925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SKY\Deskto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439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024651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SKY\Desktop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9144000" cy="739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524022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So </a:t>
            </a:r>
            <a:r>
              <a:rPr lang="en-US" sz="6000" dirty="0" err="1">
                <a:solidFill>
                  <a:srgbClr val="FF0000"/>
                </a:solidFill>
              </a:rPr>
              <a:t>sánh</a:t>
            </a:r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SKY\Desktop\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981200"/>
            <a:ext cx="3505199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KY\Desktop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05000"/>
            <a:ext cx="2971799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KY\Desktop\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286001"/>
            <a:ext cx="2667001" cy="281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87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446517821,D:\bai thi\dê con nhanh trí_pptx\Media.ppcx"/>
  <p:tag name="PPSNARRATIONPROPS" val="D:\mytam\cay dan sinh vien.mp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D5C320A-C110-49A0-AAFD-ED39E59A543A}&quot;/&gt;&lt;filename val=&quot;C:\Documents and Settings\Admin\My Documents\My Adobe Presentations\dê con nhanh trí\data\asimages\{2D5C320A-C110-49A0-AAFD-ED39E59A543A}.png&quot;/&gt;&lt;hasEffects val=&quot;1&quot;/&gt;&lt;left val=&quot;113.28&quot;/&gt;&lt;top val=&quot;37.56&quot;/&gt;&lt;width val=&quot;543.36&quot;/&gt;&lt;height val=&quot;36.36&quot;/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845C083-33DC-41C1-AF6A-1C0F226FCB39}&quot;/&gt;&lt;filename val=&quot;C:\Documents and Settings\Admin\My Documents\My Adobe Presentations\dê con nhanh trí\data\asimages\{6845C083-33DC-41C1-AF6A-1C0F226FCB39}.png&quot;/&gt;&lt;hasEffects val=&quot;1&quot;/&gt;&lt;left val=&quot;156&quot;/&gt;&lt;top val=&quot;288.72&quot;/&gt;&lt;width val=&quot;445.92&quot;/&gt;&lt;height val=&quot;68.64&quot;/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97742CC-197D-4B89-8D0C-734CE280F83C}&quot;/&gt;&lt;filename val=&quot;C:\Documents and Settings\Admin\My Documents\My Adobe Presentations\dê con nhanh trí\data\asimages\{D97742CC-197D-4B89-8D0C-734CE280F83C}.png&quot;/&gt;&lt;hasEffects val=&quot;1&quot;/&gt;&lt;left val=&quot;203.28&quot;/&gt;&lt;top val=&quot;260.28&quot;/&gt;&lt;width val=&quot;362.64&quot;/&gt;&lt;height val=&quot;51.36&quot;/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C56B56E-D9A8-4C48-A2A6-BD5C0F9FBC38}&quot;/&gt;&lt;filename val=&quot;C:\Documents and Settings\Admin\My Documents\My Adobe Presentations\dê con nhanh trí\data\asimages\{6C56B56E-D9A8-4C48-A2A6-BD5C0F9FBC38}.png&quot;/&gt;&lt;hasEffects val=&quot;1&quot;/&gt;&lt;left val=&quot;239.28&quot;/&gt;&lt;top val=&quot;377.28&quot;/&gt;&lt;width val=&quot;242.64&quot;/&gt;&lt;height val=&quot;26.64&quot;/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06D1AD2-5306-4E66-BEAE-270980D73EB0}&quot;/&gt;&lt;filename val=&quot;C:\Documents and Settings\Admin\My Documents\My Adobe Presentations\dê con nhanh trí\data\asimages\{606D1AD2-5306-4E66-BEAE-270980D73EB0}.png&quot;/&gt;&lt;hasEffects val=&quot;1&quot;/&gt;&lt;left val=&quot;245.28&quot;/&gt;&lt;top val=&quot;407.28&quot;/&gt;&lt;width val=&quot;236.64&quot;/&gt;&lt;height val=&quot;26.64&quot;/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A207906-2257-4AB3-BC47-AEED49736AAF}&quot;/&gt;&lt;filename val=&quot;C:\Documents and Settings\Admin\My Documents\My Adobe Presentations\dê con nhanh trí\data\asimages\{3A207906-2257-4AB3-BC47-AEED49736AAF}.png&quot;/&gt;&lt;hasEffects val=&quot;1&quot;/&gt;&lt;left val=&quot;209.28&quot;/&gt;&lt;top val=&quot;179.28&quot;/&gt;&lt;width val=&quot;362.64&quot;/&gt;&lt;height val=&quot;85.8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417</Words>
  <Application>Microsoft Office PowerPoint</Application>
  <PresentationFormat>Màn hình rộng</PresentationFormat>
  <Paragraphs>47</Paragraphs>
  <Slides>20</Slides>
  <Notes>3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20</vt:i4>
      </vt:variant>
    </vt:vector>
  </HeadingPairs>
  <TitlesOfParts>
    <vt:vector size="27" baseType="lpstr">
      <vt:lpstr>.VnArabia</vt:lpstr>
      <vt:lpstr>.VnVogueH</vt:lpstr>
      <vt:lpstr>Arial</vt:lpstr>
      <vt:lpstr>Calibri</vt:lpstr>
      <vt:lpstr>Times New Roman</vt:lpstr>
      <vt:lpstr>Verdana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So sánh</vt:lpstr>
      <vt:lpstr>Bản trình bày PowerPoint</vt:lpstr>
      <vt:lpstr>Cá trắm</vt:lpstr>
      <vt:lpstr>Cá quả</vt:lpstr>
      <vt:lpstr>Con ốc</vt:lpstr>
      <vt:lpstr>Con hến</vt:lpstr>
      <vt:lpstr>Con trai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nothing1010.blogspot.com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Nothing1010</dc:creator>
  <cp:lastModifiedBy>Huế Đỗ</cp:lastModifiedBy>
  <cp:revision>14</cp:revision>
  <dcterms:created xsi:type="dcterms:W3CDTF">2020-12-03T17:53:22Z</dcterms:created>
  <dcterms:modified xsi:type="dcterms:W3CDTF">2021-12-20T11:03:58Z</dcterms:modified>
</cp:coreProperties>
</file>