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76" r:id="rId5"/>
    <p:sldId id="259" r:id="rId6"/>
    <p:sldId id="285" r:id="rId7"/>
    <p:sldId id="277" r:id="rId8"/>
    <p:sldId id="289" r:id="rId9"/>
    <p:sldId id="282" r:id="rId10"/>
    <p:sldId id="290" r:id="rId11"/>
    <p:sldId id="278" r:id="rId12"/>
    <p:sldId id="286" r:id="rId13"/>
    <p:sldId id="292" r:id="rId14"/>
    <p:sldId id="283" r:id="rId15"/>
    <p:sldId id="295" r:id="rId16"/>
    <p:sldId id="293" r:id="rId17"/>
    <p:sldId id="294"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p:cViewPr varScale="1">
        <p:scale>
          <a:sx n="68" d="100"/>
          <a:sy n="68" d="100"/>
        </p:scale>
        <p:origin x="9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15/12/2021</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15/12/2021</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TRƯỜNG MẦM NON ÁNH SAO</a:t>
            </a: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mj-lt"/>
              </a:rPr>
              <a:t>PHÁT TRIỂN NGÔN NGỮ</a:t>
            </a:r>
          </a:p>
          <a:p>
            <a:r>
              <a:rPr lang="vi-VN" sz="14400" dirty="0">
                <a:solidFill>
                  <a:srgbClr val="FF0000"/>
                </a:solidFill>
                <a:latin typeface="+mj-lt"/>
              </a:rPr>
              <a:t>Câu chuyện: Chú Thỏ Tinh Khôn</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Nguyễn Thanh Huệ</a:t>
            </a:r>
          </a:p>
          <a:p>
            <a:r>
              <a:rPr lang="vi-VN" sz="11100" dirty="0">
                <a:solidFill>
                  <a:srgbClr val="FF3300"/>
                </a:solidFill>
                <a:latin typeface="+mj-lt"/>
              </a:rPr>
              <a:t>Lớp: MGB C1</a:t>
            </a: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DEE3-8F2A-46B7-8273-F4453A263875}"/>
              </a:ext>
            </a:extLst>
          </p:cNvPr>
          <p:cNvSpPr>
            <a:spLocks noGrp="1"/>
          </p:cNvSpPr>
          <p:nvPr>
            <p:ph type="title"/>
          </p:nvPr>
        </p:nvSpPr>
        <p:spPr>
          <a:xfrm>
            <a:off x="838200" y="3609975"/>
            <a:ext cx="10515600" cy="1679780"/>
          </a:xfrm>
        </p:spPr>
        <p:txBody>
          <a:bodyPr>
            <a:normAutofit fontScale="90000"/>
          </a:bodyPr>
          <a:lstStyle/>
          <a:p>
            <a:r>
              <a:rPr lang="vi-VN" b="0" i="0" dirty="0">
                <a:solidFill>
                  <a:srgbClr val="333333"/>
                </a:solidFill>
                <a:effectLst/>
              </a:rPr>
              <a:t>Có một lần Thỏ con đến bên bò sông bứt những ngọn cỏ non nhai ngốn ngấu. Cá sấu ở gần đó, nằm im giả vờ như không nhìn thấy.</a:t>
            </a:r>
            <a:br>
              <a:rPr lang="vi-VN" dirty="0"/>
            </a:br>
            <a:br>
              <a:rPr lang="vi-VN" dirty="0"/>
            </a:br>
            <a:endParaRPr lang="vi-VN" dirty="0"/>
          </a:p>
        </p:txBody>
      </p:sp>
    </p:spTree>
    <p:extLst>
      <p:ext uri="{BB962C8B-B14F-4D97-AF65-F5344CB8AC3E}">
        <p14:creationId xmlns:p14="http://schemas.microsoft.com/office/powerpoint/2010/main" val="3990785783"/>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normAutofit/>
          </a:bodyPr>
          <a:lstStyle/>
          <a:p>
            <a:r>
              <a:rPr lang="vi-VN" dirty="0"/>
              <a:t>          </a:t>
            </a:r>
          </a:p>
        </p:txBody>
      </p:sp>
      <p:pic>
        <p:nvPicPr>
          <p:cNvPr id="8" name="Picture 7">
            <a:extLst>
              <a:ext uri="{FF2B5EF4-FFF2-40B4-BE49-F238E27FC236}">
                <a16:creationId xmlns:a16="http://schemas.microsoft.com/office/drawing/2014/main" id="{3CE2297A-794A-420D-A1DD-5A0A575D8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7885430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51275-5D2A-4ECC-A8D7-9F04BC52F4C0}"/>
              </a:ext>
            </a:extLst>
          </p:cNvPr>
          <p:cNvSpPr>
            <a:spLocks noGrp="1"/>
          </p:cNvSpPr>
          <p:nvPr>
            <p:ph type="title"/>
          </p:nvPr>
        </p:nvSpPr>
        <p:spPr>
          <a:xfrm>
            <a:off x="66675" y="2428874"/>
            <a:ext cx="11172825" cy="2581275"/>
          </a:xfrm>
        </p:spPr>
        <p:txBody>
          <a:bodyPr>
            <a:normAutofit fontScale="90000"/>
          </a:bodyPr>
          <a:lstStyle/>
          <a:p>
            <a:r>
              <a:rPr lang="vi-VN" b="0" i="0" dirty="0">
                <a:solidFill>
                  <a:srgbClr val="333333"/>
                </a:solidFill>
                <a:effectLst/>
                <a:latin typeface="Arial" panose="020B0604020202020204" pitchFamily="34" charset="0"/>
              </a:rPr>
              <a:t>Thỏ yên trí ăn cỏ. Cá sấu giả bộ hiền lành từ từ bò đến bên Thỏ, rồi đột nhiên đớp gọn Thỏ vào mồm .Cá sấu kêu lên “hu, hu” ở trong họng cốt làm cho thỏ sợ. Thỏ đã nằm trong miệng cá sấu. Thỏ sợ quá nhưng vẫn bình tĩnh tìm kế thoát thân.Thỏ nói: bác cá sấu ơi bác mà kêu hu, hu tôi chẳng sợ đâu bác mà kêu“ Ha,ha,ha” thì tôi sợ chết khiếp đi mất.</a:t>
            </a:r>
            <a:br>
              <a:rPr lang="vi-VN" dirty="0"/>
            </a:br>
            <a:br>
              <a:rPr lang="vi-VN" dirty="0"/>
            </a:br>
            <a:endParaRPr lang="vi-VN" dirty="0"/>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9288BB-BE2B-4265-9101-8CA05F3BF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168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br>
              <a:rPr lang="vi-VN" sz="2400" dirty="0">
                <a:solidFill>
                  <a:srgbClr val="00B0F0"/>
                </a:solidFill>
              </a:rPr>
            </a:br>
            <a:br>
              <a:rPr lang="vi-VN" sz="2400" dirty="0">
                <a:solidFill>
                  <a:srgbClr val="00B0F0"/>
                </a:solidFill>
              </a:rPr>
            </a:br>
            <a:br>
              <a:rPr lang="vi-VN" sz="2400" dirty="0">
                <a:solidFill>
                  <a:srgbClr val="00B0F0"/>
                </a:solidFill>
              </a:rPr>
            </a:br>
            <a:endParaRPr lang="vi-VN" sz="2400" dirty="0">
              <a:solidFill>
                <a:srgbClr val="00B0F0"/>
              </a:solidFill>
            </a:endParaRPr>
          </a:p>
        </p:txBody>
      </p:sp>
      <p:sp>
        <p:nvSpPr>
          <p:cNvPr id="4" name="TextBox 3">
            <a:extLst>
              <a:ext uri="{FF2B5EF4-FFF2-40B4-BE49-F238E27FC236}">
                <a16:creationId xmlns:a16="http://schemas.microsoft.com/office/drawing/2014/main" id="{40895AA7-1150-4D43-99DA-3CC6BA9482F0}"/>
              </a:ext>
            </a:extLst>
          </p:cNvPr>
          <p:cNvSpPr txBox="1"/>
          <p:nvPr/>
        </p:nvSpPr>
        <p:spPr>
          <a:xfrm>
            <a:off x="1730477" y="1946787"/>
            <a:ext cx="8583562" cy="2554545"/>
          </a:xfrm>
          <a:prstGeom prst="rect">
            <a:avLst/>
          </a:prstGeom>
          <a:noFill/>
        </p:spPr>
        <p:txBody>
          <a:bodyPr wrap="square">
            <a:spAutoFit/>
          </a:bodyPr>
          <a:lstStyle/>
          <a:p>
            <a:r>
              <a:rPr lang="vi-VN" sz="3200" b="0" i="0" dirty="0">
                <a:solidFill>
                  <a:srgbClr val="333333"/>
                </a:solidFill>
                <a:effectLst/>
                <a:latin typeface="Arial" panose="020B0604020202020204" pitchFamily="34" charset="0"/>
              </a:rPr>
              <a:t>Nghe thỏ nói thế, Cá sấu liền há to miệng kêu lên “ Ha,ha! Thỏ con nhảy phốc ra khỏi miệng Cá sấu và chạy biến vào rừng.</a:t>
            </a:r>
            <a:br>
              <a:rPr lang="vi-VN" sz="3200" dirty="0"/>
            </a:br>
            <a:br>
              <a:rPr lang="vi-VN" sz="3200" dirty="0"/>
            </a:br>
            <a:endParaRPr lang="vi-VN" sz="3200" dirty="0"/>
          </a:p>
        </p:txBody>
      </p:sp>
    </p:spTree>
    <p:extLst>
      <p:ext uri="{BB962C8B-B14F-4D97-AF65-F5344CB8AC3E}">
        <p14:creationId xmlns:p14="http://schemas.microsoft.com/office/powerpoint/2010/main" val="18937121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4974-31F2-470B-86D9-58A28643850A}"/>
              </a:ext>
            </a:extLst>
          </p:cNvPr>
          <p:cNvSpPr>
            <a:spLocks noGrp="1"/>
          </p:cNvSpPr>
          <p:nvPr>
            <p:ph type="title"/>
          </p:nvPr>
        </p:nvSpPr>
        <p:spPr>
          <a:xfrm>
            <a:off x="2310581" y="2262750"/>
            <a:ext cx="8003458" cy="3262979"/>
          </a:xfrm>
        </p:spPr>
        <p:txBody>
          <a:bodyPr>
            <a:normAutofit/>
          </a:bodyPr>
          <a:lstStyle/>
          <a:p>
            <a:r>
              <a:rPr lang="vi-VN" sz="3200" dirty="0"/>
              <a:t>Qua câu chuyện này các con có thấy Thỏ rất thông minh và nhanh trí, không nhút nhát, sợ hãi khi gặp nạn. Còn Cá Sấu thì hung dữ và ngốc nghếch. Nên mỗi khi đi tham quan mà gặp cá sấu các không được lại gần và trêu cá sấu nhé.</a:t>
            </a:r>
          </a:p>
        </p:txBody>
      </p:sp>
    </p:spTree>
    <p:extLst>
      <p:ext uri="{BB962C8B-B14F-4D97-AF65-F5344CB8AC3E}">
        <p14:creationId xmlns:p14="http://schemas.microsoft.com/office/powerpoint/2010/main" val="380227075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16C8-375E-4C07-A017-A6973C7F36B8}"/>
              </a:ext>
            </a:extLst>
          </p:cNvPr>
          <p:cNvSpPr>
            <a:spLocks noGrp="1"/>
          </p:cNvSpPr>
          <p:nvPr>
            <p:ph type="title"/>
          </p:nvPr>
        </p:nvSpPr>
        <p:spPr>
          <a:xfrm>
            <a:off x="838200" y="365125"/>
            <a:ext cx="10515600" cy="3852914"/>
          </a:xfrm>
        </p:spPr>
        <p:txBody>
          <a:bodyPr>
            <a:normAutofit/>
          </a:bodyPr>
          <a:lstStyle/>
          <a:p>
            <a:r>
              <a:rPr lang="vi-VN" dirty="0"/>
              <a:t>3. Hoạt động 3: Kết thúc</a:t>
            </a:r>
            <a:br>
              <a:rPr lang="vi-VN" dirty="0"/>
            </a:br>
            <a:r>
              <a:rPr lang="vi-VN" b="0" i="0" dirty="0">
                <a:solidFill>
                  <a:srgbClr val="000000"/>
                </a:solidFill>
                <a:effectLst/>
                <a:latin typeface="Times New Roman" panose="02020603050405020304" pitchFamily="18" charset="0"/>
              </a:rPr>
              <a:t>* Trò chơi: “ Cá Sấu và Thỏ”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cho trẻ chơi 1-2 lần</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hỏi lại trẻ tên câu chuyện 1 lần nữa và nhận xét tuyên dương khuyến khích trẻ</a:t>
            </a:r>
            <a:endParaRPr lang="vi-VN" dirty="0"/>
          </a:p>
        </p:txBody>
      </p:sp>
    </p:spTree>
    <p:extLst>
      <p:ext uri="{BB962C8B-B14F-4D97-AF65-F5344CB8AC3E}">
        <p14:creationId xmlns:p14="http://schemas.microsoft.com/office/powerpoint/2010/main" val="330232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5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AD96EE-C33C-4754-BABB-B6FCB5ADD792}"/>
              </a:ext>
            </a:extLst>
          </p:cNvPr>
          <p:cNvSpPr>
            <a:spLocks noGrp="1" noChangeArrowheads="1"/>
          </p:cNvSpPr>
          <p:nvPr>
            <p:ph type="title"/>
          </p:nvPr>
        </p:nvSpPr>
        <p:spPr bwMode="auto">
          <a:xfrm>
            <a:off x="1051141" y="1255562"/>
            <a:ext cx="9911499" cy="4745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vi-VN" sz="2400" b="0" i="0" dirty="0">
                <a:solidFill>
                  <a:srgbClr val="000000"/>
                </a:solidFill>
                <a:effectLst/>
                <a:latin typeface="+mj-lt"/>
              </a:rPr>
              <a:t>1. Kiến thức:</a:t>
            </a:r>
            <a:br>
              <a:rPr lang="vi-VN" sz="2400" b="0" i="0" dirty="0">
                <a:solidFill>
                  <a:srgbClr val="000000"/>
                </a:solidFill>
                <a:effectLst/>
                <a:latin typeface="+mj-lt"/>
              </a:rPr>
            </a:br>
            <a:r>
              <a:rPr lang="vi-VN" sz="2400" b="0" i="0" dirty="0">
                <a:solidFill>
                  <a:srgbClr val="000000"/>
                </a:solidFill>
                <a:effectLst/>
                <a:latin typeface="+mj-lt"/>
              </a:rPr>
              <a:t>- Trẻ nhớ tên truyện “Chú Thỏ tinh khôn” và các nhân vật trong truyện: </a:t>
            </a:r>
            <a:r>
              <a:rPr lang="vi-VN" sz="2400" dirty="0">
                <a:solidFill>
                  <a:srgbClr val="000000"/>
                </a:solidFill>
                <a:latin typeface="+mj-lt"/>
              </a:rPr>
              <a:t>Thỏ và Cá Sấu.</a:t>
            </a:r>
            <a:br>
              <a:rPr lang="vi-VN" sz="2400" b="0" i="0" dirty="0">
                <a:solidFill>
                  <a:srgbClr val="000000"/>
                </a:solidFill>
                <a:effectLst/>
                <a:latin typeface="+mj-lt"/>
              </a:rPr>
            </a:br>
            <a:r>
              <a:rPr lang="vi-VN" sz="2400" b="0" i="0" dirty="0">
                <a:solidFill>
                  <a:srgbClr val="000000"/>
                </a:solidFill>
                <a:effectLst/>
                <a:latin typeface="+mj-lt"/>
              </a:rPr>
              <a:t>- Trẻ hiểu nội dung câu chuyện.</a:t>
            </a:r>
            <a:br>
              <a:rPr lang="vi-VN" sz="2400" b="0" i="0" dirty="0">
                <a:solidFill>
                  <a:srgbClr val="000000"/>
                </a:solidFill>
                <a:effectLst/>
                <a:latin typeface="+mj-lt"/>
              </a:rPr>
            </a:br>
            <a:r>
              <a:rPr lang="vi-VN" sz="2400" b="0" i="0" dirty="0">
                <a:solidFill>
                  <a:srgbClr val="000000"/>
                </a:solidFill>
                <a:effectLst/>
                <a:latin typeface="+mj-lt"/>
              </a:rPr>
              <a:t>2. Kỹ năng:</a:t>
            </a:r>
            <a:br>
              <a:rPr lang="vi-VN" sz="2400" b="0" i="0" dirty="0">
                <a:solidFill>
                  <a:srgbClr val="000000"/>
                </a:solidFill>
                <a:effectLst/>
                <a:latin typeface="+mj-lt"/>
              </a:rPr>
            </a:br>
            <a:r>
              <a:rPr lang="vi-VN" sz="2400" b="0" i="0" dirty="0">
                <a:solidFill>
                  <a:srgbClr val="000000"/>
                </a:solidFill>
                <a:effectLst/>
                <a:latin typeface="+mj-lt"/>
              </a:rPr>
              <a:t>- Trẻ hứng thú nghe truyện, hiểu và trả lời được các câu hỏi của cô đưa ra theo nội dung truyện.</a:t>
            </a:r>
            <a:br>
              <a:rPr lang="vi-VN" sz="2400" b="0" i="0" dirty="0">
                <a:solidFill>
                  <a:srgbClr val="000000"/>
                </a:solidFill>
                <a:effectLst/>
                <a:latin typeface="+mj-lt"/>
              </a:rPr>
            </a:br>
            <a:r>
              <a:rPr lang="vi-VN" sz="2400" b="0" i="0" dirty="0">
                <a:solidFill>
                  <a:srgbClr val="000000"/>
                </a:solidFill>
                <a:effectLst/>
                <a:latin typeface="+mj-lt"/>
              </a:rPr>
              <a:t>- Phát triển khả năng chú ý, ghi nhớ có chủ định.</a:t>
            </a:r>
            <a:br>
              <a:rPr lang="vi-VN" sz="2400" b="0" i="0" dirty="0">
                <a:solidFill>
                  <a:srgbClr val="000000"/>
                </a:solidFill>
                <a:effectLst/>
                <a:latin typeface="+mj-lt"/>
              </a:rPr>
            </a:br>
            <a:r>
              <a:rPr lang="vi-VN" sz="2400" b="0" i="0" dirty="0">
                <a:solidFill>
                  <a:srgbClr val="000000"/>
                </a:solidFill>
                <a:effectLst/>
                <a:latin typeface="+mj-lt"/>
              </a:rPr>
              <a:t>- Trẻ trả lời to, rõ ràng, đủ câu, lễ phép.</a:t>
            </a:r>
            <a:br>
              <a:rPr lang="vi-VN" sz="2400" b="0" i="0" dirty="0">
                <a:solidFill>
                  <a:srgbClr val="000000"/>
                </a:solidFill>
                <a:effectLst/>
                <a:latin typeface="+mj-lt"/>
              </a:rPr>
            </a:br>
            <a:r>
              <a:rPr lang="vi-VN" sz="2400" b="0" i="0" dirty="0">
                <a:solidFill>
                  <a:srgbClr val="000000"/>
                </a:solidFill>
                <a:effectLst/>
                <a:latin typeface="+mj-lt"/>
              </a:rPr>
              <a:t>- Phát triển ngôn ngữ rõ ràng, mạch lạc, trẻ trả lời to, đủ câu, lễ phép.</a:t>
            </a:r>
            <a:br>
              <a:rPr lang="vi-VN" sz="2400" b="0" i="0" dirty="0">
                <a:solidFill>
                  <a:srgbClr val="000000"/>
                </a:solidFill>
                <a:effectLst/>
                <a:latin typeface="+mj-lt"/>
              </a:rPr>
            </a:br>
            <a:r>
              <a:rPr lang="vi-VN" sz="2400" b="0" i="0" dirty="0">
                <a:solidFill>
                  <a:srgbClr val="000000"/>
                </a:solidFill>
                <a:effectLst/>
                <a:latin typeface="+mj-lt"/>
              </a:rPr>
              <a:t>3. Thái độ :</a:t>
            </a:r>
            <a:br>
              <a:rPr lang="vi-VN" sz="2400" b="0" i="0" dirty="0">
                <a:solidFill>
                  <a:srgbClr val="000000"/>
                </a:solidFill>
                <a:effectLst/>
                <a:latin typeface="+mj-lt"/>
              </a:rPr>
            </a:br>
            <a:r>
              <a:rPr lang="vi-VN" sz="2400" b="0" i="0" dirty="0">
                <a:solidFill>
                  <a:srgbClr val="000000"/>
                </a:solidFill>
                <a:effectLst/>
                <a:latin typeface="+mj-lt"/>
              </a:rPr>
              <a:t>- Thông qua câu chuyện giáo dục trẻ biết vâng lời ông bà, bố mẹ, cô giáo.</a:t>
            </a:r>
            <a:br>
              <a:rPr lang="vi-VN" sz="2400" b="0" i="0" dirty="0">
                <a:solidFill>
                  <a:srgbClr val="000000"/>
                </a:solidFill>
                <a:effectLst/>
                <a:latin typeface="+mj-lt"/>
              </a:rPr>
            </a:br>
            <a:br>
              <a:rPr kumimoji="0" lang="vi-VN" altLang="vi-VN" sz="2400" b="0" i="0" u="none" strike="noStrike" cap="none" normalizeH="0" baseline="0" dirty="0">
                <a:ln>
                  <a:noFill/>
                </a:ln>
                <a:solidFill>
                  <a:schemeClr val="tx1"/>
                </a:solidFill>
                <a:effectLst/>
                <a:latin typeface="+mj-lt"/>
              </a:rPr>
            </a:br>
            <a:endParaRPr kumimoji="0" lang="vi-VN" altLang="vi-VN"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br>
              <a:rPr lang="vi-VN" sz="3600" dirty="0">
                <a:solidFill>
                  <a:srgbClr val="00B0F0"/>
                </a:solidFill>
              </a:rPr>
            </a:br>
            <a:r>
              <a:rPr lang="vi-VN" sz="3600" b="0" i="0" dirty="0">
                <a:solidFill>
                  <a:srgbClr val="00B0F0"/>
                </a:solidFill>
                <a:effectLst/>
                <a:latin typeface="Times New Roman" panose="02020603050405020304" pitchFamily="18" charset="0"/>
              </a:rPr>
              <a:t>- Cô và trẻ cùng hát và vận động theo bài hát “ Chú Thỏ con”. - Cô trò chuyện về nội dung bài hát.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Các con vừa hát bài hát gì?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Bài hát nói về con vật gì?</a:t>
            </a:r>
            <a:endParaRPr lang="vi-VN" sz="3600" dirty="0">
              <a:solidFill>
                <a:srgbClr val="00B0F0"/>
              </a:solidFill>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2737607"/>
          </a:xfrm>
        </p:spPr>
        <p:txBody>
          <a:bodyPr>
            <a:noAutofit/>
          </a:bodyPr>
          <a:lstStyle/>
          <a:p>
            <a:br>
              <a:rPr lang="vi-VN" sz="2400" b="0" i="0" dirty="0">
                <a:solidFill>
                  <a:srgbClr val="333333"/>
                </a:solidFill>
                <a:effectLst/>
              </a:rPr>
            </a:br>
            <a:br>
              <a:rPr lang="vi-VN" sz="2400" b="0" i="0" dirty="0">
                <a:solidFill>
                  <a:srgbClr val="333333"/>
                </a:solidFill>
                <a:effectLst/>
              </a:rPr>
            </a:br>
            <a:r>
              <a:rPr lang="vi-VN" sz="2400" b="0" i="0" dirty="0">
                <a:solidFill>
                  <a:srgbClr val="333333"/>
                </a:solidFill>
                <a:effectLst/>
              </a:rPr>
              <a:t>- Cô gắn đính từng bộ phận trên khuôn mặt Thỏ: 2 mắt, mũi, và cho trẻ đoán tên nhân vật.</a:t>
            </a:r>
            <a:br>
              <a:rPr lang="vi-VN" sz="2400" b="0" i="0" dirty="0">
                <a:solidFill>
                  <a:srgbClr val="333333"/>
                </a:solidFill>
                <a:effectLst/>
              </a:rPr>
            </a:br>
            <a:r>
              <a:rPr lang="vi-VN" sz="2400" b="0" i="0" dirty="0">
                <a:solidFill>
                  <a:srgbClr val="333333"/>
                </a:solidFill>
                <a:effectLst/>
              </a:rPr>
              <a:t>- Cô giơ nhân vật Cá sấu và trẻ đoán.</a:t>
            </a:r>
            <a:br>
              <a:rPr lang="vi-VN" sz="2400" b="0" i="0" dirty="0">
                <a:solidFill>
                  <a:srgbClr val="333333"/>
                </a:solidFill>
                <a:effectLst/>
              </a:rPr>
            </a:br>
            <a:r>
              <a:rPr lang="vi-VN" sz="2400" b="0" i="0" dirty="0">
                <a:solidFill>
                  <a:srgbClr val="333333"/>
                </a:solidFill>
                <a:effectLst/>
              </a:rPr>
              <a:t>- Theo các con nhân vật Thỏ và Cá sấu sẽ xuất hiện trong câu chuyện gì?+ Nếu trẻ đã biết: vì sao con biết? </a:t>
            </a:r>
            <a:br>
              <a:rPr lang="vi-VN" sz="2400" b="0" i="0" dirty="0">
                <a:solidFill>
                  <a:srgbClr val="333333"/>
                </a:solidFill>
                <a:effectLst/>
              </a:rPr>
            </a:br>
            <a:r>
              <a:rPr lang="vi-VN" sz="2400" b="0" i="0" dirty="0">
                <a:solidFill>
                  <a:srgbClr val="333333"/>
                </a:solidFill>
                <a:effectLst/>
              </a:rPr>
              <a:t>Ai đã kể cho con nghe câu chuyện này?</a:t>
            </a:r>
            <a:br>
              <a:rPr lang="vi-VN" sz="2400" b="0" i="0" dirty="0">
                <a:solidFill>
                  <a:srgbClr val="333333"/>
                </a:solidFill>
                <a:effectLst/>
              </a:rPr>
            </a:br>
            <a:r>
              <a:rPr lang="vi-VN" sz="2400" b="0" i="0" dirty="0">
                <a:solidFill>
                  <a:srgbClr val="333333"/>
                </a:solidFill>
                <a:effectLst/>
              </a:rPr>
              <a:t>+ Và hôm nay cô sẽ kể cho các con nghe câu chuyện “ Chú Thỏ tinh khôn”</a:t>
            </a:r>
            <a:br>
              <a:rPr lang="vi-VN" sz="1200" dirty="0"/>
            </a:br>
            <a:br>
              <a:rPr lang="vi-VN" sz="1200" dirty="0"/>
            </a:br>
            <a:endParaRPr lang="vi-VN" sz="32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Cô kể chuyện</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182760" y="3924402"/>
            <a:ext cx="7629833" cy="1325563"/>
          </a:xfrm>
        </p:spPr>
        <p:txBody>
          <a:bodyPr>
            <a:noAutofit/>
          </a:bodyPr>
          <a:lstStyle/>
          <a:p>
            <a:r>
              <a:rPr lang="vi-VN" sz="3600" b="0" i="0" dirty="0">
                <a:solidFill>
                  <a:srgbClr val="000000"/>
                </a:solidFill>
                <a:effectLst/>
                <a:latin typeface="Times New Roman" panose="02020603050405020304" pitchFamily="18" charset="0"/>
              </a:rPr>
              <a:t>* Cô kể lần 1 : Cô kể diễn cảm không có tranh Câu chuyện sẽ hay hơn khi cô kể chuyện kết hợp minh họa trên màn hình PP, các con nhẹ nhàng về chỗ và hướng lên màn hình nào.</a:t>
            </a:r>
            <a:endParaRPr lang="vi-VN" sz="3600" dirty="0"/>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100" b="0" i="0" dirty="0">
                <a:solidFill>
                  <a:srgbClr val="000000"/>
                </a:solidFill>
                <a:effectLst/>
                <a:latin typeface="times new roman" panose="02020603050405020304" pitchFamily="18" charset="0"/>
              </a:rPr>
              <a:t> </a:t>
            </a:r>
            <a:r>
              <a:rPr lang="vi-VN" sz="3100" dirty="0">
                <a:solidFill>
                  <a:srgbClr val="000000"/>
                </a:solidFill>
                <a:latin typeface="times new roman" panose="02020603050405020304" pitchFamily="18" charset="0"/>
              </a:rPr>
              <a:t>* </a:t>
            </a:r>
            <a:r>
              <a:rPr lang="vi-VN" sz="3200" dirty="0">
                <a:solidFill>
                  <a:srgbClr val="000000"/>
                </a:solidFill>
                <a:latin typeface="times new roman" panose="02020603050405020304" pitchFamily="18" charset="0"/>
              </a:rPr>
              <a:t>Cô kể chuyện lần 2:</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1639300659">
            <a:hlinkClick r:id="" action="ppaction://media"/>
            <a:extLst>
              <a:ext uri="{FF2B5EF4-FFF2-40B4-BE49-F238E27FC236}">
                <a16:creationId xmlns:a16="http://schemas.microsoft.com/office/drawing/2014/main" id="{5788DC89-9965-4A7C-A7A7-3E1E2BB1B1E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0960"/>
            <a:ext cx="12191999" cy="6096000"/>
          </a:xfrm>
          <a:prstGeom prst="rect">
            <a:avLst/>
          </a:prstGeom>
        </p:spPr>
      </p:pic>
    </p:spTree>
    <p:extLst>
      <p:ext uri="{BB962C8B-B14F-4D97-AF65-F5344CB8AC3E}">
        <p14:creationId xmlns:p14="http://schemas.microsoft.com/office/powerpoint/2010/main" val="16780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8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AB4AE-4AD9-49E7-8AE4-FBC40CD413B2}"/>
              </a:ext>
            </a:extLst>
          </p:cNvPr>
          <p:cNvSpPr>
            <a:spLocks noGrp="1"/>
          </p:cNvSpPr>
          <p:nvPr>
            <p:ph type="title"/>
          </p:nvPr>
        </p:nvSpPr>
        <p:spPr>
          <a:xfrm>
            <a:off x="2333624" y="365125"/>
            <a:ext cx="7606789" cy="3063875"/>
          </a:xfrm>
        </p:spPr>
        <p:txBody>
          <a:bodyPr>
            <a:normAutofit fontScale="90000"/>
          </a:bodyPr>
          <a:lstStyle/>
          <a:p>
            <a:br>
              <a:rPr lang="vi-VN" sz="3200" dirty="0"/>
            </a:br>
            <a:br>
              <a:rPr lang="vi-VN" sz="3200" dirty="0"/>
            </a:br>
            <a:br>
              <a:rPr lang="vi-VN" sz="3200" dirty="0"/>
            </a:br>
            <a:br>
              <a:rPr lang="vi-VN" sz="3200" dirty="0"/>
            </a:br>
            <a:br>
              <a:rPr lang="vi-VN" sz="3200" dirty="0"/>
            </a:br>
            <a:r>
              <a:rPr lang="vi-VN" sz="3200" dirty="0"/>
              <a:t>-</a:t>
            </a:r>
            <a:r>
              <a:rPr lang="vi-VN" sz="3600" b="0" i="0" dirty="0">
                <a:effectLst/>
                <a:latin typeface="Times New Roman" panose="02020603050405020304" pitchFamily="18" charset="0"/>
              </a:rPr>
              <a:t> Cô vừa kể các con nghe câu chuyện gì ? </a:t>
            </a:r>
            <a:br>
              <a:rPr lang="vi-VN" sz="3600" b="0" i="0" dirty="0">
                <a:effectLst/>
                <a:latin typeface="Times New Roman" panose="02020603050405020304" pitchFamily="18" charset="0"/>
              </a:rPr>
            </a:br>
            <a:r>
              <a:rPr lang="vi-VN" sz="3600" b="0" i="0" dirty="0">
                <a:effectLst/>
                <a:latin typeface="Times New Roman" panose="02020603050405020304" pitchFamily="18" charset="0"/>
              </a:rPr>
              <a:t>- Trong truyện có những nhân vật nào? </a:t>
            </a:r>
            <a:br>
              <a:rPr lang="vi-VN" sz="3600" b="0" i="0" dirty="0">
                <a:effectLst/>
                <a:latin typeface="Times New Roman" panose="02020603050405020304" pitchFamily="18" charset="0"/>
              </a:rPr>
            </a:br>
            <a:br>
              <a:rPr lang="vi-VN" sz="3600" dirty="0"/>
            </a:br>
            <a:endParaRPr lang="vi-VN" sz="3600" dirty="0"/>
          </a:p>
        </p:txBody>
      </p:sp>
      <p:pic>
        <p:nvPicPr>
          <p:cNvPr id="3" name="Picture 2">
            <a:extLst>
              <a:ext uri="{FF2B5EF4-FFF2-40B4-BE49-F238E27FC236}">
                <a16:creationId xmlns:a16="http://schemas.microsoft.com/office/drawing/2014/main" id="{AAE54084-FAB7-4AD9-AC36-6E8250011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4" y="3074352"/>
            <a:ext cx="8143875" cy="3824288"/>
          </a:xfrm>
          <a:prstGeom prst="rect">
            <a:avLst/>
          </a:prstGeom>
        </p:spPr>
      </p:pic>
    </p:spTree>
    <p:extLst>
      <p:ext uri="{BB962C8B-B14F-4D97-AF65-F5344CB8AC3E}">
        <p14:creationId xmlns:p14="http://schemas.microsoft.com/office/powerpoint/2010/main" val="843135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724</Words>
  <Application>Microsoft Office PowerPoint</Application>
  <PresentationFormat>Widescreen</PresentationFormat>
  <Paragraphs>24</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Times New Roman</vt:lpstr>
      <vt:lpstr>Office Theme</vt:lpstr>
      <vt:lpstr>UBND QUẬN LONG BIÊN TRƯỜNG MẦM NON ÁNH SAO</vt:lpstr>
      <vt:lpstr>1. Kiến thức: - Trẻ nhớ tên truyện “Chú Thỏ tinh khôn” và các nhân vật trong truyện: Thỏ và Cá Sấu. - Trẻ hiểu nội dung câu chuyện. 2. Kỹ năng: - Trẻ hứng thú nghe truyện, hiểu và trả lời được các câu hỏi của cô đưa ra theo nội dung truyện. - Phát triển khả năng chú ý, ghi nhớ có chủ định. - Trẻ trả lời to, rõ ràng, đủ câu, lễ phép. - Phát triển ngôn ngữ rõ ràng, mạch lạc, trẻ trả lời to, đủ câu, lễ phép. 3. Thái độ : - Thông qua câu chuyện giáo dục trẻ biết vâng lời ông bà, bố mẹ, cô giáo.  </vt:lpstr>
      <vt:lpstr>      Hoạt động 1: Ổn định tổ chức, giới thiệu bài.  - Cô và trẻ cùng hát và vận động theo bài hát “ Chú Thỏ con”. - Cô trò chuyện về nội dung bài hát.      + Các con vừa hát bài hát gì?      + Bài hát nói về con vật gì?</vt:lpstr>
      <vt:lpstr>  - Cô gắn đính từng bộ phận trên khuôn mặt Thỏ: 2 mắt, mũi, và cho trẻ đoán tên nhân vật. - Cô giơ nhân vật Cá sấu và trẻ đoán. - Theo các con nhân vật Thỏ và Cá sấu sẽ xuất hiện trong câu chuyện gì?+ Nếu trẻ đã biết: vì sao con biết?  Ai đã kể cho con nghe câu chuyện này? + Và hôm nay cô sẽ kể cho các con nghe câu chuyện “ Chú Thỏ tinh khôn”  </vt:lpstr>
      <vt:lpstr>Hoạt động 2: Cô kể chuyện</vt:lpstr>
      <vt:lpstr>* Cô kể lần 1 : Cô kể diễn cảm không có tranh Câu chuyện sẽ hay hơn khi cô kể chuyện kết hợp minh họa trên màn hình PP, các con nhẹ nhàng về chỗ và hướng lên màn hình nào.</vt:lpstr>
      <vt:lpstr> * Cô kể chuyện lần 2:</vt:lpstr>
      <vt:lpstr>PowerPoint Presentation</vt:lpstr>
      <vt:lpstr>     - Cô vừa kể các con nghe câu chuyện gì ?  - Trong truyện có những nhân vật nào?   </vt:lpstr>
      <vt:lpstr>Có một lần Thỏ con đến bên bò sông bứt những ngọn cỏ non nhai ngốn ngấu. Cá sấu ở gần đó, nằm im giả vờ như không nhìn thấy.  </vt:lpstr>
      <vt:lpstr>          </vt:lpstr>
      <vt:lpstr>Thỏ yên trí ăn cỏ. Cá sấu giả bộ hiền lành từ từ bò đến bên Thỏ, rồi đột nhiên đớp gọn Thỏ vào mồm .Cá sấu kêu lên “hu, hu” ở trong họng cốt làm cho thỏ sợ. Thỏ đã nằm trong miệng cá sấu. Thỏ sợ quá nhưng vẫn bình tĩnh tìm kế thoát thân.Thỏ nói: bác cá sấu ơi bác mà kêu hu, hu tôi chẳng sợ đâu bác mà kêu“ Ha,ha,ha” thì tôi sợ chết khiếp đi mất.  </vt:lpstr>
      <vt:lpstr>PowerPoint Presentation</vt:lpstr>
      <vt:lpstr>   </vt:lpstr>
      <vt:lpstr>Qua câu chuyện này các con có thấy Thỏ rất thông minh và nhanh trí, không nhút nhát, sợ hãi khi gặp nạn. Còn Cá Sấu thì hung dữ và ngốc nghếch. Nên mỗi khi đi tham quan mà gặp cá sấu các không được lại gần và trêu cá sấu nhé.</vt:lpstr>
      <vt:lpstr>3. Hoạt động 3: Kết thúc * Trò chơi: “ Cá Sấu và Thỏ”   - Cô cho trẻ chơi 1-2 lần  - Cô hỏi lại trẻ tên câu chuyện 1 lần nữa và nhận xét tuyên dương khuyến khích trẻ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AD</cp:lastModifiedBy>
  <cp:revision>13</cp:revision>
  <dcterms:created xsi:type="dcterms:W3CDTF">2021-10-18T04:20:54Z</dcterms:created>
  <dcterms:modified xsi:type="dcterms:W3CDTF">2021-12-15T04:14:32Z</dcterms:modified>
</cp:coreProperties>
</file>