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3" r:id="rId5"/>
    <p:sldId id="260" r:id="rId6"/>
    <p:sldId id="265" r:id="rId7"/>
    <p:sldId id="261" r:id="rId8"/>
    <p:sldId id="267" r:id="rId9"/>
    <p:sldId id="287" r:id="rId10"/>
    <p:sldId id="271" r:id="rId11"/>
    <p:sldId id="264" r:id="rId12"/>
    <p:sldId id="292" r:id="rId13"/>
    <p:sldId id="275" r:id="rId14"/>
    <p:sldId id="277" r:id="rId15"/>
    <p:sldId id="278" r:id="rId16"/>
    <p:sldId id="279" r:id="rId17"/>
    <p:sldId id="280" r:id="rId18"/>
    <p:sldId id="281" r:id="rId19"/>
    <p:sldId id="282" r:id="rId20"/>
    <p:sldId id="288" r:id="rId21"/>
    <p:sldId id="286" r:id="rId22"/>
    <p:sldId id="293" r:id="rId23"/>
    <p:sldId id="289" r:id="rId24"/>
    <p:sldId id="290" r:id="rId25"/>
    <p:sldId id="291"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0A8733-64B2-4DAD-90F0-080E0B04D8F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81119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A8733-64B2-4DAD-90F0-080E0B04D8F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14929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A8733-64B2-4DAD-90F0-080E0B04D8F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25722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A8733-64B2-4DAD-90F0-080E0B04D8F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97135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A8733-64B2-4DAD-90F0-080E0B04D8F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405142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0A8733-64B2-4DAD-90F0-080E0B04D8FC}"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23697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0A8733-64B2-4DAD-90F0-080E0B04D8FC}"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274861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0A8733-64B2-4DAD-90F0-080E0B04D8FC}"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12296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A8733-64B2-4DAD-90F0-080E0B04D8FC}"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87901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0A8733-64B2-4DAD-90F0-080E0B04D8FC}"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77482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0A8733-64B2-4DAD-90F0-080E0B04D8FC}"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228149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8733-64B2-4DAD-90F0-080E0B04D8FC}" type="datetimeFigureOut">
              <a:rPr lang="en-US" smtClean="0"/>
              <a:t>11/21/2021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02968-C7CD-442A-81DB-C08475956269}" type="slidenum">
              <a:rPr lang="en-US" smtClean="0"/>
              <a:t>‹#›</a:t>
            </a:fld>
            <a:endParaRPr lang="en-US"/>
          </a:p>
        </p:txBody>
      </p:sp>
    </p:spTree>
    <p:extLst>
      <p:ext uri="{BB962C8B-B14F-4D97-AF65-F5344CB8AC3E}">
        <p14:creationId xmlns:p14="http://schemas.microsoft.com/office/powerpoint/2010/main" val="39218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fif"/><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13418" y="3616036"/>
            <a:ext cx="3574473" cy="526473"/>
          </a:xfrm>
          <a:prstGeom prst="rect">
            <a:avLst/>
          </a:prstGeom>
          <a:noFill/>
        </p:spPr>
        <p:txBody>
          <a:bodyPr wrap="square" rtlCol="0">
            <a:spAutoFit/>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p:cNvSpPr txBox="1"/>
          <p:nvPr/>
        </p:nvSpPr>
        <p:spPr>
          <a:xfrm>
            <a:off x="2158584" y="148963"/>
            <a:ext cx="900817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ỦY BAN NHÂN DÂN QUẬN LONG BIÊN</a:t>
            </a:r>
          </a:p>
        </p:txBody>
      </p:sp>
      <p:sp>
        <p:nvSpPr>
          <p:cNvPr id="14" name="TextBox 13"/>
          <p:cNvSpPr txBox="1"/>
          <p:nvPr/>
        </p:nvSpPr>
        <p:spPr>
          <a:xfrm>
            <a:off x="3452091" y="838522"/>
            <a:ext cx="528781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Trường mầm non Ánh Sao</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2544" y="1"/>
            <a:ext cx="829456" cy="848138"/>
          </a:xfrm>
          <a:prstGeom prst="rect">
            <a:avLst/>
          </a:prstGeom>
        </p:spPr>
      </p:pic>
      <p:sp>
        <p:nvSpPr>
          <p:cNvPr id="16" name="TextBox 15"/>
          <p:cNvSpPr txBox="1"/>
          <p:nvPr/>
        </p:nvSpPr>
        <p:spPr>
          <a:xfrm>
            <a:off x="2569008" y="1961070"/>
            <a:ext cx="7550727"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KHÁM PHÁ: NGHỀ NÔNG</a:t>
            </a:r>
          </a:p>
        </p:txBody>
      </p:sp>
      <p:sp>
        <p:nvSpPr>
          <p:cNvPr id="17" name="TextBox 16"/>
          <p:cNvSpPr txBox="1"/>
          <p:nvPr/>
        </p:nvSpPr>
        <p:spPr>
          <a:xfrm>
            <a:off x="3768436" y="2819330"/>
            <a:ext cx="4932218" cy="1077218"/>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3-4 </a:t>
            </a:r>
            <a:r>
              <a:rPr lang="en-US" sz="2800" dirty="0" err="1">
                <a:latin typeface="Times New Roman" panose="02020603050405020304" pitchFamily="18" charset="0"/>
                <a:cs typeface="Times New Roman" panose="02020603050405020304" pitchFamily="18" charset="0"/>
              </a:rPr>
              <a:t>tuổi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viên: Ngô Thị Miề</a:t>
            </a:r>
            <a:r>
              <a:rPr lang="en-US" sz="3600" dirty="0">
                <a:latin typeface="Times New Roman" panose="02020603050405020304" pitchFamily="18" charset="0"/>
                <a:cs typeface="Times New Roman" panose="02020603050405020304" pitchFamily="18" charset="0"/>
              </a:rPr>
              <a:t>n</a:t>
            </a:r>
          </a:p>
        </p:txBody>
      </p:sp>
      <p:sp>
        <p:nvSpPr>
          <p:cNvPr id="2" name="TextBox 1">
            <a:extLst>
              <a:ext uri="{FF2B5EF4-FFF2-40B4-BE49-F238E27FC236}">
                <a16:creationId xmlns:a16="http://schemas.microsoft.com/office/drawing/2014/main" id="{566597E3-9CA6-4D3E-825C-893A9B5C5AC0}"/>
              </a:ext>
            </a:extLst>
          </p:cNvPr>
          <p:cNvSpPr txBox="1"/>
          <p:nvPr/>
        </p:nvSpPr>
        <p:spPr>
          <a:xfrm>
            <a:off x="5014209" y="6175947"/>
            <a:ext cx="3095470" cy="461665"/>
          </a:xfrm>
          <a:prstGeom prst="rect">
            <a:avLst/>
          </a:prstGeom>
          <a:noFill/>
        </p:spPr>
        <p:txBody>
          <a:bodyPr wrap="square" rtlCol="0">
            <a:spAutoFit/>
          </a:bodyPr>
          <a:lstStyle/>
          <a:p>
            <a:pPr algn="ctr"/>
            <a:r>
              <a:rPr lang="en-US" sz="2400" dirty="0" err="1"/>
              <a:t>Nămhọc</a:t>
            </a:r>
            <a:r>
              <a:rPr lang="en-US" sz="2400" dirty="0"/>
              <a:t>: 2021-2022</a:t>
            </a:r>
          </a:p>
        </p:txBody>
      </p:sp>
    </p:spTree>
    <p:extLst>
      <p:ext uri="{BB962C8B-B14F-4D97-AF65-F5344CB8AC3E}">
        <p14:creationId xmlns:p14="http://schemas.microsoft.com/office/powerpoint/2010/main" val="3035226178"/>
      </p:ext>
    </p:extLst>
  </p:cSld>
  <p:clrMapOvr>
    <a:masterClrMapping/>
  </p:clrMapOvr>
  <mc:AlternateContent xmlns:mc="http://schemas.openxmlformats.org/markup-compatibility/2006" xmlns:p14="http://schemas.microsoft.com/office/powerpoint/2010/main">
    <mc:Choice Requires="p14">
      <p:transition spd="slow" p14:dur="4000" advTm="2519">
        <p14:vortex dir="r"/>
      </p:transition>
    </mc:Choice>
    <mc:Fallback xmlns="">
      <p:transition spd="slow" advTm="25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435"/>
          </a:xfrm>
          <a:prstGeom prst="rect">
            <a:avLst/>
          </a:prstGeom>
        </p:spPr>
      </p:pic>
      <p:pic>
        <p:nvPicPr>
          <p:cNvPr id="4" name="Picture 3"/>
          <p:cNvPicPr>
            <a:picLocks noChangeAspect="1"/>
          </p:cNvPicPr>
          <p:nvPr/>
        </p:nvPicPr>
        <p:blipFill>
          <a:blip r:embed="rId3"/>
          <a:stretch>
            <a:fillRect/>
          </a:stretch>
        </p:blipFill>
        <p:spPr>
          <a:xfrm>
            <a:off x="1108363" y="1114402"/>
            <a:ext cx="4767943" cy="3577341"/>
          </a:xfrm>
          <a:prstGeom prst="rect">
            <a:avLst/>
          </a:prstGeom>
        </p:spPr>
      </p:pic>
      <p:pic>
        <p:nvPicPr>
          <p:cNvPr id="5" name="Picture 4"/>
          <p:cNvPicPr>
            <a:picLocks noChangeAspect="1"/>
          </p:cNvPicPr>
          <p:nvPr/>
        </p:nvPicPr>
        <p:blipFill>
          <a:blip r:embed="rId4"/>
          <a:stretch>
            <a:fillRect/>
          </a:stretch>
        </p:blipFill>
        <p:spPr>
          <a:xfrm>
            <a:off x="6259286" y="1114401"/>
            <a:ext cx="4680197" cy="3577341"/>
          </a:xfrm>
          <a:prstGeom prst="rect">
            <a:avLst/>
          </a:prstGeom>
        </p:spPr>
      </p:pic>
      <p:sp>
        <p:nvSpPr>
          <p:cNvPr id="2" name="TextBox 1"/>
          <p:cNvSpPr txBox="1"/>
          <p:nvPr/>
        </p:nvSpPr>
        <p:spPr>
          <a:xfrm>
            <a:off x="1534885" y="4811485"/>
            <a:ext cx="434142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Đồng lúa đang trổ bông</a:t>
            </a:r>
          </a:p>
        </p:txBody>
      </p:sp>
      <p:sp>
        <p:nvSpPr>
          <p:cNvPr id="6" name="TextBox 5"/>
          <p:cNvSpPr txBox="1"/>
          <p:nvPr/>
        </p:nvSpPr>
        <p:spPr>
          <a:xfrm>
            <a:off x="7090348" y="4811485"/>
            <a:ext cx="356676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Đồng lúa chín vàng</a:t>
            </a:r>
          </a:p>
        </p:txBody>
      </p:sp>
    </p:spTree>
    <p:extLst>
      <p:ext uri="{BB962C8B-B14F-4D97-AF65-F5344CB8AC3E}">
        <p14:creationId xmlns:p14="http://schemas.microsoft.com/office/powerpoint/2010/main" val="15795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9" y="0"/>
            <a:ext cx="12275128" cy="6858000"/>
          </a:xfrm>
          <a:prstGeom prst="rect">
            <a:avLst/>
          </a:prstGeom>
        </p:spPr>
      </p:pic>
      <p:pic>
        <p:nvPicPr>
          <p:cNvPr id="4" name="Picture 3"/>
          <p:cNvPicPr>
            <a:picLocks noChangeAspect="1"/>
          </p:cNvPicPr>
          <p:nvPr/>
        </p:nvPicPr>
        <p:blipFill>
          <a:blip r:embed="rId3"/>
          <a:stretch>
            <a:fillRect/>
          </a:stretch>
        </p:blipFill>
        <p:spPr>
          <a:xfrm>
            <a:off x="-23769" y="-7996"/>
            <a:ext cx="5580498" cy="3153941"/>
          </a:xfrm>
          <a:prstGeom prst="rect">
            <a:avLst/>
          </a:prstGeom>
        </p:spPr>
      </p:pic>
      <p:pic>
        <p:nvPicPr>
          <p:cNvPr id="5" name="Picture 4"/>
          <p:cNvPicPr>
            <a:picLocks noChangeAspect="1"/>
          </p:cNvPicPr>
          <p:nvPr/>
        </p:nvPicPr>
        <p:blipFill>
          <a:blip r:embed="rId4"/>
          <a:stretch>
            <a:fillRect/>
          </a:stretch>
        </p:blipFill>
        <p:spPr>
          <a:xfrm>
            <a:off x="6452889" y="63942"/>
            <a:ext cx="5580498" cy="3184140"/>
          </a:xfrm>
          <a:prstGeom prst="rect">
            <a:avLst/>
          </a:prstGeom>
        </p:spPr>
      </p:pic>
      <p:pic>
        <p:nvPicPr>
          <p:cNvPr id="7" name="Picture 6"/>
          <p:cNvPicPr>
            <a:picLocks noChangeAspect="1"/>
          </p:cNvPicPr>
          <p:nvPr/>
        </p:nvPicPr>
        <p:blipFill>
          <a:blip r:embed="rId5"/>
          <a:stretch>
            <a:fillRect/>
          </a:stretch>
        </p:blipFill>
        <p:spPr>
          <a:xfrm>
            <a:off x="3402167" y="3609919"/>
            <a:ext cx="5387666" cy="2442927"/>
          </a:xfrm>
          <a:prstGeom prst="rect">
            <a:avLst/>
          </a:prstGeom>
        </p:spPr>
      </p:pic>
      <p:sp>
        <p:nvSpPr>
          <p:cNvPr id="2" name="TextBox 1"/>
          <p:cNvSpPr txBox="1"/>
          <p:nvPr/>
        </p:nvSpPr>
        <p:spPr>
          <a:xfrm>
            <a:off x="878981" y="3242697"/>
            <a:ext cx="2449676"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Thu hoạch lúa</a:t>
            </a:r>
          </a:p>
        </p:txBody>
      </p:sp>
      <p:sp>
        <p:nvSpPr>
          <p:cNvPr id="6" name="TextBox 5"/>
          <p:cNvSpPr txBox="1"/>
          <p:nvPr/>
        </p:nvSpPr>
        <p:spPr>
          <a:xfrm>
            <a:off x="9243138" y="3280925"/>
            <a:ext cx="1646878"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Tuốt lúa</a:t>
            </a:r>
          </a:p>
        </p:txBody>
      </p:sp>
      <p:sp>
        <p:nvSpPr>
          <p:cNvPr id="8" name="TextBox 7"/>
          <p:cNvSpPr txBox="1"/>
          <p:nvPr/>
        </p:nvSpPr>
        <p:spPr>
          <a:xfrm>
            <a:off x="5046562" y="6163629"/>
            <a:ext cx="1646878"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Phơi thóc</a:t>
            </a:r>
          </a:p>
        </p:txBody>
      </p:sp>
    </p:spTree>
    <p:extLst>
      <p:ext uri="{BB962C8B-B14F-4D97-AF65-F5344CB8AC3E}">
        <p14:creationId xmlns:p14="http://schemas.microsoft.com/office/powerpoint/2010/main" val="34701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15800" cy="6858001"/>
          </a:xfrm>
          <a:prstGeom prst="rect">
            <a:avLst/>
          </a:prstGeom>
        </p:spPr>
      </p:pic>
      <p:sp>
        <p:nvSpPr>
          <p:cNvPr id="3" name="TextBox 2"/>
          <p:cNvSpPr txBox="1"/>
          <p:nvPr/>
        </p:nvSpPr>
        <p:spPr>
          <a:xfrm>
            <a:off x="2340429" y="2645229"/>
            <a:ext cx="8479971" cy="1938992"/>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PHẦN 2: THÀNH QUẢ CỦA BÁC NÔNG DÂN</a:t>
            </a:r>
          </a:p>
        </p:txBody>
      </p:sp>
    </p:spTree>
    <p:extLst>
      <p:ext uri="{BB962C8B-B14F-4D97-AF65-F5344CB8AC3E}">
        <p14:creationId xmlns:p14="http://schemas.microsoft.com/office/powerpoint/2010/main" val="3279626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308" y="331074"/>
            <a:ext cx="5237019" cy="3021357"/>
          </a:xfrm>
          <a:prstGeom prst="rect">
            <a:avLst/>
          </a:prstGeom>
        </p:spPr>
      </p:pic>
      <p:pic>
        <p:nvPicPr>
          <p:cNvPr id="5" name="Picture 4"/>
          <p:cNvPicPr>
            <a:picLocks noChangeAspect="1"/>
          </p:cNvPicPr>
          <p:nvPr/>
        </p:nvPicPr>
        <p:blipFill>
          <a:blip r:embed="rId3"/>
          <a:stretch>
            <a:fillRect/>
          </a:stretch>
        </p:blipFill>
        <p:spPr>
          <a:xfrm>
            <a:off x="5874327" y="3389377"/>
            <a:ext cx="5237019" cy="3021357"/>
          </a:xfrm>
          <a:prstGeom prst="rect">
            <a:avLst/>
          </a:prstGeom>
        </p:spPr>
      </p:pic>
    </p:spTree>
    <p:extLst>
      <p:ext uri="{BB962C8B-B14F-4D97-AF65-F5344CB8AC3E}">
        <p14:creationId xmlns:p14="http://schemas.microsoft.com/office/powerpoint/2010/main" val="1020942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58013"/>
          </a:xfrm>
          <a:prstGeom prst="rect">
            <a:avLst/>
          </a:prstGeom>
        </p:spPr>
      </p:pic>
    </p:spTree>
    <p:extLst>
      <p:ext uri="{BB962C8B-B14F-4D97-AF65-F5344CB8AC3E}">
        <p14:creationId xmlns:p14="http://schemas.microsoft.com/office/powerpoint/2010/main" val="393977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5559178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7187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68702" y="2400300"/>
            <a:ext cx="7289511" cy="3693319"/>
          </a:xfrm>
          <a:prstGeom prst="rect">
            <a:avLst/>
          </a:prstGeom>
          <a:noFill/>
        </p:spPr>
        <p:txBody>
          <a:bodyPr wrap="square" rtlCol="0">
            <a:spAutoFit/>
          </a:bodyPr>
          <a:lstStyle/>
          <a:p>
            <a:r>
              <a:rPr lang="vi-VN" sz="5400" dirty="0">
                <a:solidFill>
                  <a:srgbClr val="FF0000"/>
                </a:solidFill>
                <a:latin typeface="+mj-lt"/>
              </a:rPr>
              <a:t>Để làm ra những sản phẩm như vậy Bác nông dân đã dùng những dụng cụ nào không? </a:t>
            </a:r>
            <a:endParaRPr lang="en-US" sz="5400" dirty="0">
              <a:solidFill>
                <a:srgbClr val="FF0000"/>
              </a:solidFill>
              <a:latin typeface="+mj-lt"/>
            </a:endParaRPr>
          </a:p>
          <a:p>
            <a:endParaRPr lang="en-US" dirty="0"/>
          </a:p>
        </p:txBody>
      </p:sp>
    </p:spTree>
    <p:extLst>
      <p:ext uri="{BB962C8B-B14F-4D97-AF65-F5344CB8AC3E}">
        <p14:creationId xmlns:p14="http://schemas.microsoft.com/office/powerpoint/2010/main" val="23994280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017661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5806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91130"/>
          </a:xfrm>
          <a:prstGeom prst="rect">
            <a:avLst/>
          </a:prstGeom>
        </p:spPr>
      </p:pic>
      <p:sp>
        <p:nvSpPr>
          <p:cNvPr id="3" name="TextBox 2"/>
          <p:cNvSpPr txBox="1"/>
          <p:nvPr/>
        </p:nvSpPr>
        <p:spPr>
          <a:xfrm>
            <a:off x="1618935" y="869663"/>
            <a:ext cx="8364511" cy="369332"/>
          </a:xfrm>
          <a:prstGeom prst="rect">
            <a:avLst/>
          </a:prstGeom>
          <a:noFill/>
        </p:spPr>
        <p:txBody>
          <a:bodyPr wrap="square" rtlCol="0">
            <a:spAutoFit/>
          </a:bodyPr>
          <a:lstStyle/>
          <a:p>
            <a:r>
              <a:rPr lang="en-US" dirty="0">
                <a:solidFill>
                  <a:schemeClr val="bg1"/>
                </a:solidFill>
              </a:rPr>
              <a:t>MỤC ĐỊCH YÊU CẦU:</a:t>
            </a:r>
          </a:p>
        </p:txBody>
      </p:sp>
      <p:sp>
        <p:nvSpPr>
          <p:cNvPr id="4" name="TextBox 3"/>
          <p:cNvSpPr txBox="1"/>
          <p:nvPr/>
        </p:nvSpPr>
        <p:spPr>
          <a:xfrm>
            <a:off x="1618935" y="1158864"/>
            <a:ext cx="7644983" cy="1323439"/>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1.Kiếu thức:</a:t>
            </a:r>
          </a:p>
          <a:p>
            <a:r>
              <a:rPr lang="en-US" sz="2000" dirty="0">
                <a:solidFill>
                  <a:schemeClr val="bg1"/>
                </a:solidFill>
                <a:latin typeface="Times New Roman" panose="02020603050405020304" pitchFamily="18" charset="0"/>
                <a:cs typeface="Times New Roman" panose="02020603050405020304" pitchFamily="18" charset="0"/>
              </a:rPr>
              <a:t>-Tré biết được sản phẩm làm ra từ nông nghiệp của nghề nông</a:t>
            </a:r>
          </a:p>
          <a:p>
            <a:r>
              <a:rPr lang="en-US" sz="2000" dirty="0">
                <a:solidFill>
                  <a:schemeClr val="bg1"/>
                </a:solidFill>
                <a:latin typeface="Times New Roman" panose="02020603050405020304" pitchFamily="18" charset="0"/>
                <a:cs typeface="Times New Roman" panose="02020603050405020304" pitchFamily="18" charset="0"/>
              </a:rPr>
              <a:t>-Trẻ biết được công việc của nghề nông, và biết được một số đồ dùng của nghề nông.</a:t>
            </a:r>
          </a:p>
        </p:txBody>
      </p:sp>
      <p:sp>
        <p:nvSpPr>
          <p:cNvPr id="5" name="TextBox 4"/>
          <p:cNvSpPr txBox="1"/>
          <p:nvPr/>
        </p:nvSpPr>
        <p:spPr>
          <a:xfrm>
            <a:off x="1618934" y="2432420"/>
            <a:ext cx="7644983" cy="1015663"/>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2.Kĩ năng:</a:t>
            </a:r>
          </a:p>
          <a:p>
            <a:r>
              <a:rPr lang="en-US" sz="2000" dirty="0">
                <a:solidFill>
                  <a:schemeClr val="bg1"/>
                </a:solidFill>
                <a:latin typeface="Times New Roman" panose="02020603050405020304" pitchFamily="18" charset="0"/>
                <a:cs typeface="Times New Roman" panose="02020603050405020304" pitchFamily="18" charset="0"/>
              </a:rPr>
              <a:t>-Phát triển kĩ năng nhận biết của trẻ, thông qua việc đàm thoại với trẻ</a:t>
            </a:r>
          </a:p>
          <a:p>
            <a:r>
              <a:rPr lang="en-US" sz="2000" dirty="0">
                <a:solidFill>
                  <a:schemeClr val="bg1"/>
                </a:solidFill>
                <a:latin typeface="Times New Roman" panose="02020603050405020304" pitchFamily="18" charset="0"/>
                <a:cs typeface="Times New Roman" panose="02020603050405020304" pitchFamily="18" charset="0"/>
              </a:rPr>
              <a:t>-Quan sát, đàm thoại, ghi nhớ, tưởng tượng, tư duy, chú ý, so sánh.</a:t>
            </a:r>
          </a:p>
        </p:txBody>
      </p:sp>
      <p:sp>
        <p:nvSpPr>
          <p:cNvPr id="6" name="TextBox 5"/>
          <p:cNvSpPr txBox="1"/>
          <p:nvPr/>
        </p:nvSpPr>
        <p:spPr>
          <a:xfrm>
            <a:off x="1618933" y="3445565"/>
            <a:ext cx="7210269" cy="1015663"/>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3.Thái độ:</a:t>
            </a:r>
          </a:p>
          <a:p>
            <a:r>
              <a:rPr lang="en-US" sz="2000" dirty="0">
                <a:solidFill>
                  <a:schemeClr val="bg1"/>
                </a:solidFill>
                <a:latin typeface="Times New Roman" panose="02020603050405020304" pitchFamily="18" charset="0"/>
                <a:cs typeface="Times New Roman" panose="02020603050405020304" pitchFamily="18" charset="0"/>
              </a:rPr>
              <a:t>-Trẻ biết yêu nghề nông, biết yêu quý người làm ra sản phẩm nghề nông</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88082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249">
        <p15:prstTrans prst="curtains"/>
      </p:transition>
    </mc:Choice>
    <mc:Fallback xmlns="">
      <p:transition spd="slow" advTm="22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7"/>
                </p:tgtEl>
              </p:cMediaNode>
            </p:audio>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8038"/>
          </a:xfrm>
          <a:prstGeom prst="rect">
            <a:avLst/>
          </a:prstGeom>
        </p:spPr>
      </p:pic>
      <p:sp>
        <p:nvSpPr>
          <p:cNvPr id="3" name="TextBox 2"/>
          <p:cNvSpPr txBox="1"/>
          <p:nvPr/>
        </p:nvSpPr>
        <p:spPr>
          <a:xfrm>
            <a:off x="2286000" y="1028701"/>
            <a:ext cx="7915275" cy="1200329"/>
          </a:xfrm>
          <a:prstGeom prst="rect">
            <a:avLst/>
          </a:prstGeom>
          <a:noFill/>
        </p:spPr>
        <p:txBody>
          <a:bodyPr wrap="square" rtlCol="0">
            <a:spAutoFit/>
          </a:bodyPr>
          <a:lstStyle/>
          <a:p>
            <a:r>
              <a:rPr lang="vi-VN" sz="3600" dirty="0">
                <a:solidFill>
                  <a:srgbClr val="FF0000"/>
                </a:solidFill>
                <a:latin typeface="+mj-lt"/>
              </a:rPr>
              <a:t>Các con cần phải làm gì để tỏ lòng kính trọng Bác nông dân nhỉ?</a:t>
            </a:r>
            <a:endParaRPr lang="en-US" sz="3600" dirty="0">
              <a:solidFill>
                <a:srgbClr val="FF0000"/>
              </a:solidFill>
              <a:latin typeface="+mj-lt"/>
            </a:endParaRPr>
          </a:p>
        </p:txBody>
      </p:sp>
      <p:sp>
        <p:nvSpPr>
          <p:cNvPr id="4" name="TextBox 3"/>
          <p:cNvSpPr txBox="1"/>
          <p:nvPr/>
        </p:nvSpPr>
        <p:spPr>
          <a:xfrm>
            <a:off x="2286000" y="2007666"/>
            <a:ext cx="6457950" cy="1200329"/>
          </a:xfrm>
          <a:prstGeom prst="rect">
            <a:avLst/>
          </a:prstGeom>
          <a:noFill/>
        </p:spPr>
        <p:txBody>
          <a:bodyPr wrap="square" rtlCol="0">
            <a:spAutoFit/>
          </a:bodyPr>
          <a:lstStyle/>
          <a:p>
            <a:r>
              <a:rPr lang="vi-VN" sz="3600" dirty="0">
                <a:latin typeface="+mj-lt"/>
              </a:rPr>
              <a:t>Các con phải biết ơn kính trọng các bác nông dân</a:t>
            </a:r>
            <a:endParaRPr lang="en-US" sz="3600" dirty="0">
              <a:latin typeface="+mj-lt"/>
            </a:endParaRPr>
          </a:p>
        </p:txBody>
      </p:sp>
      <p:sp>
        <p:nvSpPr>
          <p:cNvPr id="5" name="TextBox 4"/>
          <p:cNvSpPr txBox="1"/>
          <p:nvPr/>
        </p:nvSpPr>
        <p:spPr>
          <a:xfrm>
            <a:off x="2286000" y="3057706"/>
            <a:ext cx="7500937" cy="1754326"/>
          </a:xfrm>
          <a:prstGeom prst="rect">
            <a:avLst/>
          </a:prstGeom>
          <a:noFill/>
        </p:spPr>
        <p:txBody>
          <a:bodyPr wrap="square" rtlCol="0">
            <a:spAutoFit/>
          </a:bodyPr>
          <a:lstStyle/>
          <a:p>
            <a:r>
              <a:rPr lang="vi-VN" sz="3600" dirty="0">
                <a:latin typeface="+mj-lt"/>
              </a:rPr>
              <a:t>Khi ăn cơm các con phải ăn hết suất của mình, không được bỏ thức ăn thừa nhé</a:t>
            </a:r>
            <a:endParaRPr lang="en-US" sz="3600" dirty="0">
              <a:latin typeface="+mj-lt"/>
            </a:endParaRPr>
          </a:p>
        </p:txBody>
      </p:sp>
    </p:spTree>
    <p:extLst>
      <p:ext uri="{BB962C8B-B14F-4D97-AF65-F5344CB8AC3E}">
        <p14:creationId xmlns:p14="http://schemas.microsoft.com/office/powerpoint/2010/main" val="36009456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1"/>
          </a:xfrm>
          <a:prstGeom prst="rect">
            <a:avLst/>
          </a:prstGeom>
        </p:spPr>
      </p:pic>
      <p:sp>
        <p:nvSpPr>
          <p:cNvPr id="3" name="TextBox 2"/>
          <p:cNvSpPr txBox="1"/>
          <p:nvPr/>
        </p:nvSpPr>
        <p:spPr>
          <a:xfrm>
            <a:off x="3080658" y="2315028"/>
            <a:ext cx="7130143" cy="1200329"/>
          </a:xfrm>
          <a:prstGeom prst="rect">
            <a:avLst/>
          </a:prstGeom>
          <a:noFill/>
        </p:spPr>
        <p:txBody>
          <a:bodyPr wrap="square" rtlCol="0">
            <a:spAutoFit/>
          </a:bodyPr>
          <a:lstStyle/>
          <a:p>
            <a:r>
              <a:rPr lang="en-US" sz="7200" dirty="0">
                <a:latin typeface="Times New Roman" panose="02020603050405020304" pitchFamily="18" charset="0"/>
                <a:cs typeface="Times New Roman" panose="02020603050405020304" pitchFamily="18" charset="0"/>
              </a:rPr>
              <a:t>PHẦN 3:Trò chơi</a:t>
            </a:r>
          </a:p>
        </p:txBody>
      </p:sp>
    </p:spTree>
    <p:extLst>
      <p:ext uri="{BB962C8B-B14F-4D97-AF65-F5344CB8AC3E}">
        <p14:creationId xmlns:p14="http://schemas.microsoft.com/office/powerpoint/2010/main" val="3848494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977897"/>
          </a:xfrm>
          <a:prstGeom prst="rect">
            <a:avLst/>
          </a:prstGeom>
        </p:spPr>
      </p:pic>
      <p:sp>
        <p:nvSpPr>
          <p:cNvPr id="3" name="TextBox 2"/>
          <p:cNvSpPr txBox="1"/>
          <p:nvPr/>
        </p:nvSpPr>
        <p:spPr>
          <a:xfrm>
            <a:off x="2558473" y="314037"/>
            <a:ext cx="6520873" cy="830997"/>
          </a:xfrm>
          <a:prstGeom prst="rect">
            <a:avLst/>
          </a:prstGeom>
          <a:noFill/>
        </p:spPr>
        <p:txBody>
          <a:bodyPr wrap="square" rtlCol="0">
            <a:spAutoFit/>
          </a:bodyPr>
          <a:lstStyle/>
          <a:p>
            <a:r>
              <a:rPr lang="vi-VN" sz="4800" dirty="0">
                <a:latin typeface="+mj-lt"/>
              </a:rPr>
              <a:t>Trò chơi : ai nhanh nhất </a:t>
            </a:r>
            <a:endParaRPr lang="en-US" sz="4800" dirty="0">
              <a:latin typeface="+mj-lt"/>
            </a:endParaRPr>
          </a:p>
        </p:txBody>
      </p:sp>
      <p:sp>
        <p:nvSpPr>
          <p:cNvPr id="4" name="TextBox 3"/>
          <p:cNvSpPr txBox="1"/>
          <p:nvPr/>
        </p:nvSpPr>
        <p:spPr>
          <a:xfrm>
            <a:off x="1819564" y="1532961"/>
            <a:ext cx="9014690" cy="403187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Cách chơi và luật chơi như sau</a:t>
            </a:r>
            <a:r>
              <a:rPr lang="vi-VN" sz="3200" dirty="0">
                <a:latin typeface="Times New Roman" panose="02020603050405020304" pitchFamily="18" charset="0"/>
                <a:cs typeface="Times New Roman" panose="02020603050405020304" pitchFamily="18" charset="0"/>
              </a:rPr>
              <a:t>: Cô chia lớp mình thành 2 đội,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đội màu xanh,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1 đội màu đỏ. Nhiệm vụ của 2 đội là phải trả lời thật nhanh và đúng đáp án đồ dùng của Bác Nông dân.Thời gian được tính bằng đồng hồ nếu đội nào trả lời nhanh và đùng đáp án sẽ dành được 1 sao, còn đội nào trả lời sai hoặc chậm hơn thì các các con sẽ cố gắng hơn ở lượt chơi sau.các con đã rõ cách chơi chưa.</a:t>
            </a:r>
            <a:endParaRPr lang="en-US" sz="3200" dirty="0">
              <a:latin typeface="Times New Roman" panose="02020603050405020304" pitchFamily="18" charset="0"/>
              <a:cs typeface="Times New Roman" panose="02020603050405020304" pitchFamily="18" charset="0"/>
            </a:endParaRPr>
          </a:p>
        </p:txBody>
      </p:sp>
      <p:sp>
        <p:nvSpPr>
          <p:cNvPr id="5" name="Right Arrow 4"/>
          <p:cNvSpPr/>
          <p:nvPr/>
        </p:nvSpPr>
        <p:spPr>
          <a:xfrm>
            <a:off x="7716982" y="5920509"/>
            <a:ext cx="2415309" cy="937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16982" y="5689676"/>
            <a:ext cx="1995055" cy="461665"/>
          </a:xfrm>
          <a:prstGeom prst="rect">
            <a:avLst/>
          </a:prstGeom>
          <a:noFill/>
        </p:spPr>
        <p:txBody>
          <a:bodyPr wrap="square" rtlCol="0">
            <a:spAutoFit/>
          </a:bodyPr>
          <a:lstStyle/>
          <a:p>
            <a:r>
              <a:rPr lang="vi-VN" sz="2400" dirty="0">
                <a:latin typeface="+mj-lt"/>
              </a:rPr>
              <a:t>Bắt đầu nào</a:t>
            </a:r>
            <a:endParaRPr lang="en-US" sz="2400" dirty="0">
              <a:latin typeface="+mj-lt"/>
            </a:endParaRPr>
          </a:p>
        </p:txBody>
      </p:sp>
    </p:spTree>
    <p:extLst>
      <p:ext uri="{BB962C8B-B14F-4D97-AF65-F5344CB8AC3E}">
        <p14:creationId xmlns:p14="http://schemas.microsoft.com/office/powerpoint/2010/main" val="2477972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0" y="0"/>
            <a:ext cx="122950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26" y="228185"/>
            <a:ext cx="4290356" cy="248196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54" y="3206341"/>
            <a:ext cx="4290356" cy="242462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8180" y="199086"/>
            <a:ext cx="4366150" cy="2511067"/>
          </a:xfrm>
          <a:prstGeom prst="rect">
            <a:avLst/>
          </a:prstGeom>
        </p:spPr>
      </p:pic>
      <p:pic>
        <p:nvPicPr>
          <p:cNvPr id="6" name="Picture 5"/>
          <p:cNvPicPr>
            <a:picLocks noChangeAspect="1"/>
          </p:cNvPicPr>
          <p:nvPr/>
        </p:nvPicPr>
        <p:blipFill>
          <a:blip r:embed="rId7"/>
          <a:stretch>
            <a:fillRect/>
          </a:stretch>
        </p:blipFill>
        <p:spPr>
          <a:xfrm>
            <a:off x="6398180" y="3210618"/>
            <a:ext cx="4366150" cy="2420350"/>
          </a:xfrm>
          <a:prstGeom prst="rect">
            <a:avLst/>
          </a:prstGeom>
        </p:spPr>
      </p:pic>
      <p:sp>
        <p:nvSpPr>
          <p:cNvPr id="7" name="TextBox 6"/>
          <p:cNvSpPr txBox="1"/>
          <p:nvPr/>
        </p:nvSpPr>
        <p:spPr>
          <a:xfrm>
            <a:off x="338673" y="2608638"/>
            <a:ext cx="9263675" cy="584775"/>
          </a:xfrm>
          <a:prstGeom prst="rect">
            <a:avLst/>
          </a:prstGeom>
          <a:noFill/>
        </p:spPr>
        <p:txBody>
          <a:bodyPr wrap="square" rtlCol="0">
            <a:spAutoFit/>
          </a:bodyPr>
          <a:lstStyle/>
          <a:p>
            <a:r>
              <a:rPr lang="en-US" dirty="0"/>
              <a:t>	</a:t>
            </a:r>
            <a:r>
              <a:rPr lang="en-US" sz="3200" dirty="0">
                <a:latin typeface="Times New Roman" panose="02020603050405020304" pitchFamily="18" charset="0"/>
                <a:cs typeface="Times New Roman" panose="02020603050405020304" pitchFamily="18" charset="0"/>
              </a:rPr>
              <a:t>Bé hãy chọn các sản phẩm của Bác nông dân nhé</a:t>
            </a:r>
          </a:p>
        </p:txBody>
      </p:sp>
      <p:sp>
        <p:nvSpPr>
          <p:cNvPr id="13" name="Rectangle 12"/>
          <p:cNvSpPr/>
          <p:nvPr/>
        </p:nvSpPr>
        <p:spPr>
          <a:xfrm>
            <a:off x="1066800" y="5704114"/>
            <a:ext cx="8360229" cy="51162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66799" y="5698945"/>
            <a:ext cx="8360229" cy="511629"/>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07708" y="5698280"/>
            <a:ext cx="206828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24455679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3"/>
                                        </p:tgtEl>
                                        <p:attrNameLst>
                                          <p:attrName>r</p:attrName>
                                        </p:attrNameLst>
                                      </p:cBhvr>
                                    </p:animRot>
                                    <p:animRot by="-240000">
                                      <p:cBhvr>
                                        <p:cTn id="35" dur="200" fill="hold">
                                          <p:stCondLst>
                                            <p:cond delay="200"/>
                                          </p:stCondLst>
                                        </p:cTn>
                                        <p:tgtEl>
                                          <p:spTgt spid="3"/>
                                        </p:tgtEl>
                                        <p:attrNameLst>
                                          <p:attrName>r</p:attrName>
                                        </p:attrNameLst>
                                      </p:cBhvr>
                                    </p:animRot>
                                    <p:animRot by="240000">
                                      <p:cBhvr>
                                        <p:cTn id="36" dur="200" fill="hold">
                                          <p:stCondLst>
                                            <p:cond delay="400"/>
                                          </p:stCondLst>
                                        </p:cTn>
                                        <p:tgtEl>
                                          <p:spTgt spid="3"/>
                                        </p:tgtEl>
                                        <p:attrNameLst>
                                          <p:attrName>r</p:attrName>
                                        </p:attrNameLst>
                                      </p:cBhvr>
                                    </p:animRot>
                                    <p:animRot by="-240000">
                                      <p:cBhvr>
                                        <p:cTn id="37" dur="200" fill="hold">
                                          <p:stCondLst>
                                            <p:cond delay="600"/>
                                          </p:stCondLst>
                                        </p:cTn>
                                        <p:tgtEl>
                                          <p:spTgt spid="3"/>
                                        </p:tgtEl>
                                        <p:attrNameLst>
                                          <p:attrName>r</p:attrName>
                                        </p:attrNameLst>
                                      </p:cBhvr>
                                    </p:animRot>
                                    <p:animRot by="120000">
                                      <p:cBhvr>
                                        <p:cTn id="38" dur="200" fill="hold">
                                          <p:stCondLst>
                                            <p:cond delay="800"/>
                                          </p:stCondLst>
                                        </p:cTn>
                                        <p:tgtEl>
                                          <p:spTgt spid="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6"/>
                                        </p:tgtEl>
                                        <p:attrNameLst>
                                          <p:attrName>r</p:attrName>
                                        </p:attrNameLst>
                                      </p:cBhvr>
                                    </p:animRot>
                                    <p:animRot by="-240000">
                                      <p:cBhvr>
                                        <p:cTn id="43" dur="200" fill="hold">
                                          <p:stCondLst>
                                            <p:cond delay="200"/>
                                          </p:stCondLst>
                                        </p:cTn>
                                        <p:tgtEl>
                                          <p:spTgt spid="6"/>
                                        </p:tgtEl>
                                        <p:attrNameLst>
                                          <p:attrName>r</p:attrName>
                                        </p:attrNameLst>
                                      </p:cBhvr>
                                    </p:animRot>
                                    <p:animRot by="240000">
                                      <p:cBhvr>
                                        <p:cTn id="44" dur="200" fill="hold">
                                          <p:stCondLst>
                                            <p:cond delay="400"/>
                                          </p:stCondLst>
                                        </p:cTn>
                                        <p:tgtEl>
                                          <p:spTgt spid="6"/>
                                        </p:tgtEl>
                                        <p:attrNameLst>
                                          <p:attrName>r</p:attrName>
                                        </p:attrNameLst>
                                      </p:cBhvr>
                                    </p:animRot>
                                    <p:animRot by="-240000">
                                      <p:cBhvr>
                                        <p:cTn id="45" dur="200" fill="hold">
                                          <p:stCondLst>
                                            <p:cond delay="600"/>
                                          </p:stCondLst>
                                        </p:cTn>
                                        <p:tgtEl>
                                          <p:spTgt spid="6"/>
                                        </p:tgtEl>
                                        <p:attrNameLst>
                                          <p:attrName>r</p:attrName>
                                        </p:attrNameLst>
                                      </p:cBhvr>
                                    </p:animRot>
                                    <p:animRot by="120000">
                                      <p:cBhvr>
                                        <p:cTn id="4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22" presetClass="exit" presetSubtype="2" fill="hold" grpId="0" nodeType="clickEffect">
                                  <p:stCondLst>
                                    <p:cond delay="0"/>
                                  </p:stCondLst>
                                  <p:childTnLst>
                                    <p:animEffect transition="out" filter="wipe(right)">
                                      <p:cBhvr>
                                        <p:cTn id="51" dur="10000"/>
                                        <p:tgtEl>
                                          <p:spTgt spid="14"/>
                                        </p:tgtEl>
                                      </p:cBhvr>
                                    </p:animEffect>
                                    <p:set>
                                      <p:cBhvr>
                                        <p:cTn id="52" dur="1" fill="hold">
                                          <p:stCondLst>
                                            <p:cond delay="9999"/>
                                          </p:stCondLst>
                                        </p:cTn>
                                        <p:tgtEl>
                                          <p:spTgt spid="14"/>
                                        </p:tgtEl>
                                        <p:attrNameLst>
                                          <p:attrName>style.visibility</p:attrName>
                                        </p:attrNameLst>
                                      </p:cBhvr>
                                      <p:to>
                                        <p:strVal val="hidden"/>
                                      </p:to>
                                    </p:set>
                                  </p:childTnLst>
                                </p:cTn>
                              </p:par>
                            </p:childTnLst>
                          </p:cTn>
                        </p:par>
                        <p:par>
                          <p:cTn id="53" fill="hold">
                            <p:stCondLst>
                              <p:cond delay="100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bldLst>
      <p:bldP spid="7" grpId="0"/>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4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3152" y="341639"/>
            <a:ext cx="3601382" cy="25672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579" y="3400995"/>
            <a:ext cx="3601382" cy="259923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345" y="309612"/>
            <a:ext cx="3601382" cy="259923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7961" y="315215"/>
            <a:ext cx="3601382" cy="259363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0292" y="3370080"/>
            <a:ext cx="3601382" cy="259923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1674" y="3343656"/>
            <a:ext cx="3601382" cy="2625658"/>
          </a:xfrm>
          <a:prstGeom prst="rect">
            <a:avLst/>
          </a:prstGeom>
        </p:spPr>
      </p:pic>
      <p:sp>
        <p:nvSpPr>
          <p:cNvPr id="9" name="TextBox 8"/>
          <p:cNvSpPr txBox="1"/>
          <p:nvPr/>
        </p:nvSpPr>
        <p:spPr>
          <a:xfrm>
            <a:off x="3294593" y="2679847"/>
            <a:ext cx="7979229" cy="76944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Đâu</a:t>
            </a:r>
            <a:r>
              <a:rPr lang="en-US" sz="4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là đồ vật</a:t>
            </a:r>
            <a:r>
              <a:rPr lang="en-US" sz="4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của Bác nông dân</a:t>
            </a:r>
          </a:p>
        </p:txBody>
      </p:sp>
      <p:sp>
        <p:nvSpPr>
          <p:cNvPr id="18" name="Rectangle 17"/>
          <p:cNvSpPr/>
          <p:nvPr/>
        </p:nvSpPr>
        <p:spPr>
          <a:xfrm>
            <a:off x="1992085" y="5931373"/>
            <a:ext cx="8207829" cy="64225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92084" y="5941531"/>
            <a:ext cx="8207829" cy="642258"/>
          </a:xfrm>
          <a:prstGeom prst="rect">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38582" y="5877939"/>
            <a:ext cx="2530906"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417788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22" presetClass="exit" presetSubtype="2" fill="hold" grpId="0" nodeType="clickEffect">
                                  <p:stCondLst>
                                    <p:cond delay="0"/>
                                  </p:stCondLst>
                                  <p:childTnLst>
                                    <p:animEffect transition="out" filter="wipe(right)">
                                      <p:cBhvr>
                                        <p:cTn id="57" dur="10000"/>
                                        <p:tgtEl>
                                          <p:spTgt spid="19"/>
                                        </p:tgtEl>
                                      </p:cBhvr>
                                    </p:animEffect>
                                    <p:set>
                                      <p:cBhvr>
                                        <p:cTn id="58" dur="1" fill="hold">
                                          <p:stCondLst>
                                            <p:cond delay="9999"/>
                                          </p:stCondLst>
                                        </p:cTn>
                                        <p:tgtEl>
                                          <p:spTgt spid="19"/>
                                        </p:tgtEl>
                                        <p:attrNameLst>
                                          <p:attrName>style.visibility</p:attrName>
                                        </p:attrNameLst>
                                      </p:cBhvr>
                                      <p:to>
                                        <p:strVal val="hidden"/>
                                      </p:to>
                                    </p:set>
                                  </p:childTnLst>
                                </p:cTn>
                              </p:par>
                            </p:childTnLst>
                          </p:cTn>
                        </p:par>
                        <p:par>
                          <p:cTn id="59" fill="hold">
                            <p:stCondLst>
                              <p:cond delay="10000"/>
                            </p:stCondLst>
                            <p:childTnLst>
                              <p:par>
                                <p:cTn id="60" presetID="2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9"/>
                  </p:tgtEl>
                </p:cond>
              </p:nextCondLst>
            </p:seq>
          </p:childTnLst>
        </p:cTn>
      </p:par>
    </p:tnLst>
    <p:bldLst>
      <p:bldP spid="9" grpId="0"/>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5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67" y="243382"/>
            <a:ext cx="4648603" cy="258340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3382"/>
            <a:ext cx="4648603" cy="260332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666" y="3415408"/>
            <a:ext cx="4648603" cy="25834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4850" y="3415408"/>
            <a:ext cx="4648603" cy="2583404"/>
          </a:xfrm>
          <a:prstGeom prst="rect">
            <a:avLst/>
          </a:prstGeom>
        </p:spPr>
      </p:pic>
      <p:sp>
        <p:nvSpPr>
          <p:cNvPr id="8" name="TextBox 7"/>
          <p:cNvSpPr txBox="1"/>
          <p:nvPr/>
        </p:nvSpPr>
        <p:spPr>
          <a:xfrm>
            <a:off x="1951364" y="2830633"/>
            <a:ext cx="766354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Đâu là con vật giúp Bác nông dân thu hoạch</a:t>
            </a:r>
          </a:p>
        </p:txBody>
      </p:sp>
      <p:sp>
        <p:nvSpPr>
          <p:cNvPr id="9" name="Rectangle 8"/>
          <p:cNvSpPr/>
          <p:nvPr/>
        </p:nvSpPr>
        <p:spPr>
          <a:xfrm>
            <a:off x="2590800" y="5998812"/>
            <a:ext cx="7228114" cy="53261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5995808"/>
            <a:ext cx="7228114" cy="532617"/>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64072" y="5940453"/>
            <a:ext cx="2100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232305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xit" presetSubtype="2" fill="hold" grpId="0" nodeType="clickEffect">
                                  <p:stCondLst>
                                    <p:cond delay="0"/>
                                  </p:stCondLst>
                                  <p:childTnLst>
                                    <p:animEffect transition="out" filter="wipe(right)">
                                      <p:cBhvr>
                                        <p:cTn id="24" dur="10000"/>
                                        <p:tgtEl>
                                          <p:spTgt spid="10"/>
                                        </p:tgtEl>
                                      </p:cBhvr>
                                    </p:animEffect>
                                    <p:set>
                                      <p:cBhvr>
                                        <p:cTn id="25" dur="1" fill="hold">
                                          <p:stCondLst>
                                            <p:cond delay="9999"/>
                                          </p:stCondLst>
                                        </p:cTn>
                                        <p:tgtEl>
                                          <p:spTgt spid="10"/>
                                        </p:tgtEl>
                                        <p:attrNameLst>
                                          <p:attrName>style.visibility</p:attrName>
                                        </p:attrNameLst>
                                      </p:cBhvr>
                                      <p:to>
                                        <p:strVal val="hidden"/>
                                      </p:to>
                                    </p:se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subTnLst>
                                    <p:audio>
                                      <p:cMediaNode vol="100000">
                                        <p:cTn display="0" masterRel="sameClick">
                                          <p:stCondLst>
                                            <p:cond evt="begin" delay="0">
                                              <p:tn val="27"/>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childTnLst>
        </p:cTn>
      </p:par>
    </p:tnLst>
    <p:bldLst>
      <p:bldP spid="8" grpId="0"/>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796"/>
          </a:xfrm>
          <a:prstGeom prst="rect">
            <a:avLst/>
          </a:prstGeom>
        </p:spPr>
      </p:pic>
      <p:sp>
        <p:nvSpPr>
          <p:cNvPr id="4" name="TextBox 3"/>
          <p:cNvSpPr txBox="1"/>
          <p:nvPr/>
        </p:nvSpPr>
        <p:spPr>
          <a:xfrm>
            <a:off x="1589314" y="1902788"/>
            <a:ext cx="8501742" cy="280076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Trò chơi 2 : vẽ công cụ làm việc của Bác nông dân</a:t>
            </a:r>
          </a:p>
          <a:p>
            <a:r>
              <a:rPr lang="en-US" sz="4400" dirty="0">
                <a:latin typeface="Times New Roman" panose="02020603050405020304" pitchFamily="18" charset="0"/>
                <a:cs typeface="Times New Roman" panose="02020603050405020304" pitchFamily="18" charset="0"/>
              </a:rPr>
              <a:t>Các con hãy dùng bút sáp và vẽ công cụ lao động của Bác nông dân</a:t>
            </a:r>
          </a:p>
        </p:txBody>
      </p:sp>
    </p:spTree>
    <p:extLst>
      <p:ext uri="{BB962C8B-B14F-4D97-AF65-F5344CB8AC3E}">
        <p14:creationId xmlns:p14="http://schemas.microsoft.com/office/powerpoint/2010/main" val="2481169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TextBox 3"/>
          <p:cNvSpPr txBox="1"/>
          <p:nvPr/>
        </p:nvSpPr>
        <p:spPr>
          <a:xfrm>
            <a:off x="1251855" y="3013501"/>
            <a:ext cx="9688285" cy="830997"/>
          </a:xfrm>
          <a:prstGeom prst="rect">
            <a:avLst/>
          </a:prstGeom>
          <a:noFill/>
        </p:spPr>
        <p:txBody>
          <a:bodyPr wrap="square" rtlCol="0">
            <a:prstTxWarp prst="textWave1">
              <a:avLst/>
            </a:prstTxWarp>
            <a:spAutoFit/>
          </a:bodyPr>
          <a:lstStyle/>
          <a:p>
            <a:r>
              <a:rPr lang="en-US" sz="4800" dirty="0">
                <a:solidFill>
                  <a:srgbClr val="D000D0"/>
                </a:solidFill>
                <a:latin typeface="Times New Roman" panose="02020603050405020304" pitchFamily="18" charset="0"/>
                <a:cs typeface="Times New Roman" panose="02020603050405020304" pitchFamily="18" charset="0"/>
              </a:rPr>
              <a:t>Chúc các con chăm ngoan học giỏi</a:t>
            </a:r>
          </a:p>
        </p:txBody>
      </p:sp>
      <p:sp>
        <p:nvSpPr>
          <p:cNvPr id="5" name="TextBox 4"/>
          <p:cNvSpPr txBox="1"/>
          <p:nvPr/>
        </p:nvSpPr>
        <p:spPr>
          <a:xfrm>
            <a:off x="3260268" y="1774371"/>
            <a:ext cx="5671457" cy="923330"/>
          </a:xfrm>
          <a:prstGeom prst="rect">
            <a:avLst/>
          </a:prstGeom>
          <a:noFill/>
        </p:spPr>
        <p:txBody>
          <a:bodyPr wrap="square" rtlCol="0">
            <a:spAutoFit/>
          </a:bodyPr>
          <a:lstStyle/>
          <a:p>
            <a:pPr algn="ctr"/>
            <a:r>
              <a:rPr lang="en-US" sz="5400" dirty="0">
                <a:solidFill>
                  <a:srgbClr val="7030A0"/>
                </a:solidFill>
                <a:latin typeface="Times New Roman" panose="02020603050405020304" pitchFamily="18" charset="0"/>
                <a:cs typeface="Times New Roman" panose="02020603050405020304" pitchFamily="18" charset="0"/>
              </a:rPr>
              <a:t>Hẹn gặp lại các con</a:t>
            </a:r>
          </a:p>
        </p:txBody>
      </p:sp>
    </p:spTree>
    <p:extLst>
      <p:ext uri="{BB962C8B-B14F-4D97-AF65-F5344CB8AC3E}">
        <p14:creationId xmlns:p14="http://schemas.microsoft.com/office/powerpoint/2010/main" val="333194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363"/>
          </a:xfrm>
          <a:prstGeom prst="rect">
            <a:avLst/>
          </a:prstGeom>
        </p:spPr>
      </p:pic>
      <p:sp>
        <p:nvSpPr>
          <p:cNvPr id="5" name="TextBox 4"/>
          <p:cNvSpPr txBox="1"/>
          <p:nvPr/>
        </p:nvSpPr>
        <p:spPr>
          <a:xfrm>
            <a:off x="1731818" y="1330036"/>
            <a:ext cx="9379528"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“Ai người vất vả sớm chiều </a:t>
            </a:r>
          </a:p>
          <a:p>
            <a:r>
              <a:rPr lang="en-US" sz="4000" dirty="0">
                <a:latin typeface="Times New Roman" panose="02020603050405020304" pitchFamily="18" charset="0"/>
                <a:cs typeface="Times New Roman" panose="02020603050405020304" pitchFamily="18" charset="0"/>
              </a:rPr>
              <a:t>Chăm lo đồng ruộng, cây trồng xanh tươi”</a:t>
            </a:r>
          </a:p>
        </p:txBody>
      </p:sp>
      <p:sp>
        <p:nvSpPr>
          <p:cNvPr id="6" name="TextBox 5"/>
          <p:cNvSpPr txBox="1"/>
          <p:nvPr/>
        </p:nvSpPr>
        <p:spPr>
          <a:xfrm>
            <a:off x="7703127" y="3049459"/>
            <a:ext cx="1801091"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Là ai?</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67671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45">
        <p15:prstTrans prst="wind"/>
      </p:transition>
    </mc:Choice>
    <mc:Fallback xmlns="">
      <p:transition spd="slow" advTm="2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2"/>
                </p:tgtEl>
              </p:cMediaNode>
            </p:audio>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693891"/>
          </a:xfrm>
          <a:prstGeom prst="rect">
            <a:avLst/>
          </a:prstGeom>
        </p:spPr>
      </p:pic>
      <p:sp>
        <p:nvSpPr>
          <p:cNvPr id="2" name="TextBox 1"/>
          <p:cNvSpPr txBox="1"/>
          <p:nvPr/>
        </p:nvSpPr>
        <p:spPr>
          <a:xfrm>
            <a:off x="3113314" y="3265715"/>
            <a:ext cx="6411685" cy="1446550"/>
          </a:xfrm>
          <a:prstGeom prst="rect">
            <a:avLst/>
          </a:prstGeom>
          <a:noFill/>
        </p:spPr>
        <p:txBody>
          <a:bodyPr wrap="square" rtlCol="0">
            <a:spAutoFit/>
          </a:bodyPr>
          <a:lstStyle/>
          <a:p>
            <a:r>
              <a:rPr lang="en-US" sz="4400" dirty="0">
                <a:solidFill>
                  <a:schemeClr val="bg1"/>
                </a:solidFill>
                <a:latin typeface="Times New Roman" panose="02020603050405020304" pitchFamily="18" charset="0"/>
                <a:cs typeface="Times New Roman" panose="02020603050405020304" pitchFamily="18" charset="0"/>
              </a:rPr>
              <a:t>PHẦN 1: KHÁM PHÁ BÁC NÔNG DÂN</a:t>
            </a:r>
          </a:p>
        </p:txBody>
      </p:sp>
    </p:spTree>
    <p:extLst>
      <p:ext uri="{BB962C8B-B14F-4D97-AF65-F5344CB8AC3E}">
        <p14:creationId xmlns:p14="http://schemas.microsoft.com/office/powerpoint/2010/main" val="1005142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619718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79774"/>
          </a:xfrm>
          <a:prstGeom prst="rect">
            <a:avLst/>
          </a:prstGeom>
        </p:spPr>
      </p:pic>
    </p:spTree>
    <p:extLst>
      <p:ext uri="{BB962C8B-B14F-4D97-AF65-F5344CB8AC3E}">
        <p14:creationId xmlns:p14="http://schemas.microsoft.com/office/powerpoint/2010/main" val="13234102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80588"/>
          </a:xfrm>
          <a:prstGeom prst="rect">
            <a:avLst/>
          </a:prstGeom>
        </p:spPr>
      </p:pic>
    </p:spTree>
    <p:extLst>
      <p:ext uri="{BB962C8B-B14F-4D97-AF65-F5344CB8AC3E}">
        <p14:creationId xmlns:p14="http://schemas.microsoft.com/office/powerpoint/2010/main" val="143988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647454" y="284043"/>
            <a:ext cx="4045526" cy="2308794"/>
          </a:xfrm>
          <a:prstGeom prst="rect">
            <a:avLst/>
          </a:prstGeom>
        </p:spPr>
      </p:pic>
      <p:pic>
        <p:nvPicPr>
          <p:cNvPr id="8" name="Picture 7"/>
          <p:cNvPicPr>
            <a:picLocks noChangeAspect="1"/>
          </p:cNvPicPr>
          <p:nvPr/>
        </p:nvPicPr>
        <p:blipFill>
          <a:blip r:embed="rId4"/>
          <a:stretch>
            <a:fillRect/>
          </a:stretch>
        </p:blipFill>
        <p:spPr>
          <a:xfrm>
            <a:off x="6871853" y="247192"/>
            <a:ext cx="4174837" cy="2348346"/>
          </a:xfrm>
          <a:prstGeom prst="rect">
            <a:avLst/>
          </a:prstGeom>
        </p:spPr>
      </p:pic>
      <p:pic>
        <p:nvPicPr>
          <p:cNvPr id="12" name="Picture 11"/>
          <p:cNvPicPr>
            <a:picLocks noChangeAspect="1"/>
          </p:cNvPicPr>
          <p:nvPr/>
        </p:nvPicPr>
        <p:blipFill>
          <a:blip r:embed="rId5"/>
          <a:stretch>
            <a:fillRect/>
          </a:stretch>
        </p:blipFill>
        <p:spPr>
          <a:xfrm>
            <a:off x="3483018" y="3400954"/>
            <a:ext cx="4174837" cy="2286000"/>
          </a:xfrm>
          <a:prstGeom prst="rect">
            <a:avLst/>
          </a:prstGeom>
        </p:spPr>
      </p:pic>
      <p:sp>
        <p:nvSpPr>
          <p:cNvPr id="3" name="TextBox 2"/>
          <p:cNvSpPr txBox="1"/>
          <p:nvPr/>
        </p:nvSpPr>
        <p:spPr>
          <a:xfrm>
            <a:off x="1236385" y="2713645"/>
            <a:ext cx="1874982" cy="523220"/>
          </a:xfrm>
          <a:prstGeom prst="rect">
            <a:avLst/>
          </a:prstGeom>
          <a:solidFill>
            <a:schemeClr val="bg1"/>
          </a:solidFill>
        </p:spPr>
        <p:txBody>
          <a:bodyPr wrap="square" rtlCol="0">
            <a:spAutoFit/>
          </a:bodyPr>
          <a:lstStyle/>
          <a:p>
            <a:r>
              <a:rPr lang="vi-VN" sz="2800" dirty="0">
                <a:latin typeface="+mj-lt"/>
              </a:rPr>
              <a:t>bừa ruộng</a:t>
            </a:r>
            <a:endParaRPr lang="en-US" sz="2800" dirty="0">
              <a:latin typeface="+mj-lt"/>
            </a:endParaRPr>
          </a:p>
        </p:txBody>
      </p:sp>
      <p:sp>
        <p:nvSpPr>
          <p:cNvPr id="4" name="TextBox 3"/>
          <p:cNvSpPr txBox="1"/>
          <p:nvPr/>
        </p:nvSpPr>
        <p:spPr>
          <a:xfrm>
            <a:off x="8097715" y="2705858"/>
            <a:ext cx="1496291" cy="523220"/>
          </a:xfrm>
          <a:prstGeom prst="rect">
            <a:avLst/>
          </a:prstGeom>
          <a:solidFill>
            <a:schemeClr val="bg1"/>
          </a:solidFill>
        </p:spPr>
        <p:txBody>
          <a:bodyPr wrap="square" rtlCol="0">
            <a:spAutoFit/>
          </a:bodyPr>
          <a:lstStyle/>
          <a:p>
            <a:r>
              <a:rPr lang="vi-VN" sz="2800" dirty="0">
                <a:latin typeface="+mj-lt"/>
              </a:rPr>
              <a:t>gieo mạ</a:t>
            </a:r>
            <a:endParaRPr lang="en-US" sz="2800" dirty="0">
              <a:latin typeface="+mj-lt"/>
            </a:endParaRPr>
          </a:p>
        </p:txBody>
      </p:sp>
      <p:sp>
        <p:nvSpPr>
          <p:cNvPr id="5" name="TextBox 4"/>
          <p:cNvSpPr txBox="1"/>
          <p:nvPr/>
        </p:nvSpPr>
        <p:spPr>
          <a:xfrm>
            <a:off x="4692980" y="5907595"/>
            <a:ext cx="1542473" cy="523220"/>
          </a:xfrm>
          <a:prstGeom prst="rect">
            <a:avLst/>
          </a:prstGeom>
          <a:solidFill>
            <a:schemeClr val="bg1"/>
          </a:solidFill>
        </p:spPr>
        <p:txBody>
          <a:bodyPr wrap="square" rtlCol="0">
            <a:spAutoFit/>
          </a:bodyPr>
          <a:lstStyle/>
          <a:p>
            <a:r>
              <a:rPr lang="vi-VN" sz="2800" dirty="0">
                <a:latin typeface="+mj-lt"/>
              </a:rPr>
              <a:t>Cấy lúa</a:t>
            </a:r>
            <a:endParaRPr lang="en-US" sz="2800" dirty="0">
              <a:latin typeface="+mj-lt"/>
            </a:endParaRPr>
          </a:p>
        </p:txBody>
      </p:sp>
    </p:spTree>
    <p:extLst>
      <p:ext uri="{BB962C8B-B14F-4D97-AF65-F5344CB8AC3E}">
        <p14:creationId xmlns:p14="http://schemas.microsoft.com/office/powerpoint/2010/main" val="8692950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5" y="0"/>
            <a:ext cx="12192000" cy="6864045"/>
          </a:xfrm>
          <a:prstGeom prst="rect">
            <a:avLst/>
          </a:prstGeom>
        </p:spPr>
      </p:pic>
      <p:pic>
        <p:nvPicPr>
          <p:cNvPr id="3" name="Picture 2"/>
          <p:cNvPicPr>
            <a:picLocks noChangeAspect="1"/>
          </p:cNvPicPr>
          <p:nvPr/>
        </p:nvPicPr>
        <p:blipFill>
          <a:blip r:embed="rId3"/>
          <a:stretch>
            <a:fillRect/>
          </a:stretch>
        </p:blipFill>
        <p:spPr>
          <a:xfrm>
            <a:off x="646547" y="689368"/>
            <a:ext cx="4313382" cy="2426278"/>
          </a:xfrm>
          <a:prstGeom prst="rect">
            <a:avLst/>
          </a:prstGeom>
        </p:spPr>
      </p:pic>
      <p:pic>
        <p:nvPicPr>
          <p:cNvPr id="4" name="Picture 3"/>
          <p:cNvPicPr>
            <a:picLocks noChangeAspect="1"/>
          </p:cNvPicPr>
          <p:nvPr/>
        </p:nvPicPr>
        <p:blipFill>
          <a:blip r:embed="rId4"/>
          <a:stretch>
            <a:fillRect/>
          </a:stretch>
        </p:blipFill>
        <p:spPr>
          <a:xfrm>
            <a:off x="6382327" y="689368"/>
            <a:ext cx="4387274" cy="2422919"/>
          </a:xfrm>
          <a:prstGeom prst="rect">
            <a:avLst/>
          </a:prstGeom>
        </p:spPr>
      </p:pic>
      <p:pic>
        <p:nvPicPr>
          <p:cNvPr id="5" name="Picture 4"/>
          <p:cNvPicPr>
            <a:picLocks noChangeAspect="1"/>
          </p:cNvPicPr>
          <p:nvPr/>
        </p:nvPicPr>
        <p:blipFill>
          <a:blip r:embed="rId5"/>
          <a:stretch>
            <a:fillRect/>
          </a:stretch>
        </p:blipFill>
        <p:spPr>
          <a:xfrm>
            <a:off x="3510766" y="3801655"/>
            <a:ext cx="4311449" cy="2479964"/>
          </a:xfrm>
          <a:prstGeom prst="rect">
            <a:avLst/>
          </a:prstGeom>
        </p:spPr>
      </p:pic>
      <p:sp>
        <p:nvSpPr>
          <p:cNvPr id="6" name="TextBox 5"/>
          <p:cNvSpPr txBox="1"/>
          <p:nvPr/>
        </p:nvSpPr>
        <p:spPr>
          <a:xfrm>
            <a:off x="1270931" y="3242035"/>
            <a:ext cx="1810327" cy="523220"/>
          </a:xfrm>
          <a:prstGeom prst="rect">
            <a:avLst/>
          </a:prstGeom>
          <a:solidFill>
            <a:schemeClr val="bg1"/>
          </a:solidFill>
        </p:spPr>
        <p:txBody>
          <a:bodyPr wrap="square" rtlCol="0">
            <a:spAutoFit/>
          </a:bodyPr>
          <a:lstStyle/>
          <a:p>
            <a:r>
              <a:rPr lang="vi-VN" sz="2800" dirty="0">
                <a:latin typeface="+mj-lt"/>
              </a:rPr>
              <a:t>Bón phân</a:t>
            </a:r>
            <a:endParaRPr lang="en-US" sz="2800" dirty="0">
              <a:latin typeface="+mj-lt"/>
            </a:endParaRPr>
          </a:p>
        </p:txBody>
      </p:sp>
      <p:sp>
        <p:nvSpPr>
          <p:cNvPr id="7" name="TextBox 6"/>
          <p:cNvSpPr txBox="1"/>
          <p:nvPr/>
        </p:nvSpPr>
        <p:spPr>
          <a:xfrm>
            <a:off x="8251724" y="3108090"/>
            <a:ext cx="2022763" cy="523220"/>
          </a:xfrm>
          <a:prstGeom prst="rect">
            <a:avLst/>
          </a:prstGeom>
          <a:solidFill>
            <a:schemeClr val="bg1"/>
          </a:solidFill>
        </p:spPr>
        <p:txBody>
          <a:bodyPr wrap="square" rtlCol="0">
            <a:spAutoFit/>
          </a:bodyPr>
          <a:lstStyle/>
          <a:p>
            <a:r>
              <a:rPr lang="vi-VN" sz="2800" dirty="0">
                <a:latin typeface="+mj-lt"/>
              </a:rPr>
              <a:t>Bơm nước</a:t>
            </a:r>
            <a:endParaRPr lang="en-US" sz="2800" dirty="0">
              <a:latin typeface="+mj-lt"/>
            </a:endParaRPr>
          </a:p>
        </p:txBody>
      </p:sp>
      <p:sp>
        <p:nvSpPr>
          <p:cNvPr id="8" name="TextBox 7"/>
          <p:cNvSpPr txBox="1"/>
          <p:nvPr/>
        </p:nvSpPr>
        <p:spPr>
          <a:xfrm>
            <a:off x="4036272" y="6334085"/>
            <a:ext cx="3260435" cy="523220"/>
          </a:xfrm>
          <a:prstGeom prst="rect">
            <a:avLst/>
          </a:prstGeom>
          <a:solidFill>
            <a:schemeClr val="bg1"/>
          </a:solidFill>
        </p:spPr>
        <p:txBody>
          <a:bodyPr wrap="square" rtlCol="0">
            <a:spAutoFit/>
          </a:bodyPr>
          <a:lstStyle/>
          <a:p>
            <a:r>
              <a:rPr lang="vi-VN" sz="2800" dirty="0">
                <a:latin typeface="+mj-lt"/>
              </a:rPr>
              <a:t>Phun thuốc trừ sâu</a:t>
            </a:r>
            <a:endParaRPr lang="en-US" sz="2800" dirty="0">
              <a:latin typeface="+mj-lt"/>
            </a:endParaRPr>
          </a:p>
        </p:txBody>
      </p:sp>
    </p:spTree>
    <p:extLst>
      <p:ext uri="{BB962C8B-B14F-4D97-AF65-F5344CB8AC3E}">
        <p14:creationId xmlns:p14="http://schemas.microsoft.com/office/powerpoint/2010/main" val="34669311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467</Words>
  <Application>Microsoft Office PowerPoint</Application>
  <PresentationFormat>Widescreen</PresentationFormat>
  <Paragraphs>49</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cp:lastModifiedBy>
  <cp:revision>56</cp:revision>
  <dcterms:created xsi:type="dcterms:W3CDTF">2021-11-19T14:18:52Z</dcterms:created>
  <dcterms:modified xsi:type="dcterms:W3CDTF">2021-11-21T05:08:43Z</dcterms:modified>
</cp:coreProperties>
</file>