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76" r:id="rId5"/>
    <p:sldId id="259" r:id="rId6"/>
    <p:sldId id="285" r:id="rId7"/>
    <p:sldId id="277" r:id="rId8"/>
    <p:sldId id="289" r:id="rId9"/>
    <p:sldId id="295" r:id="rId10"/>
    <p:sldId id="282" r:id="rId11"/>
    <p:sldId id="290" r:id="rId12"/>
    <p:sldId id="278" r:id="rId13"/>
    <p:sldId id="286" r:id="rId14"/>
    <p:sldId id="280" r:id="rId15"/>
    <p:sldId id="288" r:id="rId16"/>
    <p:sldId id="283" r:id="rId17"/>
    <p:sldId id="293" r:id="rId18"/>
    <p:sldId id="294"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15" autoAdjust="0"/>
    <p:restoredTop sz="94660"/>
  </p:normalViewPr>
  <p:slideViewPr>
    <p:cSldViewPr snapToGrid="0">
      <p:cViewPr varScale="1">
        <p:scale>
          <a:sx n="65" d="100"/>
          <a:sy n="65" d="100"/>
        </p:scale>
        <p:origin x="7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30/10/2021</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30/10/2021</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vi-VN" sz="4800" dirty="0"/>
              <a:t>UBND QUẬN LONG BIÊN</a:t>
            </a:r>
            <a:br>
              <a:rPr lang="vi-VN" sz="4800" dirty="0"/>
            </a:br>
            <a:r>
              <a:rPr lang="vi-VN" sz="4800" dirty="0"/>
              <a:t>TRƯỜNG MẦM NON ÁNH SAO</a:t>
            </a: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592826" y="2601118"/>
            <a:ext cx="9163664" cy="1744739"/>
          </a:xfrm>
        </p:spPr>
        <p:txBody>
          <a:bodyPr>
            <a:normAutofit fontScale="25000" lnSpcReduction="20000"/>
          </a:bodyPr>
          <a:lstStyle/>
          <a:p>
            <a:r>
              <a:rPr lang="vi-VN" sz="14400" dirty="0">
                <a:solidFill>
                  <a:srgbClr val="FF0000"/>
                </a:solidFill>
                <a:latin typeface="+mj-lt"/>
              </a:rPr>
              <a:t>PHÁT TRIỂN NGÔN NGỮ</a:t>
            </a:r>
          </a:p>
          <a:p>
            <a:r>
              <a:rPr lang="vi-VN" sz="14400" dirty="0">
                <a:solidFill>
                  <a:srgbClr val="FF0000"/>
                </a:solidFill>
                <a:latin typeface="+mj-lt"/>
              </a:rPr>
              <a:t>Câu chuyện: Chú Dê Đen</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Nguyễn Thanh Huệ</a:t>
            </a:r>
          </a:p>
          <a:p>
            <a:r>
              <a:rPr lang="vi-VN" sz="11100" dirty="0">
                <a:solidFill>
                  <a:srgbClr val="FF3300"/>
                </a:solidFill>
                <a:latin typeface="+mj-lt"/>
              </a:rPr>
              <a:t>Lớp: MGB C1</a:t>
            </a: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AB4AE-4AD9-49E7-8AE4-FBC40CD413B2}"/>
              </a:ext>
            </a:extLst>
          </p:cNvPr>
          <p:cNvSpPr>
            <a:spLocks noGrp="1"/>
          </p:cNvSpPr>
          <p:nvPr>
            <p:ph type="title"/>
          </p:nvPr>
        </p:nvSpPr>
        <p:spPr>
          <a:xfrm>
            <a:off x="2333624" y="365125"/>
            <a:ext cx="7606789" cy="3063875"/>
          </a:xfrm>
        </p:spPr>
        <p:txBody>
          <a:bodyPr>
            <a:normAutofit fontScale="90000"/>
          </a:bodyPr>
          <a:lstStyle/>
          <a:p>
            <a:br>
              <a:rPr lang="vi-VN" sz="3200" dirty="0"/>
            </a:br>
            <a:br>
              <a:rPr lang="vi-VN" sz="3200" dirty="0"/>
            </a:br>
            <a:br>
              <a:rPr lang="vi-VN" sz="3200" dirty="0"/>
            </a:br>
            <a:br>
              <a:rPr lang="vi-VN" sz="3200" dirty="0"/>
            </a:br>
            <a:br>
              <a:rPr lang="vi-VN" sz="3200" dirty="0"/>
            </a:br>
            <a:r>
              <a:rPr lang="vi-VN" sz="3200" dirty="0"/>
              <a:t>-</a:t>
            </a:r>
            <a:r>
              <a:rPr lang="vi-VN" sz="3600" b="0" i="0" dirty="0">
                <a:effectLst/>
                <a:latin typeface="Times New Roman" panose="02020603050405020304" pitchFamily="18" charset="0"/>
              </a:rPr>
              <a:t> Cô vừa kể các con nghe câu chuyện gì ? </a:t>
            </a:r>
            <a:br>
              <a:rPr lang="vi-VN" sz="3600" b="0" i="0" dirty="0">
                <a:effectLst/>
                <a:latin typeface="Times New Roman" panose="02020603050405020304" pitchFamily="18" charset="0"/>
              </a:rPr>
            </a:br>
            <a:r>
              <a:rPr lang="vi-VN" sz="3600" b="0" i="0" dirty="0">
                <a:effectLst/>
                <a:latin typeface="Times New Roman" panose="02020603050405020304" pitchFamily="18" charset="0"/>
              </a:rPr>
              <a:t>- Trong truyện có những nhân vật nào? </a:t>
            </a:r>
            <a:br>
              <a:rPr lang="vi-VN" sz="3600" b="0" i="0" dirty="0">
                <a:effectLst/>
                <a:latin typeface="Times New Roman" panose="02020603050405020304" pitchFamily="18" charset="0"/>
              </a:rPr>
            </a:br>
            <a:br>
              <a:rPr lang="vi-VN" sz="3600" dirty="0"/>
            </a:br>
            <a:endParaRPr lang="vi-VN" sz="3600" dirty="0"/>
          </a:p>
        </p:txBody>
      </p:sp>
      <p:pic>
        <p:nvPicPr>
          <p:cNvPr id="3" name="Picture 2">
            <a:extLst>
              <a:ext uri="{FF2B5EF4-FFF2-40B4-BE49-F238E27FC236}">
                <a16:creationId xmlns:a16="http://schemas.microsoft.com/office/drawing/2014/main" id="{72E4C126-5FAD-4E9E-AB87-072C1C238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737" y="2914650"/>
            <a:ext cx="8120063" cy="3943350"/>
          </a:xfrm>
          <a:prstGeom prst="rect">
            <a:avLst/>
          </a:prstGeom>
        </p:spPr>
      </p:pic>
    </p:spTree>
    <p:extLst>
      <p:ext uri="{BB962C8B-B14F-4D97-AF65-F5344CB8AC3E}">
        <p14:creationId xmlns:p14="http://schemas.microsoft.com/office/powerpoint/2010/main" val="843135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DEE3-8F2A-46B7-8273-F4453A263875}"/>
              </a:ext>
            </a:extLst>
          </p:cNvPr>
          <p:cNvSpPr>
            <a:spLocks noGrp="1"/>
          </p:cNvSpPr>
          <p:nvPr>
            <p:ph type="title"/>
          </p:nvPr>
        </p:nvSpPr>
        <p:spPr>
          <a:xfrm>
            <a:off x="1685925" y="1357261"/>
            <a:ext cx="9696450" cy="5615039"/>
          </a:xfrm>
        </p:spPr>
        <p:txBody>
          <a:bodyPr>
            <a:normAutofit/>
          </a:bodyPr>
          <a:lstStyle/>
          <a:p>
            <a:pPr>
              <a:spcAft>
                <a:spcPts val="0"/>
              </a:spcAft>
            </a:pPr>
            <a:r>
              <a:rPr lang="vi-VN" sz="3200" b="0" i="1" dirty="0">
                <a:solidFill>
                  <a:srgbClr val="000000"/>
                </a:solidFill>
                <a:effectLst/>
              </a:rPr>
              <a:t>“</a:t>
            </a:r>
            <a:r>
              <a:rPr lang="vi-VN" sz="3200" b="0" dirty="0">
                <a:solidFill>
                  <a:srgbClr val="000000"/>
                </a:solidFill>
                <a:effectLst/>
              </a:rPr>
              <a:t>Một chú Dê Trắng đi vào rừng… và ăn thịt Dê Trắng</a:t>
            </a:r>
            <a:r>
              <a:rPr lang="vi-VN" sz="3200" b="0" i="1" dirty="0">
                <a:solidFill>
                  <a:srgbClr val="000000"/>
                </a:solidFill>
                <a:effectLst/>
              </a:rPr>
              <a:t>”</a:t>
            </a:r>
            <a:r>
              <a:rPr lang="vi-VN" sz="3200" b="0" i="0" dirty="0">
                <a:solidFill>
                  <a:srgbClr val="000000"/>
                </a:solidFill>
                <a:effectLst/>
              </a:rPr>
              <a:t>: Dê trắng vì nhút nhát, run sợ nên đã bị Sói gian ác ăn thịt</a:t>
            </a:r>
            <a:br>
              <a:rPr lang="vi-VN" sz="3200" b="0" i="0" dirty="0">
                <a:solidFill>
                  <a:srgbClr val="333333"/>
                </a:solidFill>
                <a:effectLst/>
              </a:rPr>
            </a:br>
            <a:endParaRPr lang="vi-VN" sz="3200" dirty="0"/>
          </a:p>
        </p:txBody>
      </p:sp>
    </p:spTree>
    <p:extLst>
      <p:ext uri="{BB962C8B-B14F-4D97-AF65-F5344CB8AC3E}">
        <p14:creationId xmlns:p14="http://schemas.microsoft.com/office/powerpoint/2010/main" val="3990785783"/>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3AB-D541-4438-B0EC-4F0352BB18F5}"/>
              </a:ext>
            </a:extLst>
          </p:cNvPr>
          <p:cNvSpPr>
            <a:spLocks noGrp="1"/>
          </p:cNvSpPr>
          <p:nvPr>
            <p:ph type="title"/>
          </p:nvPr>
        </p:nvSpPr>
        <p:spPr>
          <a:xfrm>
            <a:off x="838200" y="0"/>
            <a:ext cx="10515600" cy="1022555"/>
          </a:xfrm>
        </p:spPr>
        <p:txBody>
          <a:bodyPr>
            <a:normAutofit/>
          </a:bodyPr>
          <a:lstStyle/>
          <a:p>
            <a:r>
              <a:rPr lang="vi-VN" dirty="0"/>
              <a:t>          </a:t>
            </a:r>
          </a:p>
        </p:txBody>
      </p:sp>
      <p:pic>
        <p:nvPicPr>
          <p:cNvPr id="5" name="Picture 4">
            <a:extLst>
              <a:ext uri="{FF2B5EF4-FFF2-40B4-BE49-F238E27FC236}">
                <a16:creationId xmlns:a16="http://schemas.microsoft.com/office/drawing/2014/main" id="{21D7054A-4859-4E05-AC73-89591746D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7885430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51275-5D2A-4ECC-A8D7-9F04BC52F4C0}"/>
              </a:ext>
            </a:extLst>
          </p:cNvPr>
          <p:cNvSpPr>
            <a:spLocks noGrp="1"/>
          </p:cNvSpPr>
          <p:nvPr>
            <p:ph type="title"/>
          </p:nvPr>
        </p:nvSpPr>
        <p:spPr>
          <a:xfrm>
            <a:off x="838200" y="365125"/>
            <a:ext cx="10515600" cy="4944294"/>
          </a:xfrm>
        </p:spPr>
        <p:txBody>
          <a:bodyPr>
            <a:normAutofit/>
          </a:bodyPr>
          <a:lstStyle/>
          <a:p>
            <a:br>
              <a:rPr lang="vi-VN" b="0" i="0" dirty="0">
                <a:solidFill>
                  <a:srgbClr val="000000"/>
                </a:solidFill>
                <a:effectLst/>
                <a:latin typeface="Times New Roman" panose="02020603050405020304" pitchFamily="18" charset="0"/>
              </a:rPr>
            </a:br>
            <a:endParaRPr lang="vi-VN" dirty="0"/>
          </a:p>
        </p:txBody>
      </p:sp>
      <p:sp>
        <p:nvSpPr>
          <p:cNvPr id="5" name="TextBox 4">
            <a:extLst>
              <a:ext uri="{FF2B5EF4-FFF2-40B4-BE49-F238E27FC236}">
                <a16:creationId xmlns:a16="http://schemas.microsoft.com/office/drawing/2014/main" id="{DAE3F576-6971-4BD1-828C-0AB7731F51DF}"/>
              </a:ext>
            </a:extLst>
          </p:cNvPr>
          <p:cNvSpPr txBox="1"/>
          <p:nvPr/>
        </p:nvSpPr>
        <p:spPr>
          <a:xfrm>
            <a:off x="2600325" y="1419136"/>
            <a:ext cx="7419975" cy="3416320"/>
          </a:xfrm>
          <a:prstGeom prst="rect">
            <a:avLst/>
          </a:prstGeom>
          <a:noFill/>
        </p:spPr>
        <p:txBody>
          <a:bodyPr wrap="square">
            <a:spAutoFit/>
          </a:bodyPr>
          <a:lstStyle/>
          <a:p>
            <a:r>
              <a:rPr lang="vi-VN" sz="3600" b="0">
                <a:effectLst/>
                <a:latin typeface="+mj-lt"/>
              </a:rPr>
              <a:t>“Một chú Dê Đen cũng đi tới khu rừng…Sói sợ quá chạy thẳng vào rừng”: </a:t>
            </a:r>
            <a:r>
              <a:rPr lang="vi-VN" sz="3600" b="0" i="0">
                <a:effectLst/>
                <a:latin typeface="+mj-lt"/>
              </a:rPr>
              <a:t>Nhờ vào trí thông minh, dũng cảm, gan dạ nên Dê đen đã đuổi Sói chạy thẳng vào rừng.</a:t>
            </a:r>
            <a:br>
              <a:rPr lang="vi-VN" sz="3600" b="0" i="0">
                <a:effectLst/>
                <a:latin typeface="+mj-lt"/>
              </a:rPr>
            </a:br>
            <a:endParaRPr lang="vi-VN" sz="3600" dirty="0">
              <a:latin typeface="+mj-lt"/>
            </a:endParaRPr>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4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12C3A-D645-46F5-B7DC-2A76867886C8}"/>
              </a:ext>
            </a:extLst>
          </p:cNvPr>
          <p:cNvSpPr txBox="1"/>
          <p:nvPr/>
        </p:nvSpPr>
        <p:spPr>
          <a:xfrm>
            <a:off x="1779638" y="255638"/>
            <a:ext cx="8947356" cy="4893647"/>
          </a:xfrm>
          <a:prstGeom prst="rect">
            <a:avLst/>
          </a:prstGeom>
          <a:noFill/>
        </p:spPr>
        <p:txBody>
          <a:bodyPr wrap="square">
            <a:spAutoFit/>
          </a:bodyPr>
          <a:lstStyle/>
          <a:p>
            <a:pPr algn="just">
              <a:spcAft>
                <a:spcPts val="0"/>
              </a:spcAft>
            </a:pPr>
            <a:r>
              <a:rPr lang="vi-VN" sz="2400" b="0" i="0" dirty="0">
                <a:solidFill>
                  <a:srgbClr val="000000"/>
                </a:solidFill>
                <a:effectLst/>
                <a:latin typeface="+mj-lt"/>
              </a:rPr>
              <a:t>- Cô đàm thoại</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Cô vừa kể cho các con nghe câu chuyện gì? </a:t>
            </a:r>
            <a:endParaRPr lang="vi-VN" sz="2400" dirty="0">
              <a:solidFill>
                <a:srgbClr val="000000"/>
              </a:solidFill>
              <a:latin typeface="+mj-lt"/>
            </a:endParaRPr>
          </a:p>
          <a:p>
            <a:pPr algn="just">
              <a:spcAft>
                <a:spcPts val="0"/>
              </a:spcAft>
            </a:pPr>
            <a:r>
              <a:rPr lang="vi-VN" sz="2400" b="0" i="0" dirty="0">
                <a:solidFill>
                  <a:srgbClr val="000000"/>
                </a:solidFill>
                <a:effectLst/>
                <a:latin typeface="+mj-lt"/>
              </a:rPr>
              <a:t>+ Trong câu chuyện có những nhân vật nào?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Chú Dê trắng, Dê đen vào rừng làm gì?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Chó Sói đã làm gì Dê trắng? </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Vì sao chó Sói lại ăn thịt Dê trắng? </a:t>
            </a:r>
          </a:p>
          <a:p>
            <a:pPr algn="just">
              <a:spcAft>
                <a:spcPts val="0"/>
              </a:spcAft>
            </a:pPr>
            <a:r>
              <a:rPr lang="vi-VN" sz="2400" b="0" i="0" dirty="0">
                <a:solidFill>
                  <a:srgbClr val="000000"/>
                </a:solidFill>
                <a:effectLst/>
                <a:latin typeface="+mj-lt"/>
              </a:rPr>
              <a:t>+ Dê đen gặp Chó sói thì Dê đen có sợ Sói không? Vì sao Dê đen không sợ Sói?</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Qua câu chuyện này con yêu quý nhân vật nào? Vì sao?</a:t>
            </a:r>
            <a:endParaRPr lang="vi-VN" sz="2400" b="0" i="0" dirty="0">
              <a:solidFill>
                <a:srgbClr val="333333"/>
              </a:solidFill>
              <a:effectLst/>
              <a:latin typeface="+mj-lt"/>
            </a:endParaRPr>
          </a:p>
          <a:p>
            <a:pPr algn="just">
              <a:spcAft>
                <a:spcPts val="0"/>
              </a:spcAft>
            </a:pPr>
            <a:r>
              <a:rPr lang="vi-VN" sz="2400" b="0" i="0" dirty="0">
                <a:solidFill>
                  <a:srgbClr val="000000"/>
                </a:solidFill>
                <a:effectLst/>
                <a:latin typeface="+mj-lt"/>
              </a:rPr>
              <a:t>- Cô kể tóm tắc câu chuyện: Dê trắng và Dê đen đi vào rừng tìm lá non để ăn và nước suối mát để uống nhưng vì nhút nhát, run sợ nên Dê trắng bị chó Sói ăn thịt . Còn Dê đen thì thông minh và dũng cảm nên đã đuổi Sói chạy vào rừng</a:t>
            </a:r>
            <a:endParaRPr lang="vi-VN" sz="2400" b="0" i="0" dirty="0">
              <a:solidFill>
                <a:srgbClr val="333333"/>
              </a:solidFill>
              <a:effectLst/>
              <a:latin typeface="+mj-lt"/>
            </a:endParaRPr>
          </a:p>
        </p:txBody>
      </p:sp>
    </p:spTree>
    <p:extLst>
      <p:ext uri="{BB962C8B-B14F-4D97-AF65-F5344CB8AC3E}">
        <p14:creationId xmlns:p14="http://schemas.microsoft.com/office/powerpoint/2010/main" val="286337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65C-750C-4AA0-8305-2A98D5141654}"/>
              </a:ext>
            </a:extLst>
          </p:cNvPr>
          <p:cNvSpPr>
            <a:spLocks noGrp="1"/>
          </p:cNvSpPr>
          <p:nvPr>
            <p:ph type="title"/>
          </p:nvPr>
        </p:nvSpPr>
        <p:spPr>
          <a:xfrm>
            <a:off x="1005349" y="2026776"/>
            <a:ext cx="10515600" cy="1325563"/>
          </a:xfrm>
        </p:spPr>
        <p:txBody>
          <a:bodyPr>
            <a:noAutofit/>
          </a:bodyPr>
          <a:lstStyle/>
          <a:p>
            <a:pPr algn="l"/>
            <a:br>
              <a:rPr lang="vi-VN" sz="2400" dirty="0">
                <a:solidFill>
                  <a:srgbClr val="00B0F0"/>
                </a:solidFill>
              </a:rPr>
            </a:br>
            <a:br>
              <a:rPr lang="vi-VN" sz="2400" dirty="0">
                <a:solidFill>
                  <a:srgbClr val="00B0F0"/>
                </a:solidFill>
              </a:rPr>
            </a:br>
            <a:br>
              <a:rPr lang="vi-VN" sz="2400" dirty="0">
                <a:solidFill>
                  <a:srgbClr val="00B0F0"/>
                </a:solidFill>
              </a:rPr>
            </a:br>
            <a:endParaRPr lang="vi-VN" sz="2400" dirty="0">
              <a:solidFill>
                <a:srgbClr val="00B0F0"/>
              </a:solidFill>
            </a:endParaRPr>
          </a:p>
        </p:txBody>
      </p:sp>
      <p:sp>
        <p:nvSpPr>
          <p:cNvPr id="4" name="TextBox 3">
            <a:extLst>
              <a:ext uri="{FF2B5EF4-FFF2-40B4-BE49-F238E27FC236}">
                <a16:creationId xmlns:a16="http://schemas.microsoft.com/office/drawing/2014/main" id="{40895AA7-1150-4D43-99DA-3CC6BA9482F0}"/>
              </a:ext>
            </a:extLst>
          </p:cNvPr>
          <p:cNvSpPr txBox="1"/>
          <p:nvPr/>
        </p:nvSpPr>
        <p:spPr>
          <a:xfrm>
            <a:off x="1730477" y="1946787"/>
            <a:ext cx="9645446" cy="1754326"/>
          </a:xfrm>
          <a:prstGeom prst="rect">
            <a:avLst/>
          </a:prstGeom>
          <a:noFill/>
        </p:spPr>
        <p:txBody>
          <a:bodyPr wrap="square">
            <a:spAutoFit/>
          </a:bodyPr>
          <a:lstStyle/>
          <a:p>
            <a:r>
              <a:rPr lang="vi-VN" sz="3200" b="0" i="0" dirty="0">
                <a:solidFill>
                  <a:srgbClr val="000000"/>
                </a:solidFill>
                <a:effectLst/>
                <a:latin typeface="Helvetica" panose="020B0604020202020204" pitchFamily="34" charset="0"/>
              </a:rPr>
              <a:t> </a:t>
            </a:r>
            <a:r>
              <a:rPr lang="vi-VN" sz="3600" b="0" i="0" dirty="0">
                <a:solidFill>
                  <a:srgbClr val="000000"/>
                </a:solidFill>
                <a:effectLst/>
                <a:latin typeface="+mj-lt"/>
              </a:rPr>
              <a:t>Qua câu chuyện “ Chú Dê đen” GD ta khi chúng ta gặp kẻ xấu, ta không nên run sợ, mà phải bình tĩnh, chạy nhanh đi tìm người lớn giúp đỡ.</a:t>
            </a:r>
            <a:endParaRPr lang="vi-VN" sz="3600" dirty="0">
              <a:latin typeface="+mj-lt"/>
            </a:endParaRPr>
          </a:p>
        </p:txBody>
      </p:sp>
    </p:spTree>
    <p:extLst>
      <p:ext uri="{BB962C8B-B14F-4D97-AF65-F5344CB8AC3E}">
        <p14:creationId xmlns:p14="http://schemas.microsoft.com/office/powerpoint/2010/main" val="18937121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16C8-375E-4C07-A017-A6973C7F36B8}"/>
              </a:ext>
            </a:extLst>
          </p:cNvPr>
          <p:cNvSpPr>
            <a:spLocks noGrp="1"/>
          </p:cNvSpPr>
          <p:nvPr>
            <p:ph type="title"/>
          </p:nvPr>
        </p:nvSpPr>
        <p:spPr>
          <a:xfrm>
            <a:off x="838200" y="365125"/>
            <a:ext cx="10515600" cy="3852914"/>
          </a:xfrm>
        </p:spPr>
        <p:txBody>
          <a:bodyPr>
            <a:normAutofit/>
          </a:bodyPr>
          <a:lstStyle/>
          <a:p>
            <a:r>
              <a:rPr lang="vi-VN" dirty="0"/>
              <a:t>3. Hoạt động 3: Kết thúc</a:t>
            </a:r>
            <a:br>
              <a:rPr lang="vi-VN" dirty="0"/>
            </a:br>
            <a:r>
              <a:rPr lang="vi-VN" b="0" i="0" dirty="0">
                <a:solidFill>
                  <a:srgbClr val="000000"/>
                </a:solidFill>
                <a:effectLst/>
                <a:latin typeface="Times New Roman" panose="02020603050405020304" pitchFamily="18" charset="0"/>
              </a:rPr>
              <a:t>* Trò chơi: “ Dê và Sói”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cho trẻ chơi 1-2 lần</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hỏi lại trẻ tên câu chuyện 1 lần nữa và nhận xét tuyên dương khuyến khích trẻ</a:t>
            </a:r>
            <a:endParaRPr lang="vi-VN" dirty="0"/>
          </a:p>
        </p:txBody>
      </p:sp>
    </p:spTree>
    <p:extLst>
      <p:ext uri="{BB962C8B-B14F-4D97-AF65-F5344CB8AC3E}">
        <p14:creationId xmlns:p14="http://schemas.microsoft.com/office/powerpoint/2010/main" val="330232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25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AD96EE-C33C-4754-BABB-B6FCB5ADD792}"/>
              </a:ext>
            </a:extLst>
          </p:cNvPr>
          <p:cNvSpPr>
            <a:spLocks noGrp="1" noChangeArrowheads="1"/>
          </p:cNvSpPr>
          <p:nvPr>
            <p:ph type="title"/>
          </p:nvPr>
        </p:nvSpPr>
        <p:spPr bwMode="auto">
          <a:xfrm>
            <a:off x="1051141" y="1255562"/>
            <a:ext cx="9911499" cy="47459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vi-VN" sz="2400" b="0" i="0" dirty="0">
                <a:solidFill>
                  <a:srgbClr val="000000"/>
                </a:solidFill>
                <a:effectLst/>
                <a:latin typeface="+mj-lt"/>
              </a:rPr>
              <a:t>1. Kiến thức:</a:t>
            </a:r>
            <a:br>
              <a:rPr lang="vi-VN" sz="2400" b="0" i="0" dirty="0">
                <a:solidFill>
                  <a:srgbClr val="000000"/>
                </a:solidFill>
                <a:effectLst/>
                <a:latin typeface="+mj-lt"/>
              </a:rPr>
            </a:br>
            <a:r>
              <a:rPr lang="vi-VN" sz="2400" b="0" i="0" dirty="0">
                <a:solidFill>
                  <a:srgbClr val="000000"/>
                </a:solidFill>
                <a:effectLst/>
                <a:latin typeface="+mj-lt"/>
              </a:rPr>
              <a:t>- Trẻ nhớ tên truyện “Chú </a:t>
            </a:r>
            <a:r>
              <a:rPr lang="vi-VN" sz="2400" dirty="0">
                <a:solidFill>
                  <a:srgbClr val="000000"/>
                </a:solidFill>
                <a:latin typeface="+mj-lt"/>
              </a:rPr>
              <a:t>Dê Đen</a:t>
            </a:r>
            <a:r>
              <a:rPr lang="vi-VN" sz="2400" b="0" i="0" dirty="0">
                <a:solidFill>
                  <a:srgbClr val="000000"/>
                </a:solidFill>
                <a:effectLst/>
                <a:latin typeface="+mj-lt"/>
              </a:rPr>
              <a:t>” và các nhân vật trong truyện: </a:t>
            </a:r>
            <a:r>
              <a:rPr lang="vi-VN" sz="2400" dirty="0">
                <a:solidFill>
                  <a:srgbClr val="000000"/>
                </a:solidFill>
                <a:latin typeface="+mj-lt"/>
              </a:rPr>
              <a:t>Dê đen</a:t>
            </a:r>
            <a:r>
              <a:rPr lang="vi-VN" sz="2400" b="0" i="0" dirty="0">
                <a:solidFill>
                  <a:srgbClr val="000000"/>
                </a:solidFill>
                <a:effectLst/>
                <a:latin typeface="+mj-lt"/>
              </a:rPr>
              <a:t>, Dê trắng con </a:t>
            </a:r>
            <a:r>
              <a:rPr lang="vi-VN" sz="2400" dirty="0">
                <a:solidFill>
                  <a:srgbClr val="000000"/>
                </a:solidFill>
                <a:latin typeface="+mj-lt"/>
              </a:rPr>
              <a:t>Sói</a:t>
            </a:r>
            <a:br>
              <a:rPr lang="vi-VN" sz="2400" b="0" i="0" dirty="0">
                <a:solidFill>
                  <a:srgbClr val="000000"/>
                </a:solidFill>
                <a:effectLst/>
                <a:latin typeface="+mj-lt"/>
              </a:rPr>
            </a:br>
            <a:r>
              <a:rPr lang="vi-VN" sz="2400" b="0" i="0" dirty="0">
                <a:solidFill>
                  <a:srgbClr val="000000"/>
                </a:solidFill>
                <a:effectLst/>
                <a:latin typeface="+mj-lt"/>
              </a:rPr>
              <a:t>- Trẻ hiểu nội dung câu chuyện.</a:t>
            </a:r>
            <a:br>
              <a:rPr lang="vi-VN" sz="2400" b="0" i="0" dirty="0">
                <a:solidFill>
                  <a:srgbClr val="000000"/>
                </a:solidFill>
                <a:effectLst/>
                <a:latin typeface="+mj-lt"/>
              </a:rPr>
            </a:br>
            <a:r>
              <a:rPr lang="vi-VN" sz="2400" b="0" i="0" dirty="0">
                <a:solidFill>
                  <a:srgbClr val="000000"/>
                </a:solidFill>
                <a:effectLst/>
                <a:latin typeface="+mj-lt"/>
              </a:rPr>
              <a:t>2. Kỹ năng:</a:t>
            </a:r>
            <a:br>
              <a:rPr lang="vi-VN" sz="2400" b="0" i="0" dirty="0">
                <a:solidFill>
                  <a:srgbClr val="000000"/>
                </a:solidFill>
                <a:effectLst/>
                <a:latin typeface="+mj-lt"/>
              </a:rPr>
            </a:br>
            <a:r>
              <a:rPr lang="vi-VN" sz="2400" b="0" i="0" dirty="0">
                <a:solidFill>
                  <a:srgbClr val="000000"/>
                </a:solidFill>
                <a:effectLst/>
                <a:latin typeface="+mj-lt"/>
              </a:rPr>
              <a:t>- Trẻ hứng thú nghe truyện, hiểu và trả lời được các câu hỏi của cô đưa ra theo nội dung truyện.</a:t>
            </a:r>
            <a:br>
              <a:rPr lang="vi-VN" sz="2400" b="0" i="0" dirty="0">
                <a:solidFill>
                  <a:srgbClr val="000000"/>
                </a:solidFill>
                <a:effectLst/>
                <a:latin typeface="+mj-lt"/>
              </a:rPr>
            </a:br>
            <a:r>
              <a:rPr lang="vi-VN" sz="2400" b="0" i="0" dirty="0">
                <a:solidFill>
                  <a:srgbClr val="000000"/>
                </a:solidFill>
                <a:effectLst/>
                <a:latin typeface="+mj-lt"/>
              </a:rPr>
              <a:t>- Phát triển khả năng chú ý, ghi nhớ có chủ định.</a:t>
            </a:r>
            <a:br>
              <a:rPr lang="vi-VN" sz="2400" b="0" i="0" dirty="0">
                <a:solidFill>
                  <a:srgbClr val="000000"/>
                </a:solidFill>
                <a:effectLst/>
                <a:latin typeface="+mj-lt"/>
              </a:rPr>
            </a:br>
            <a:r>
              <a:rPr lang="vi-VN" sz="2400" b="0" i="0" dirty="0">
                <a:solidFill>
                  <a:srgbClr val="000000"/>
                </a:solidFill>
                <a:effectLst/>
                <a:latin typeface="+mj-lt"/>
              </a:rPr>
              <a:t>- Trẻ trả lời to, rõ ràng, đủ câu, lễ phép.</a:t>
            </a:r>
            <a:br>
              <a:rPr lang="vi-VN" sz="2400" b="0" i="0" dirty="0">
                <a:solidFill>
                  <a:srgbClr val="000000"/>
                </a:solidFill>
                <a:effectLst/>
                <a:latin typeface="+mj-lt"/>
              </a:rPr>
            </a:br>
            <a:r>
              <a:rPr lang="vi-VN" sz="2400" b="0" i="0" dirty="0">
                <a:solidFill>
                  <a:srgbClr val="000000"/>
                </a:solidFill>
                <a:effectLst/>
                <a:latin typeface="+mj-lt"/>
              </a:rPr>
              <a:t>- Phát triển ngôn ngữ rõ ràng, mạch lạc, trẻ trả lời to, đủ câu, lễ phép.</a:t>
            </a:r>
            <a:br>
              <a:rPr lang="vi-VN" sz="2400" b="0" i="0" dirty="0">
                <a:solidFill>
                  <a:srgbClr val="000000"/>
                </a:solidFill>
                <a:effectLst/>
                <a:latin typeface="+mj-lt"/>
              </a:rPr>
            </a:br>
            <a:r>
              <a:rPr lang="vi-VN" sz="2400" b="0" i="0" dirty="0">
                <a:solidFill>
                  <a:srgbClr val="000000"/>
                </a:solidFill>
                <a:effectLst/>
                <a:latin typeface="+mj-lt"/>
              </a:rPr>
              <a:t>3. Thái độ :</a:t>
            </a:r>
            <a:br>
              <a:rPr lang="vi-VN" sz="2400" b="0" i="0" dirty="0">
                <a:solidFill>
                  <a:srgbClr val="000000"/>
                </a:solidFill>
                <a:effectLst/>
                <a:latin typeface="+mj-lt"/>
              </a:rPr>
            </a:br>
            <a:r>
              <a:rPr lang="vi-VN" sz="2400" b="0" i="0" dirty="0">
                <a:solidFill>
                  <a:srgbClr val="000000"/>
                </a:solidFill>
                <a:effectLst/>
                <a:latin typeface="+mj-lt"/>
              </a:rPr>
              <a:t>- Thông qua câu chuyện giáo dục trẻ </a:t>
            </a:r>
            <a:r>
              <a:rPr lang="vi-VN" sz="2400" dirty="0">
                <a:solidFill>
                  <a:srgbClr val="000000"/>
                </a:solidFill>
                <a:latin typeface="+mj-lt"/>
              </a:rPr>
              <a:t>dũng cảm, không nhút nhát.</a:t>
            </a:r>
            <a:br>
              <a:rPr lang="vi-VN" sz="2400" b="0" i="0" dirty="0">
                <a:solidFill>
                  <a:srgbClr val="000000"/>
                </a:solidFill>
                <a:effectLst/>
                <a:latin typeface="+mj-lt"/>
              </a:rPr>
            </a:br>
            <a:br>
              <a:rPr kumimoji="0" lang="vi-VN" altLang="vi-VN" sz="2400" b="0" i="0" u="none" strike="noStrike" cap="none" normalizeH="0" baseline="0" dirty="0">
                <a:ln>
                  <a:noFill/>
                </a:ln>
                <a:solidFill>
                  <a:schemeClr val="tx1"/>
                </a:solidFill>
                <a:effectLst/>
                <a:latin typeface="+mj-lt"/>
              </a:rPr>
            </a:br>
            <a:endParaRPr kumimoji="0" lang="vi-VN" altLang="vi-VN"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br>
              <a:rPr lang="vi-VN" sz="3600" dirty="0">
                <a:solidFill>
                  <a:srgbClr val="00B0F0"/>
                </a:solidFill>
              </a:rPr>
            </a:br>
            <a:r>
              <a:rPr lang="vi-VN" sz="3600" b="0" i="0" dirty="0">
                <a:solidFill>
                  <a:srgbClr val="00B0F0"/>
                </a:solidFill>
                <a:effectLst/>
                <a:latin typeface="Times New Roman" panose="02020603050405020304" pitchFamily="18" charset="0"/>
              </a:rPr>
              <a:t>- Cô và trẻ cùng hát và vận động theo bài hát </a:t>
            </a:r>
            <a:r>
              <a:rPr lang="vi-VN" sz="3600" dirty="0">
                <a:solidFill>
                  <a:srgbClr val="00B0F0"/>
                </a:solidFill>
                <a:latin typeface="Times New Roman" panose="02020603050405020304" pitchFamily="18" charset="0"/>
              </a:rPr>
              <a:t>“ Đố bạn</a:t>
            </a:r>
            <a:r>
              <a:rPr lang="vi-VN" sz="3600" b="0" i="0" dirty="0">
                <a:solidFill>
                  <a:srgbClr val="00B0F0"/>
                </a:solidFill>
                <a:effectLst/>
                <a:latin typeface="Times New Roman" panose="02020603050405020304" pitchFamily="18" charset="0"/>
              </a:rPr>
              <a:t>”. - Cô trò chuyện về nội dung bài hát.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Các con vừa hát bài hát gì?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Bài hát nhắc tới những con vật gì?</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Những con vật đó sống ở đâu?</a:t>
            </a:r>
            <a:endParaRPr lang="vi-VN" sz="3600" dirty="0">
              <a:solidFill>
                <a:srgbClr val="00B0F0"/>
              </a:solidFill>
            </a:endParaRP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226313"/>
            <a:ext cx="9259529" cy="2920487"/>
          </a:xfrm>
        </p:spPr>
        <p:txBody>
          <a:bodyPr>
            <a:noAutofit/>
          </a:bodyPr>
          <a:lstStyle/>
          <a:p>
            <a:r>
              <a:rPr lang="vi-VN" sz="3200" dirty="0">
                <a:solidFill>
                  <a:srgbClr val="000000"/>
                </a:solidFill>
              </a:rPr>
              <a:t>H</a:t>
            </a:r>
            <a:r>
              <a:rPr lang="vi-VN" sz="3200" b="0" i="0" dirty="0">
                <a:solidFill>
                  <a:srgbClr val="000000"/>
                </a:solidFill>
                <a:effectLst/>
              </a:rPr>
              <a:t>ôm nay, cô cũng có một câu chuyện rất là hay cũng nói về các con vật sống ở trong rừng đấy. Để biết đó là những con vật gì. Chúng mình cùng lắng nghe câu chuyện cô kể nhé.</a:t>
            </a:r>
            <a:br>
              <a:rPr lang="vi-VN" sz="3200" b="0" i="0" dirty="0">
                <a:solidFill>
                  <a:srgbClr val="000000"/>
                </a:solidFill>
                <a:effectLst/>
              </a:rPr>
            </a:br>
            <a:br>
              <a:rPr lang="vi-VN" sz="3200" b="0" i="0" dirty="0">
                <a:solidFill>
                  <a:srgbClr val="000000"/>
                </a:solidFill>
                <a:effectLst/>
              </a:rPr>
            </a:br>
            <a:endParaRPr lang="vi-VN" sz="32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Cô kể chuyện</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182760" y="3924402"/>
            <a:ext cx="7629833" cy="1325563"/>
          </a:xfrm>
        </p:spPr>
        <p:txBody>
          <a:bodyPr>
            <a:noAutofit/>
          </a:bodyPr>
          <a:lstStyle/>
          <a:p>
            <a:r>
              <a:rPr lang="vi-VN" sz="3600" b="0" i="0" dirty="0">
                <a:solidFill>
                  <a:srgbClr val="000000"/>
                </a:solidFill>
                <a:effectLst/>
                <a:latin typeface="Times New Roman" panose="02020603050405020304" pitchFamily="18" charset="0"/>
              </a:rPr>
              <a:t>* Cô kể lần 1 : Cô kể diễn cảm không có tranh </a:t>
            </a:r>
            <a:br>
              <a:rPr lang="vi-VN" sz="3600" b="0" i="0" dirty="0">
                <a:solidFill>
                  <a:srgbClr val="000000"/>
                </a:solidFill>
                <a:effectLst/>
                <a:latin typeface="Times New Roman" panose="02020603050405020304" pitchFamily="18" charset="0"/>
              </a:rPr>
            </a:br>
            <a:r>
              <a:rPr lang="vi-VN" sz="3600" b="0" i="0" dirty="0">
                <a:solidFill>
                  <a:srgbClr val="000000"/>
                </a:solidFill>
                <a:effectLst/>
                <a:latin typeface="Times New Roman" panose="02020603050405020304" pitchFamily="18" charset="0"/>
              </a:rPr>
              <a:t>- Câu chuyện </a:t>
            </a:r>
            <a:r>
              <a:rPr lang="vi-VN" sz="3600" dirty="0">
                <a:solidFill>
                  <a:srgbClr val="000000"/>
                </a:solidFill>
                <a:latin typeface="Times New Roman" panose="02020603050405020304" pitchFamily="18" charset="0"/>
              </a:rPr>
              <a:t>“ Chú Dê đen”</a:t>
            </a:r>
            <a:r>
              <a:rPr lang="vi-VN" sz="3600" b="0" i="0" dirty="0">
                <a:solidFill>
                  <a:srgbClr val="000000"/>
                </a:solidFill>
                <a:effectLst/>
                <a:latin typeface="Times New Roman" panose="02020603050405020304" pitchFamily="18" charset="0"/>
              </a:rPr>
              <a:t> sẽ hay hơn khi cô kể chuyện kết hợp minh họa trên màn hình PP, các con nhẹ nhàng về chỗ và hướng lên màn hình nào.</a:t>
            </a:r>
            <a:endParaRPr lang="vi-VN" sz="3600" dirty="0"/>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418304" y="4278363"/>
            <a:ext cx="8512277" cy="1325563"/>
          </a:xfrm>
        </p:spPr>
        <p:txBody>
          <a:bodyPr>
            <a:normAutofit/>
          </a:bodyPr>
          <a:lstStyle/>
          <a:p>
            <a:r>
              <a:rPr lang="vi-VN" sz="3100" b="0" i="0" dirty="0">
                <a:solidFill>
                  <a:srgbClr val="000000"/>
                </a:solidFill>
                <a:effectLst/>
                <a:latin typeface="times new roman" panose="02020603050405020304" pitchFamily="18" charset="0"/>
              </a:rPr>
              <a:t> </a:t>
            </a:r>
            <a:r>
              <a:rPr lang="vi-VN" sz="3100" dirty="0">
                <a:solidFill>
                  <a:srgbClr val="000000"/>
                </a:solidFill>
                <a:latin typeface="times new roman" panose="02020603050405020304" pitchFamily="18" charset="0"/>
              </a:rPr>
              <a:t>* </a:t>
            </a:r>
            <a:r>
              <a:rPr lang="vi-VN" sz="3200" dirty="0">
                <a:solidFill>
                  <a:srgbClr val="000000"/>
                </a:solidFill>
                <a:latin typeface="times new roman" panose="02020603050405020304" pitchFamily="18" charset="0"/>
              </a:rPr>
              <a:t>Cô kể chuyện lần 2:</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A5762E-C0AE-47D7-A684-134A43302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80232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35558329">
            <a:hlinkClick r:id="" action="ppaction://media"/>
            <a:extLst>
              <a:ext uri="{FF2B5EF4-FFF2-40B4-BE49-F238E27FC236}">
                <a16:creationId xmlns:a16="http://schemas.microsoft.com/office/drawing/2014/main" id="{89844A7D-22CF-43CD-86E7-3085F020C19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592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4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TotalTime>
  <Words>718</Words>
  <Application>Microsoft Office PowerPoint</Application>
  <PresentationFormat>Widescreen</PresentationFormat>
  <Paragraphs>33</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vt:lpstr>
      <vt:lpstr>times new roman</vt:lpstr>
      <vt:lpstr>times new roman</vt:lpstr>
      <vt:lpstr>Office Theme</vt:lpstr>
      <vt:lpstr>UBND QUẬN LONG BIÊN TRƯỜNG MẦM NON ÁNH SAO</vt:lpstr>
      <vt:lpstr>1. Kiến thức: - Trẻ nhớ tên truyện “Chú Dê Đen” và các nhân vật trong truyện: Dê đen, Dê trắng con Sói - Trẻ hiểu nội dung câu chuyện. 2. Kỹ năng: - Trẻ hứng thú nghe truyện, hiểu và trả lời được các câu hỏi của cô đưa ra theo nội dung truyện. - Phát triển khả năng chú ý, ghi nhớ có chủ định. - Trẻ trả lời to, rõ ràng, đủ câu, lễ phép. - Phát triển ngôn ngữ rõ ràng, mạch lạc, trẻ trả lời to, đủ câu, lễ phép. 3. Thái độ : - Thông qua câu chuyện giáo dục trẻ dũng cảm, không nhút nhát.  </vt:lpstr>
      <vt:lpstr>      Hoạt động 1: Ổn định tổ chức, giới thiệu bài.  - Cô và trẻ cùng hát và vận động theo bài hát “ Đố bạn”. - Cô trò chuyện về nội dung bài hát.      + Các con vừa hát bài hát gì?      + Bài hát nhắc tới những con vật gì?     + Những con vật đó sống ở đâu?</vt:lpstr>
      <vt:lpstr>Hôm nay, cô cũng có một câu chuyện rất là hay cũng nói về các con vật sống ở trong rừng đấy. Để biết đó là những con vật gì. Chúng mình cùng lắng nghe câu chuyện cô kể nhé.  </vt:lpstr>
      <vt:lpstr>Hoạt động 2: Cô kể chuyện</vt:lpstr>
      <vt:lpstr>* Cô kể lần 1 : Cô kể diễn cảm không có tranh  - Câu chuyện “ Chú Dê đen” sẽ hay hơn khi cô kể chuyện kết hợp minh họa trên màn hình PP, các con nhẹ nhàng về chỗ và hướng lên màn hình nào.</vt:lpstr>
      <vt:lpstr> * Cô kể chuyện lần 2:</vt:lpstr>
      <vt:lpstr>PowerPoint Presentation</vt:lpstr>
      <vt:lpstr>PowerPoint Presentation</vt:lpstr>
      <vt:lpstr>     - Cô vừa kể các con nghe câu chuyện gì ?  - Trong truyện có những nhân vật nào?   </vt:lpstr>
      <vt:lpstr>“Một chú Dê Trắng đi vào rừng… và ăn thịt Dê Trắng”: Dê trắng vì nhút nhát, run sợ nên đã bị Sói gian ác ăn thịt </vt:lpstr>
      <vt:lpstr>          </vt:lpstr>
      <vt:lpstr> </vt:lpstr>
      <vt:lpstr>PowerPoint Presentation</vt:lpstr>
      <vt:lpstr>PowerPoint Presentation</vt:lpstr>
      <vt:lpstr>   </vt:lpstr>
      <vt:lpstr>3. Hoạt động 3: Kết thúc * Trò chơi: “ Dê và Sói”   - Cô cho trẻ chơi 1-2 lần  - Cô hỏi lại trẻ tên câu chuyện 1 lần nữa và nhận xét tuyên dương khuyến khích trẻ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NGHE COMPPUTER</cp:lastModifiedBy>
  <cp:revision>11</cp:revision>
  <dcterms:created xsi:type="dcterms:W3CDTF">2021-10-18T04:20:54Z</dcterms:created>
  <dcterms:modified xsi:type="dcterms:W3CDTF">2021-10-30T02:19:51Z</dcterms:modified>
</cp:coreProperties>
</file>