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72" r:id="rId2"/>
    <p:sldId id="258" r:id="rId3"/>
    <p:sldId id="286" r:id="rId4"/>
    <p:sldId id="278" r:id="rId5"/>
    <p:sldId id="273" r:id="rId6"/>
    <p:sldId id="274" r:id="rId7"/>
    <p:sldId id="275" r:id="rId8"/>
    <p:sldId id="276" r:id="rId9"/>
    <p:sldId id="280" r:id="rId10"/>
    <p:sldId id="281" r:id="rId11"/>
    <p:sldId id="282" r:id="rId12"/>
    <p:sldId id="283" r:id="rId13"/>
    <p:sldId id="284" r:id="rId14"/>
    <p:sldId id="285" r:id="rId15"/>
    <p:sldId id="287" r:id="rId16"/>
    <p:sldId id="270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>
        <p:scale>
          <a:sx n="50" d="100"/>
          <a:sy n="50" d="100"/>
        </p:scale>
        <p:origin x="1416" y="3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396599-6B71-44C2-BDBA-D786E8CEBDF9}" type="datetimeFigureOut">
              <a:rPr lang="en-US" smtClean="0"/>
              <a:t>10/19/2021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4E1BB5-5251-4785-94CC-D9BAD1748F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36308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Notes Placeholder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vi-VN" altLang="vi-VN"/>
          </a:p>
        </p:txBody>
      </p:sp>
      <p:sp>
        <p:nvSpPr>
          <p:cNvPr id="7172" name="Slide Number Placeholder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fld id="{29A236ED-6949-4B53-B8E2-4EFD502DD4B8}" type="slidenum">
              <a:rPr lang="vi-VN" altLang="vi-VN"/>
              <a:pPr/>
              <a:t>1</a:t>
            </a:fld>
            <a:endParaRPr lang="vi-VN" altLang="vi-VN"/>
          </a:p>
        </p:txBody>
      </p:sp>
    </p:spTree>
    <p:extLst>
      <p:ext uri="{BB962C8B-B14F-4D97-AF65-F5344CB8AC3E}">
        <p14:creationId xmlns:p14="http://schemas.microsoft.com/office/powerpoint/2010/main" val="14173173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07CEE9-086D-40F3-8BE1-4AE76A95FD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12340FC-39DD-4B88-BE6F-F8F35F09424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7A2798-2C74-4BC9-8ED9-4DF02F9F09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6D9188-B4FB-4800-BA8B-4B761D23F87C}" type="datetimeFigureOut">
              <a:rPr lang="en-US" smtClean="0"/>
              <a:t>10/19/2021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CAF691-472F-48BD-92D7-58BC6BC63D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5AB91A-8000-46EB-B81A-2963D2C07D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CEDF0-0CAA-45CA-A91E-43E785C6F7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73893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3EC0F5-E5CE-46E9-8EB6-ECAE48BE10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DA79CBA-17C3-4CCB-B717-F6F3C919FDC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5B9064-7912-42A8-84A0-753EF3913D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6D9188-B4FB-4800-BA8B-4B761D23F87C}" type="datetimeFigureOut">
              <a:rPr lang="en-US" smtClean="0"/>
              <a:t>10/19/2021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7FACA4-E80E-45CE-A563-D4AEB7D91E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09443D-7581-461C-B028-B22666F538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CEDF0-0CAA-45CA-A91E-43E785C6F7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14020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9DD92D0-B5EC-4D71-B05B-C2A1F9C53B1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DA56505-A76F-419D-AC49-859036CE1E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54EE3B-20D1-4419-B30C-FDC6554EE6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6D9188-B4FB-4800-BA8B-4B761D23F87C}" type="datetimeFigureOut">
              <a:rPr lang="en-US" smtClean="0"/>
              <a:t>10/19/2021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F24116-6427-451E-B4B0-05DF13E16E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2EE46F-694F-4E47-9335-70349B107B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CEDF0-0CAA-45CA-A91E-43E785C6F7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78838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589900-26CC-4BA8-A655-EF09880740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9F5984-839F-4C32-BC35-C0224DB53D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161B93-9D54-4E95-9394-39AA515912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6D9188-B4FB-4800-BA8B-4B761D23F87C}" type="datetimeFigureOut">
              <a:rPr lang="en-US" smtClean="0"/>
              <a:t>10/19/2021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AA7817-3932-403A-892B-C46CDD5F60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336B39-8B29-46EA-8E05-58C65B0CBB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CEDF0-0CAA-45CA-A91E-43E785C6F7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37898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6A73AD-8A4C-4511-B6E8-DD87CFE122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800A14D-8BB6-4E98-A0AB-F750475AD0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E04F34-F4A6-4C0A-924B-6E6B2835F7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6D9188-B4FB-4800-BA8B-4B761D23F87C}" type="datetimeFigureOut">
              <a:rPr lang="en-US" smtClean="0"/>
              <a:t>10/19/2021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5184A6-0EF5-4ADD-B61D-E39E0B7C2F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6C1D4B-8DF1-4D9A-9D9A-477FB25810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CEDF0-0CAA-45CA-A91E-43E785C6F7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87866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A24310-12E7-4798-8457-4C5174091C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C04947-5833-4CE8-A34C-A1A3A1EA92F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C51D3F9-A4AE-4D6B-A75A-A5BC559648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38B225D-AA0A-4335-B5FD-F5ADB604C5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6D9188-B4FB-4800-BA8B-4B761D23F87C}" type="datetimeFigureOut">
              <a:rPr lang="en-US" smtClean="0"/>
              <a:t>10/19/2021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A4B7A5E-FF6B-412F-9D49-71BA6FD8AB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5F60417-64B5-4EBB-9C26-0BD278C24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CEDF0-0CAA-45CA-A91E-43E785C6F7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64631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6AF2B5-DCA3-4B9A-B33D-B77277C68C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FE5207-2474-4F88-BD79-5303C3AF60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C3D7452-6ED8-4CF7-94E5-D6F864560D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3B33380-71EB-43D1-B39F-2FA01C94F00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571DEBD-11E0-45FD-8A3B-06B13A8F2D6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46F1C84-1D02-41A6-AD84-F9DF6F6A68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6D9188-B4FB-4800-BA8B-4B761D23F87C}" type="datetimeFigureOut">
              <a:rPr lang="en-US" smtClean="0"/>
              <a:t>10/19/2021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37796F6-DF50-4D94-A5C3-F20FECD5AC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4A49522-3650-46D2-BF52-8920001E2D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CEDF0-0CAA-45CA-A91E-43E785C6F7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77076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75A69D-A921-408B-94CE-427D5C14CD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58DF7F7-362B-4BF7-8790-DCFCB26A71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6D9188-B4FB-4800-BA8B-4B761D23F87C}" type="datetimeFigureOut">
              <a:rPr lang="en-US" smtClean="0"/>
              <a:t>10/19/2021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3E3F40E-A73C-445D-8C71-A2E171F9AF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3E51E1B-2431-4304-B097-5E2B48AF7A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CEDF0-0CAA-45CA-A91E-43E785C6F7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40110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985CCED-CD47-43D2-854D-C0F9034070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6D9188-B4FB-4800-BA8B-4B761D23F87C}" type="datetimeFigureOut">
              <a:rPr lang="en-US" smtClean="0"/>
              <a:t>10/19/2021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B65A9EB-C3A1-4AE5-AC94-B5A0C21137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0D6E88-29B8-44C5-BA62-A6BA15B657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CEDF0-0CAA-45CA-A91E-43E785C6F7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64787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72B622-5C72-42CF-BFD7-5657CDED82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9E3999-2A06-451F-AB31-AAAAB875F5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84DEE90-B304-45A1-A5A1-2035D25D1D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C66441A-B6DD-4890-8683-FE520CDF13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6D9188-B4FB-4800-BA8B-4B761D23F87C}" type="datetimeFigureOut">
              <a:rPr lang="en-US" smtClean="0"/>
              <a:t>10/19/2021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9E319BA-4E7F-4483-9E1D-558F34A8B2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6F140C5-21C6-4592-8A8A-BBACF37CD9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CEDF0-0CAA-45CA-A91E-43E785C6F7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87437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A2F0EB-C937-4862-820A-166AF17CE7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E578D62-1EC2-4227-AE16-7E127EF2743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2A114B2-7625-4BA7-AFC7-4F0043FEAA2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EAD7D73-BEB8-491C-8325-0C326BE6FC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6D9188-B4FB-4800-BA8B-4B761D23F87C}" type="datetimeFigureOut">
              <a:rPr lang="en-US" smtClean="0"/>
              <a:t>10/19/2021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8F2027-A539-4992-9419-5214926F28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BF816C-58C2-4A0F-9E1B-817F6C13B3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CEDF0-0CAA-45CA-A91E-43E785C6F7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7289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381F42F-4D7C-4A2D-9620-512E407059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6981C5-33B9-4B02-A190-9845C5DC4A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921773-9CBC-42A9-8913-5E532E40854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6D9188-B4FB-4800-BA8B-4B761D23F87C}" type="datetimeFigureOut">
              <a:rPr lang="en-US" smtClean="0"/>
              <a:t>10/19/2021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B24BE7-3BF7-4D47-A6A4-693A8718D4C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80068D-084D-4F2D-81D2-D0E7E793724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3CEDF0-0CAA-45CA-A91E-43E785C6F7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16229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Welcome\Desktop\hinh-nen-dien-thoai-hoa-cac-loai-hd-3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3" y="0"/>
            <a:ext cx="12191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Rectangle 4"/>
          <p:cNvSpPr>
            <a:spLocks noChangeArrowheads="1"/>
          </p:cNvSpPr>
          <p:nvPr/>
        </p:nvSpPr>
        <p:spPr bwMode="auto">
          <a:xfrm>
            <a:off x="3820774" y="290815"/>
            <a:ext cx="4982564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ts val="0"/>
              </a:spcBef>
              <a:buFontTx/>
              <a:buNone/>
            </a:pPr>
            <a:r>
              <a:rPr lang="en-US" altLang="vi-VN" sz="2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UBND QUẬN LONG BIÊN</a:t>
            </a:r>
          </a:p>
          <a:p>
            <a:pPr algn="ctr" eaLnBrk="1" hangingPunct="1">
              <a:spcBef>
                <a:spcPts val="0"/>
              </a:spcBef>
              <a:buFontTx/>
              <a:buNone/>
            </a:pPr>
            <a:r>
              <a:rPr lang="en-US" altLang="vi-VN" sz="2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ÁNH SAO</a:t>
            </a:r>
            <a:endParaRPr lang="en-US" altLang="vi-VN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3" descr="659204qfhni5vgxw"/>
          <p:cNvPicPr>
            <a:picLocks noGrp="1" noChangeAspect="1"/>
          </p:cNvPicPr>
          <p:nvPr>
            <p:ph sz="half" idx="4294967295"/>
          </p:nvPr>
        </p:nvPicPr>
        <p:blipFill>
          <a:blip r:embed="rId4"/>
          <a:stretch>
            <a:fillRect/>
          </a:stretch>
        </p:blipFill>
        <p:spPr>
          <a:xfrm>
            <a:off x="-37215" y="0"/>
            <a:ext cx="1727835" cy="29000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Picture 8" descr="A021020"/>
          <p:cNvPicPr>
            <a:picLocks noChangeAspect="1"/>
          </p:cNvPicPr>
          <p:nvPr/>
        </p:nvPicPr>
        <p:blipFill>
          <a:blip r:embed="rId5">
            <a:clrChange>
              <a:clrFrom>
                <a:srgbClr val="FAFAFD"/>
              </a:clrFrom>
              <a:clrTo>
                <a:srgbClr val="FAFAFD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79764" y="0"/>
            <a:ext cx="1949450" cy="304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Text Box 7"/>
          <p:cNvSpPr txBox="1"/>
          <p:nvPr/>
        </p:nvSpPr>
        <p:spPr>
          <a:xfrm>
            <a:off x="4616132" y="6281554"/>
            <a:ext cx="26422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2000" b="1" dirty="0">
                <a:solidFill>
                  <a:srgbClr val="002060"/>
                </a:solidFill>
                <a:latin typeface="+mj-lt"/>
              </a:rPr>
              <a:t>Năm học: </a:t>
            </a:r>
            <a:r>
              <a:rPr lang="vi-VN" altLang="en-US" sz="2000" b="1">
                <a:solidFill>
                  <a:srgbClr val="002060"/>
                </a:solidFill>
                <a:latin typeface="+mj-lt"/>
              </a:rPr>
              <a:t>20</a:t>
            </a:r>
            <a:r>
              <a:rPr lang="en-US" altLang="en-US" sz="2000" b="1">
                <a:solidFill>
                  <a:srgbClr val="002060"/>
                </a:solidFill>
                <a:latin typeface="+mj-lt"/>
              </a:rPr>
              <a:t>21-</a:t>
            </a:r>
            <a:r>
              <a:rPr lang="vi-VN" altLang="en-US" sz="2000" b="1">
                <a:solidFill>
                  <a:srgbClr val="002060"/>
                </a:solidFill>
                <a:latin typeface="+mj-lt"/>
              </a:rPr>
              <a:t>20</a:t>
            </a:r>
            <a:r>
              <a:rPr lang="en-US" altLang="en-US" sz="2000" b="1">
                <a:solidFill>
                  <a:srgbClr val="002060"/>
                </a:solidFill>
                <a:latin typeface="+mj-lt"/>
              </a:rPr>
              <a:t>22</a:t>
            </a:r>
            <a:endParaRPr lang="vi-VN" altLang="en-US" sz="2000" b="1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A7CEADF3-17D9-4065-B3A4-CCC3193BEF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35964" y="2499262"/>
            <a:ext cx="7552184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ts val="0"/>
              </a:spcBef>
              <a:buFontTx/>
              <a:buNone/>
            </a:pPr>
            <a:r>
              <a:rPr lang="en-US" altLang="vi-VN" sz="30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 VỰC PHÁT TRIỂN NHẬN THỨC</a:t>
            </a:r>
            <a:endParaRPr lang="en-US" altLang="vi-VN" sz="3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4">
            <a:extLst>
              <a:ext uri="{FF2B5EF4-FFF2-40B4-BE49-F238E27FC236}">
                <a16:creationId xmlns:a16="http://schemas.microsoft.com/office/drawing/2014/main" id="{73D1E331-95D1-45BF-8792-D2E7C2E7C0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65792" y="2987531"/>
            <a:ext cx="6075759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ts val="0"/>
              </a:spcBef>
              <a:buFontTx/>
              <a:buNone/>
            </a:pPr>
            <a:r>
              <a:rPr lang="en-US" altLang="vi-VN" sz="3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 BIẾT PHÂN BIỆT</a:t>
            </a:r>
            <a:endParaRPr lang="en-US" altLang="vi-VN" sz="3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4">
            <a:extLst>
              <a:ext uri="{FF2B5EF4-FFF2-40B4-BE49-F238E27FC236}">
                <a16:creationId xmlns:a16="http://schemas.microsoft.com/office/drawing/2014/main" id="{E5EF7C7F-2B65-4C84-B3BB-1F4CC82480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65791" y="3969173"/>
            <a:ext cx="681397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ts val="0"/>
              </a:spcBef>
              <a:buFontTx/>
              <a:buNone/>
            </a:pPr>
            <a:r>
              <a:rPr lang="en-US" altLang="vi-VN" sz="2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 tài: Nhận biết phân biệt hoa hồng – hoa cúc</a:t>
            </a:r>
            <a:endParaRPr lang="en-US" altLang="vi-VN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4">
            <a:extLst>
              <a:ext uri="{FF2B5EF4-FFF2-40B4-BE49-F238E27FC236}">
                <a16:creationId xmlns:a16="http://schemas.microsoft.com/office/drawing/2014/main" id="{E99AB9B2-F1C9-42BF-94C7-82D733C434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65792" y="4434089"/>
            <a:ext cx="460615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ts val="0"/>
              </a:spcBef>
              <a:buFontTx/>
              <a:buNone/>
            </a:pPr>
            <a:r>
              <a:rPr lang="en-US" altLang="vi-VN" sz="2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 tuổi: Nhà trẻ 24-36 tháng</a:t>
            </a:r>
            <a:endParaRPr lang="en-US" altLang="vi-VN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4">
            <a:extLst>
              <a:ext uri="{FF2B5EF4-FFF2-40B4-BE49-F238E27FC236}">
                <a16:creationId xmlns:a16="http://schemas.microsoft.com/office/drawing/2014/main" id="{13C521C7-2D1A-4620-A233-9BDF6CB9E1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58902" y="4937808"/>
            <a:ext cx="379946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ts val="0"/>
              </a:spcBef>
              <a:buFontTx/>
              <a:buNone/>
            </a:pPr>
            <a:r>
              <a:rPr lang="en-US" altLang="vi-VN" sz="2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viên: Cao Thị Ngà</a:t>
            </a:r>
            <a:endParaRPr lang="en-US" altLang="vi-VN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46D5379A-EBB3-4290-AB65-7B41809E1A8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8991" y="1220969"/>
            <a:ext cx="1280827" cy="1297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043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Một bức ảnh hoa cúc vàng | Nhiếp Ảnh JPG Tải xuống miễn phí - Pikbes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1065" y="-360608"/>
            <a:ext cx="13561453" cy="7218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11"/>
          <p:cNvSpPr>
            <a:spLocks noChangeArrowheads="1"/>
          </p:cNvSpPr>
          <p:nvPr/>
        </p:nvSpPr>
        <p:spPr bwMode="auto">
          <a:xfrm>
            <a:off x="958403" y="1205248"/>
            <a:ext cx="2514600" cy="914400"/>
          </a:xfrm>
          <a:prstGeom prst="wedgeRoundRectCallout">
            <a:avLst>
              <a:gd name="adj1" fmla="val 109375"/>
              <a:gd name="adj2" fmla="val 70602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endParaRPr lang="vi-VN" alt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AutoShape 15"/>
          <p:cNvSpPr>
            <a:spLocks noChangeArrowheads="1"/>
          </p:cNvSpPr>
          <p:nvPr/>
        </p:nvSpPr>
        <p:spPr bwMode="auto">
          <a:xfrm>
            <a:off x="8229600" y="685800"/>
            <a:ext cx="2514600" cy="762000"/>
          </a:xfrm>
          <a:prstGeom prst="wedgeRoundRectCallout">
            <a:avLst>
              <a:gd name="adj1" fmla="val -71556"/>
              <a:gd name="adj2" fmla="val 122454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cúc</a:t>
            </a:r>
            <a:endParaRPr lang="vi-VN" alt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0612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Một bức ảnh hoa cúc vàng | Nhiếp Ảnh JPG Tải xuống miễn phí - Pikbes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1065" y="-360608"/>
            <a:ext cx="13561453" cy="7218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11"/>
          <p:cNvSpPr>
            <a:spLocks noChangeArrowheads="1"/>
          </p:cNvSpPr>
          <p:nvPr/>
        </p:nvSpPr>
        <p:spPr bwMode="auto">
          <a:xfrm>
            <a:off x="463640" y="1154805"/>
            <a:ext cx="3187618" cy="750028"/>
          </a:xfrm>
          <a:prstGeom prst="wedgeRoundRectCallout">
            <a:avLst>
              <a:gd name="adj1" fmla="val 109375"/>
              <a:gd name="adj2" fmla="val 70602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cúc</a:t>
            </a:r>
            <a:endParaRPr lang="vi-VN" alt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AutoShape 11"/>
          <p:cNvSpPr>
            <a:spLocks noChangeArrowheads="1"/>
          </p:cNvSpPr>
          <p:nvPr/>
        </p:nvSpPr>
        <p:spPr bwMode="auto">
          <a:xfrm>
            <a:off x="824248" y="3515478"/>
            <a:ext cx="3294453" cy="750028"/>
          </a:xfrm>
          <a:prstGeom prst="wedgeRoundRectCallout">
            <a:avLst>
              <a:gd name="adj1" fmla="val 109375"/>
              <a:gd name="adj2" fmla="val 70602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Cành</a:t>
            </a:r>
            <a:r>
              <a: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cúc</a:t>
            </a:r>
            <a:endParaRPr lang="vi-VN" alt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AutoShape 15"/>
          <p:cNvSpPr>
            <a:spLocks noChangeArrowheads="1"/>
          </p:cNvSpPr>
          <p:nvPr/>
        </p:nvSpPr>
        <p:spPr bwMode="auto">
          <a:xfrm>
            <a:off x="9319034" y="2280633"/>
            <a:ext cx="2872965" cy="762000"/>
          </a:xfrm>
          <a:prstGeom prst="wedgeRoundRectCallout">
            <a:avLst>
              <a:gd name="adj1" fmla="val -71556"/>
              <a:gd name="adj2" fmla="val 122454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cúc</a:t>
            </a:r>
            <a:endParaRPr lang="vi-VN" alt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0342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Một bức ảnh hoa cúc vàng | Nhiếp Ảnh JPG Tải xuống miễn phí - Pikbes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1065" y="-360608"/>
            <a:ext cx="13561453" cy="7218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15"/>
          <p:cNvSpPr>
            <a:spLocks noChangeArrowheads="1"/>
          </p:cNvSpPr>
          <p:nvPr/>
        </p:nvSpPr>
        <p:spPr bwMode="auto">
          <a:xfrm>
            <a:off x="8229600" y="685800"/>
            <a:ext cx="2514600" cy="762000"/>
          </a:xfrm>
          <a:prstGeom prst="wedgeRoundRectCallout">
            <a:avLst>
              <a:gd name="adj1" fmla="val -71556"/>
              <a:gd name="adj2" fmla="val 122454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cúc</a:t>
            </a:r>
            <a:endParaRPr lang="vi-VN" alt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AutoShape 11"/>
          <p:cNvSpPr>
            <a:spLocks noChangeArrowheads="1"/>
          </p:cNvSpPr>
          <p:nvPr/>
        </p:nvSpPr>
        <p:spPr bwMode="auto">
          <a:xfrm>
            <a:off x="1022797" y="685800"/>
            <a:ext cx="2514600" cy="914400"/>
          </a:xfrm>
          <a:prstGeom prst="wedgeRoundRectCallout">
            <a:avLst>
              <a:gd name="adj1" fmla="val 109375"/>
              <a:gd name="adj2" fmla="val 70602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endParaRPr lang="vi-VN" alt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AutoShape 11"/>
          <p:cNvSpPr>
            <a:spLocks noChangeArrowheads="1"/>
          </p:cNvSpPr>
          <p:nvPr/>
        </p:nvSpPr>
        <p:spPr bwMode="auto">
          <a:xfrm>
            <a:off x="515156" y="1600200"/>
            <a:ext cx="3187618" cy="750028"/>
          </a:xfrm>
          <a:prstGeom prst="wedgeRoundRectCallout">
            <a:avLst>
              <a:gd name="adj1" fmla="val 109375"/>
              <a:gd name="adj2" fmla="val 70602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cúc</a:t>
            </a:r>
            <a:endParaRPr lang="vi-VN" alt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AutoShape 11"/>
          <p:cNvSpPr>
            <a:spLocks noChangeArrowheads="1"/>
          </p:cNvSpPr>
          <p:nvPr/>
        </p:nvSpPr>
        <p:spPr bwMode="auto">
          <a:xfrm>
            <a:off x="824248" y="3515478"/>
            <a:ext cx="3294453" cy="750028"/>
          </a:xfrm>
          <a:prstGeom prst="wedgeRoundRectCallout">
            <a:avLst>
              <a:gd name="adj1" fmla="val 109375"/>
              <a:gd name="adj2" fmla="val 70602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Cành</a:t>
            </a:r>
            <a:r>
              <a: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cúc</a:t>
            </a:r>
            <a:endParaRPr lang="vi-VN" alt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AutoShape 15"/>
          <p:cNvSpPr>
            <a:spLocks noChangeArrowheads="1"/>
          </p:cNvSpPr>
          <p:nvPr/>
        </p:nvSpPr>
        <p:spPr bwMode="auto">
          <a:xfrm>
            <a:off x="9319034" y="2280633"/>
            <a:ext cx="2872965" cy="762000"/>
          </a:xfrm>
          <a:prstGeom prst="wedgeRoundRectCallout">
            <a:avLst>
              <a:gd name="adj1" fmla="val -71556"/>
              <a:gd name="adj2" fmla="val 122454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cúc</a:t>
            </a:r>
            <a:endParaRPr lang="vi-VN" alt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 Box 7"/>
          <p:cNvSpPr txBox="1"/>
          <p:nvPr/>
        </p:nvSpPr>
        <p:spPr>
          <a:xfrm>
            <a:off x="2266682" y="254241"/>
            <a:ext cx="69932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4000" dirty="0" err="1">
                <a:solidFill>
                  <a:schemeClr val="accent4"/>
                </a:solidFill>
                <a:latin typeface="+mj-lt"/>
              </a:rPr>
              <a:t>CÔ</a:t>
            </a:r>
            <a:r>
              <a:rPr lang="en-US" altLang="en-US" sz="4000" dirty="0">
                <a:solidFill>
                  <a:schemeClr val="accent4"/>
                </a:solidFill>
                <a:latin typeface="+mj-lt"/>
              </a:rPr>
              <a:t> </a:t>
            </a:r>
            <a:r>
              <a:rPr lang="en-US" altLang="en-US" sz="4000" dirty="0" err="1">
                <a:solidFill>
                  <a:schemeClr val="accent4"/>
                </a:solidFill>
                <a:latin typeface="+mj-lt"/>
              </a:rPr>
              <a:t>KHÁI</a:t>
            </a:r>
            <a:r>
              <a:rPr lang="en-US" altLang="en-US" sz="4000" dirty="0">
                <a:solidFill>
                  <a:schemeClr val="accent4"/>
                </a:solidFill>
                <a:latin typeface="+mj-lt"/>
              </a:rPr>
              <a:t> </a:t>
            </a:r>
            <a:r>
              <a:rPr lang="en-US" altLang="en-US" sz="4000" dirty="0" err="1">
                <a:solidFill>
                  <a:schemeClr val="accent4"/>
                </a:solidFill>
                <a:latin typeface="+mj-lt"/>
              </a:rPr>
              <a:t>QUÁT</a:t>
            </a:r>
            <a:r>
              <a:rPr lang="en-US" altLang="en-US" sz="4000" dirty="0">
                <a:solidFill>
                  <a:schemeClr val="accent4"/>
                </a:solidFill>
                <a:latin typeface="+mj-lt"/>
              </a:rPr>
              <a:t> </a:t>
            </a:r>
            <a:r>
              <a:rPr lang="en-US" altLang="en-US" sz="4000" dirty="0" err="1">
                <a:solidFill>
                  <a:schemeClr val="accent4"/>
                </a:solidFill>
                <a:latin typeface="+mj-lt"/>
              </a:rPr>
              <a:t>LẠI</a:t>
            </a:r>
            <a:endParaRPr lang="vi-VN" altLang="en-US" sz="4000" dirty="0">
              <a:solidFill>
                <a:schemeClr val="accent4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654150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7"/>
          <p:cNvSpPr txBox="1"/>
          <p:nvPr/>
        </p:nvSpPr>
        <p:spPr>
          <a:xfrm>
            <a:off x="2266682" y="254241"/>
            <a:ext cx="69932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4000" dirty="0" err="1">
                <a:solidFill>
                  <a:srgbClr val="FF0000"/>
                </a:solidFill>
                <a:latin typeface="+mj-lt"/>
              </a:rPr>
              <a:t>MỞ</a:t>
            </a:r>
            <a:r>
              <a:rPr lang="en-US" altLang="en-US" sz="40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altLang="en-US" sz="4000" dirty="0" err="1">
                <a:solidFill>
                  <a:srgbClr val="FF0000"/>
                </a:solidFill>
                <a:latin typeface="+mj-lt"/>
              </a:rPr>
              <a:t>RỘNG</a:t>
            </a:r>
            <a:endParaRPr lang="vi-VN" altLang="en-US" sz="4000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155" y="962127"/>
            <a:ext cx="3773509" cy="277274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8378" y="962127"/>
            <a:ext cx="4353060" cy="277274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155" y="4107908"/>
            <a:ext cx="3773509" cy="275009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8378" y="4107909"/>
            <a:ext cx="4353060" cy="2750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0030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7"/>
          <p:cNvSpPr txBox="1"/>
          <p:nvPr/>
        </p:nvSpPr>
        <p:spPr>
          <a:xfrm>
            <a:off x="553792" y="254241"/>
            <a:ext cx="110629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4000" dirty="0">
                <a:solidFill>
                  <a:srgbClr val="FF0000"/>
                </a:solidFill>
                <a:latin typeface="+mj-lt"/>
              </a:rPr>
              <a:t>SO </a:t>
            </a:r>
            <a:r>
              <a:rPr lang="en-US" altLang="en-US" sz="4000" dirty="0" err="1">
                <a:solidFill>
                  <a:srgbClr val="FF0000"/>
                </a:solidFill>
                <a:latin typeface="+mj-lt"/>
              </a:rPr>
              <a:t>SÁNH</a:t>
            </a:r>
            <a:r>
              <a:rPr lang="en-US" altLang="en-US" sz="40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altLang="en-US" sz="4000" dirty="0" err="1">
                <a:solidFill>
                  <a:srgbClr val="FF0000"/>
                </a:solidFill>
                <a:latin typeface="+mj-lt"/>
              </a:rPr>
              <a:t>GIỐNG</a:t>
            </a:r>
            <a:r>
              <a:rPr lang="en-US" altLang="en-US" sz="40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altLang="en-US" sz="4000" dirty="0" err="1">
                <a:solidFill>
                  <a:srgbClr val="FF0000"/>
                </a:solidFill>
                <a:latin typeface="+mj-lt"/>
              </a:rPr>
              <a:t>NHAU</a:t>
            </a:r>
            <a:r>
              <a:rPr lang="en-US" altLang="en-US" sz="40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altLang="en-US" sz="4000" dirty="0" err="1">
                <a:solidFill>
                  <a:srgbClr val="FF0000"/>
                </a:solidFill>
                <a:latin typeface="+mj-lt"/>
              </a:rPr>
              <a:t>HOA</a:t>
            </a:r>
            <a:r>
              <a:rPr lang="en-US" altLang="en-US" sz="40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altLang="en-US" sz="4000" dirty="0" err="1">
                <a:solidFill>
                  <a:srgbClr val="FF0000"/>
                </a:solidFill>
                <a:latin typeface="+mj-lt"/>
              </a:rPr>
              <a:t>HỒNG</a:t>
            </a:r>
            <a:r>
              <a:rPr lang="en-US" altLang="en-US" sz="4000" dirty="0">
                <a:solidFill>
                  <a:srgbClr val="FF0000"/>
                </a:solidFill>
                <a:latin typeface="+mj-lt"/>
              </a:rPr>
              <a:t> – </a:t>
            </a:r>
            <a:r>
              <a:rPr lang="en-US" altLang="en-US" sz="4000" dirty="0" err="1">
                <a:solidFill>
                  <a:srgbClr val="FF0000"/>
                </a:solidFill>
                <a:latin typeface="+mj-lt"/>
              </a:rPr>
              <a:t>HOA</a:t>
            </a:r>
            <a:r>
              <a:rPr lang="en-US" altLang="en-US" sz="40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altLang="en-US" sz="4000" dirty="0" err="1">
                <a:solidFill>
                  <a:srgbClr val="FF0000"/>
                </a:solidFill>
                <a:latin typeface="+mj-lt"/>
              </a:rPr>
              <a:t>CÚC</a:t>
            </a:r>
            <a:endParaRPr lang="vi-VN" altLang="en-US" sz="4000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71976"/>
            <a:ext cx="5512158" cy="5686023"/>
          </a:xfrm>
          <a:prstGeom prst="rect">
            <a:avLst/>
          </a:prstGeom>
        </p:spPr>
      </p:pic>
      <p:pic>
        <p:nvPicPr>
          <p:cNvPr id="4" name="Picture 2" descr="Một bức ảnh hoa cúc vàng | Nhiếp Ảnh JPG Tải xuống miễn phí - Pikbes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1397" y="811368"/>
            <a:ext cx="7130603" cy="6046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6917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ài dự thi cô Nguyễn Thị Hồng : Khoa Học Lớp 5">
            <a:extLst>
              <a:ext uri="{FF2B5EF4-FFF2-40B4-BE49-F238E27FC236}">
                <a16:creationId xmlns:a16="http://schemas.microsoft.com/office/drawing/2014/main" id="{B193BC73-73A3-400E-806C-357B19B905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14A9BAB-9E94-4AB6-89F3-B08009ADD4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26395" y="2351428"/>
            <a:ext cx="370325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ts val="0"/>
              </a:spcBef>
              <a:buFontTx/>
              <a:buNone/>
            </a:pPr>
            <a:r>
              <a:rPr lang="en-US" altLang="vi-VN" sz="40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</a:t>
            </a:r>
            <a:endParaRPr lang="en-US" altLang="vi-VN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943D822-A609-46AC-B33F-31FBCCB505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84413" y="3239042"/>
            <a:ext cx="6813973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ts val="0"/>
              </a:spcBef>
              <a:buFontTx/>
              <a:buNone/>
            </a:pPr>
            <a:r>
              <a:rPr lang="en-US" altLang="vi-VN" sz="6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 NHANH NHẤT</a:t>
            </a:r>
            <a:endParaRPr lang="en-US" altLang="vi-VN" sz="6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136111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75" name="WordArt 12"/>
          <p:cNvSpPr>
            <a:spLocks noTextEdit="1"/>
          </p:cNvSpPr>
          <p:nvPr/>
        </p:nvSpPr>
        <p:spPr>
          <a:xfrm>
            <a:off x="2438400" y="914401"/>
            <a:ext cx="7772400" cy="26447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lstStyle/>
          <a:p>
            <a:pPr algn="ctr" eaLnBrk="0" hangingPunct="0"/>
            <a:r>
              <a:rPr lang="en-US" sz="6600" b="1" dirty="0" err="1">
                <a:ln w="19050" cap="flat" cmpd="sng">
                  <a:solidFill>
                    <a:srgbClr val="FF00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Chúc</a:t>
            </a:r>
            <a:r>
              <a:rPr lang="en-US" sz="6600" b="1" dirty="0">
                <a:ln w="19050" cap="flat" cmpd="sng">
                  <a:solidFill>
                    <a:srgbClr val="FF00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600" b="1" dirty="0" err="1">
                <a:ln w="19050" cap="flat" cmpd="sng">
                  <a:solidFill>
                    <a:srgbClr val="FF00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6600" b="1" dirty="0">
                <a:ln w="19050" cap="flat" cmpd="sng">
                  <a:solidFill>
                    <a:srgbClr val="FF00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600" b="1" dirty="0" err="1">
                <a:ln w="19050" cap="flat" cmpd="sng">
                  <a:solidFill>
                    <a:srgbClr val="FF00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bé</a:t>
            </a:r>
            <a:r>
              <a:rPr lang="en-US" sz="6600" b="1" dirty="0">
                <a:ln w="19050" cap="flat" cmpd="sng">
                  <a:solidFill>
                    <a:srgbClr val="FF00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600" b="1" dirty="0" err="1">
                <a:ln w="19050" cap="flat" cmpd="sng">
                  <a:solidFill>
                    <a:srgbClr val="FF00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chăm</a:t>
            </a:r>
            <a:r>
              <a:rPr lang="en-US" sz="6600" b="1" dirty="0">
                <a:ln w="19050" cap="flat" cmpd="sng">
                  <a:solidFill>
                    <a:srgbClr val="FF00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600" b="1" dirty="0" err="1">
                <a:ln w="19050" cap="flat" cmpd="sng">
                  <a:solidFill>
                    <a:srgbClr val="FF00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ngoan</a:t>
            </a:r>
            <a:r>
              <a:rPr lang="en-US" sz="6600" b="1" dirty="0">
                <a:ln w="19050" cap="flat" cmpd="sng">
                  <a:solidFill>
                    <a:srgbClr val="FF00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600" b="1" dirty="0" err="1">
                <a:ln w="19050" cap="flat" cmpd="sng">
                  <a:solidFill>
                    <a:srgbClr val="FF00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6600" b="1" dirty="0">
                <a:ln w="19050" cap="flat" cmpd="sng">
                  <a:solidFill>
                    <a:srgbClr val="FF00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600" b="1" dirty="0" err="1">
                <a:ln w="19050" cap="flat" cmpd="sng">
                  <a:solidFill>
                    <a:srgbClr val="FF00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giỏi</a:t>
            </a:r>
            <a:endParaRPr lang="en-US" sz="6600" b="1" dirty="0">
              <a:ln w="19050" cap="flat" cmpd="sng">
                <a:solidFill>
                  <a:srgbClr val="FF00FF"/>
                </a:solidFill>
                <a:prstDash val="solid"/>
                <a:headEnd type="none" w="med" len="med"/>
                <a:tailEnd type="none" w="med" len="med"/>
              </a:ln>
              <a:solidFill>
                <a:srgbClr val="FFFF00"/>
              </a:solidFill>
              <a:effectLst>
                <a:outerShdw dist="35921" dir="2699999" algn="ctr" rotWithShape="0">
                  <a:srgbClr val="990000"/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1276" name="Picture 13" descr="mm6fi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4400" y="3962400"/>
            <a:ext cx="2514600" cy="22098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42716354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naturesetmefreeblogbotqb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3669"/>
            <a:ext cx="12191999" cy="7145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" descr="A021020"/>
          <p:cNvPicPr>
            <a:picLocks noChangeAspect="1"/>
          </p:cNvPicPr>
          <p:nvPr/>
        </p:nvPicPr>
        <p:blipFill>
          <a:blip r:embed="rId3">
            <a:clrChange>
              <a:clrFrom>
                <a:srgbClr val="FAFAFD"/>
              </a:clrFrom>
              <a:clrTo>
                <a:srgbClr val="FAFAFD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927830" y="0"/>
            <a:ext cx="1301384" cy="227850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0F0D71C-FCF8-455D-A414-B88E0B8E76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26145" y="351178"/>
            <a:ext cx="681397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ts val="0"/>
              </a:spcBef>
              <a:buFontTx/>
              <a:buNone/>
            </a:pPr>
            <a:r>
              <a:rPr lang="en-US" altLang="vi-VN" sz="2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MỤC ĐÍCH – YÊU CẦU</a:t>
            </a:r>
            <a:endParaRPr lang="en-US" altLang="vi-VN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2DA7E49B-7DA0-4D60-8C45-15DD80031D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2687" y="1078015"/>
            <a:ext cx="1118989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ts val="0"/>
              </a:spcBef>
              <a:buNone/>
            </a:pPr>
            <a:r>
              <a:rPr lang="en-US" altLang="vi-VN" sz="2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Kiến thức: - Trẻ nhận biết được đặc điểm, tên  gọi, màu sắc của hoa hồng, hoa cúc</a:t>
            </a:r>
            <a:endParaRPr lang="en-US" altLang="vi-VN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4">
            <a:extLst>
              <a:ext uri="{FF2B5EF4-FFF2-40B4-BE49-F238E27FC236}">
                <a16:creationId xmlns:a16="http://schemas.microsoft.com/office/drawing/2014/main" id="{F5C8FD28-95A2-4D83-ADB9-5B87CEEA57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-614597" y="1693888"/>
            <a:ext cx="1118989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ts val="0"/>
              </a:spcBef>
              <a:buNone/>
            </a:pPr>
            <a:r>
              <a:rPr lang="en-US" altLang="vi-VN" sz="2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Kỹ năng: - Rèn trẻ phát triển ngôn ngữ qua đặc điểm, tên  gọi, màu sắc </a:t>
            </a:r>
          </a:p>
          <a:p>
            <a:pPr algn="ctr">
              <a:spcBef>
                <a:spcPts val="0"/>
              </a:spcBef>
              <a:buNone/>
            </a:pPr>
            <a:r>
              <a:rPr lang="en-US" altLang="vi-VN" sz="2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 hoa hồng, hoa cúc</a:t>
            </a:r>
            <a:endParaRPr lang="en-US" altLang="vi-VN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DABF1F16-12C2-4DE2-822C-510A5C4FAA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-37215" y="2446054"/>
            <a:ext cx="714255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ts val="0"/>
              </a:spcBef>
              <a:buNone/>
            </a:pPr>
            <a:r>
              <a:rPr lang="en-US" altLang="vi-VN" sz="2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Thái độ: - Giáo dục trẻ chăm sóc bảo vệ cây xanh</a:t>
            </a:r>
            <a:endParaRPr lang="en-US" altLang="vi-VN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ABED97F-488A-46F7-B7C1-D6FA3090E2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05043" y="3128467"/>
            <a:ext cx="274013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ts val="0"/>
              </a:spcBef>
              <a:buNone/>
            </a:pPr>
            <a:r>
              <a:rPr lang="en-US" altLang="vi-VN" sz="2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CHUẨN BỊ</a:t>
            </a:r>
            <a:endParaRPr lang="en-US" altLang="vi-VN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4">
            <a:extLst>
              <a:ext uri="{FF2B5EF4-FFF2-40B4-BE49-F238E27FC236}">
                <a16:creationId xmlns:a16="http://schemas.microsoft.com/office/drawing/2014/main" id="{8B48103A-C602-48DE-87CB-DFD549235C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81394" y="3810880"/>
            <a:ext cx="296378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ts val="0"/>
              </a:spcBef>
              <a:buNone/>
            </a:pPr>
            <a:r>
              <a:rPr lang="en-US" altLang="vi-VN" sz="2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Bài giảng điện tử</a:t>
            </a:r>
          </a:p>
          <a:p>
            <a:pPr algn="ctr">
              <a:spcBef>
                <a:spcPts val="0"/>
              </a:spcBef>
              <a:buNone/>
            </a:pPr>
            <a:r>
              <a:rPr lang="en-US" altLang="vi-VN" sz="2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Lô tô chơi trò chơi</a:t>
            </a:r>
            <a:endParaRPr lang="en-US" altLang="vi-VN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28219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àu Hoa - Nhạc Thiếu Nhi Có Lời">
            <a:hlinkClick r:id="" action="ppaction://media"/>
            <a:extLst>
              <a:ext uri="{FF2B5EF4-FFF2-40B4-BE49-F238E27FC236}">
                <a16:creationId xmlns:a16="http://schemas.microsoft.com/office/drawing/2014/main" id="{E271CAC5-5183-4B7C-9085-3AF4FF2FCB1C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794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37214" y="0"/>
            <a:ext cx="12229214" cy="6858000"/>
          </a:xfrm>
          <a:prstGeom prst="rect">
            <a:avLst/>
          </a:prstGeom>
        </p:spPr>
      </p:pic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DB782F52-D1F6-4138-988D-9924011FB56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" y="154169"/>
            <a:ext cx="1280827" cy="1297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5543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6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naturesetmefreeblogbotqb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464"/>
            <a:ext cx="12191999" cy="7145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WordArt 4"/>
          <p:cNvSpPr>
            <a:spLocks noChangeArrowheads="1" noChangeShapeType="1" noTextEdit="1"/>
          </p:cNvSpPr>
          <p:nvPr/>
        </p:nvSpPr>
        <p:spPr bwMode="auto">
          <a:xfrm>
            <a:off x="2451279" y="1581956"/>
            <a:ext cx="6858000" cy="17526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en-US" sz="3600" kern="10" dirty="0" err="1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CC0099"/>
                </a:solidFill>
                <a:effectLst/>
                <a:cs typeface="Times New Roman" panose="02020603050405020304" pitchFamily="18" charset="0"/>
              </a:rPr>
              <a:t>Nhận</a:t>
            </a:r>
            <a:r>
              <a:rPr lang="en-US" sz="3600" kern="10" dirty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CC0099"/>
                </a:solidFill>
                <a:effectLst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CC0099"/>
                </a:solidFill>
                <a:effectLst/>
                <a:cs typeface="Times New Roman" panose="02020603050405020304" pitchFamily="18" charset="0"/>
              </a:rPr>
              <a:t>biết</a:t>
            </a:r>
            <a:r>
              <a:rPr lang="en-US" sz="3600" kern="10" dirty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CC0099"/>
                </a:solidFill>
                <a:effectLst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CC0099"/>
                </a:solidFill>
                <a:effectLst/>
                <a:cs typeface="Times New Roman" panose="02020603050405020304" pitchFamily="18" charset="0"/>
              </a:rPr>
              <a:t>hoa</a:t>
            </a:r>
            <a:r>
              <a:rPr lang="en-US" sz="3600" kern="10" dirty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CC0099"/>
                </a:solidFill>
                <a:effectLst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CC0099"/>
                </a:solidFill>
                <a:effectLst/>
                <a:cs typeface="Times New Roman" panose="02020603050405020304" pitchFamily="18" charset="0"/>
              </a:rPr>
              <a:t>hồng</a:t>
            </a:r>
            <a:endParaRPr lang="en-US" sz="3600" kern="10" dirty="0">
              <a:ln w="9525">
                <a:solidFill>
                  <a:srgbClr val="FF00FF"/>
                </a:solidFill>
                <a:round/>
                <a:headEnd/>
                <a:tailEnd/>
              </a:ln>
              <a:solidFill>
                <a:srgbClr val="CC0099"/>
              </a:solidFill>
              <a:effectLst/>
              <a:cs typeface="Times New Roman" panose="02020603050405020304" pitchFamily="18" charset="0"/>
            </a:endParaRPr>
          </a:p>
        </p:txBody>
      </p:sp>
      <p:pic>
        <p:nvPicPr>
          <p:cNvPr id="6" name="Picture 8" descr="A021020"/>
          <p:cNvPicPr>
            <a:picLocks noChangeAspect="1"/>
          </p:cNvPicPr>
          <p:nvPr/>
        </p:nvPicPr>
        <p:blipFill>
          <a:blip r:embed="rId3">
            <a:clrChange>
              <a:clrFrom>
                <a:srgbClr val="FAFAFD"/>
              </a:clrFrom>
              <a:clrTo>
                <a:srgbClr val="FAFAFD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79764" y="0"/>
            <a:ext cx="1949450" cy="30480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04821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AutoShape 11"/>
          <p:cNvSpPr>
            <a:spLocks noChangeArrowheads="1"/>
          </p:cNvSpPr>
          <p:nvPr/>
        </p:nvSpPr>
        <p:spPr bwMode="auto">
          <a:xfrm>
            <a:off x="540912" y="2029496"/>
            <a:ext cx="1996440" cy="914400"/>
          </a:xfrm>
          <a:prstGeom prst="wedgeRoundRectCallout">
            <a:avLst>
              <a:gd name="adj1" fmla="val 109375"/>
              <a:gd name="adj2" fmla="val 70602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endParaRPr lang="vi-VN" alt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AutoShape 15"/>
          <p:cNvSpPr>
            <a:spLocks noChangeArrowheads="1"/>
          </p:cNvSpPr>
          <p:nvPr/>
        </p:nvSpPr>
        <p:spPr bwMode="auto">
          <a:xfrm>
            <a:off x="7452576" y="685800"/>
            <a:ext cx="2514600" cy="762000"/>
          </a:xfrm>
          <a:prstGeom prst="wedgeRoundRectCallout">
            <a:avLst>
              <a:gd name="adj1" fmla="val -71556"/>
              <a:gd name="adj2" fmla="val 122454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endParaRPr lang="vi-VN" alt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557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AutoShape 11"/>
          <p:cNvSpPr>
            <a:spLocks noChangeArrowheads="1"/>
          </p:cNvSpPr>
          <p:nvPr/>
        </p:nvSpPr>
        <p:spPr bwMode="auto">
          <a:xfrm>
            <a:off x="167425" y="2029496"/>
            <a:ext cx="2369927" cy="914400"/>
          </a:xfrm>
          <a:prstGeom prst="wedgeRoundRectCallout">
            <a:avLst>
              <a:gd name="adj1" fmla="val 109375"/>
              <a:gd name="adj2" fmla="val 70602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endParaRPr lang="vi-VN" alt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AutoShape 15"/>
          <p:cNvSpPr>
            <a:spLocks noChangeArrowheads="1"/>
          </p:cNvSpPr>
          <p:nvPr/>
        </p:nvSpPr>
        <p:spPr bwMode="auto">
          <a:xfrm>
            <a:off x="9281376" y="4420674"/>
            <a:ext cx="2514600" cy="762000"/>
          </a:xfrm>
          <a:prstGeom prst="wedgeRoundRectCallout">
            <a:avLst>
              <a:gd name="adj1" fmla="val -71556"/>
              <a:gd name="adj2" fmla="val 122454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alt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AutoShape 11"/>
          <p:cNvSpPr>
            <a:spLocks noChangeArrowheads="1"/>
          </p:cNvSpPr>
          <p:nvPr/>
        </p:nvSpPr>
        <p:spPr bwMode="auto">
          <a:xfrm>
            <a:off x="1147400" y="3887274"/>
            <a:ext cx="2779904" cy="914400"/>
          </a:xfrm>
          <a:prstGeom prst="wedgeRoundRectCallout">
            <a:avLst>
              <a:gd name="adj1" fmla="val 109375"/>
              <a:gd name="adj2" fmla="val 70602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Cành</a:t>
            </a:r>
            <a:r>
              <a: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endParaRPr lang="vi-VN" alt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9082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 Box 7"/>
          <p:cNvSpPr txBox="1"/>
          <p:nvPr/>
        </p:nvSpPr>
        <p:spPr>
          <a:xfrm>
            <a:off x="2266682" y="254241"/>
            <a:ext cx="69932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4000" dirty="0" err="1">
                <a:solidFill>
                  <a:schemeClr val="accent4"/>
                </a:solidFill>
                <a:latin typeface="+mj-lt"/>
              </a:rPr>
              <a:t>CÔ</a:t>
            </a:r>
            <a:r>
              <a:rPr lang="en-US" altLang="en-US" sz="4000" dirty="0">
                <a:solidFill>
                  <a:schemeClr val="accent4"/>
                </a:solidFill>
                <a:latin typeface="+mj-lt"/>
              </a:rPr>
              <a:t> </a:t>
            </a:r>
            <a:r>
              <a:rPr lang="en-US" altLang="en-US" sz="4000" dirty="0" err="1">
                <a:solidFill>
                  <a:schemeClr val="accent4"/>
                </a:solidFill>
                <a:latin typeface="+mj-lt"/>
              </a:rPr>
              <a:t>KHÁI</a:t>
            </a:r>
            <a:r>
              <a:rPr lang="en-US" altLang="en-US" sz="4000" dirty="0">
                <a:solidFill>
                  <a:schemeClr val="accent4"/>
                </a:solidFill>
                <a:latin typeface="+mj-lt"/>
              </a:rPr>
              <a:t> </a:t>
            </a:r>
            <a:r>
              <a:rPr lang="en-US" altLang="en-US" sz="4000" dirty="0" err="1">
                <a:solidFill>
                  <a:schemeClr val="accent4"/>
                </a:solidFill>
                <a:latin typeface="+mj-lt"/>
              </a:rPr>
              <a:t>QUÁT</a:t>
            </a:r>
            <a:r>
              <a:rPr lang="en-US" altLang="en-US" sz="4000" dirty="0">
                <a:solidFill>
                  <a:schemeClr val="accent4"/>
                </a:solidFill>
                <a:latin typeface="+mj-lt"/>
              </a:rPr>
              <a:t> </a:t>
            </a:r>
            <a:r>
              <a:rPr lang="en-US" altLang="en-US" sz="4000" dirty="0" err="1">
                <a:solidFill>
                  <a:schemeClr val="accent4"/>
                </a:solidFill>
                <a:latin typeface="+mj-lt"/>
              </a:rPr>
              <a:t>LẠI</a:t>
            </a:r>
            <a:endParaRPr lang="vi-VN" altLang="en-US" sz="4000" dirty="0">
              <a:solidFill>
                <a:schemeClr val="accent4"/>
              </a:solidFill>
              <a:latin typeface="+mj-lt"/>
            </a:endParaRPr>
          </a:p>
        </p:txBody>
      </p:sp>
      <p:sp>
        <p:nvSpPr>
          <p:cNvPr id="4" name="AutoShape 15"/>
          <p:cNvSpPr>
            <a:spLocks noChangeArrowheads="1"/>
          </p:cNvSpPr>
          <p:nvPr/>
        </p:nvSpPr>
        <p:spPr bwMode="auto">
          <a:xfrm>
            <a:off x="7826063" y="737315"/>
            <a:ext cx="2514600" cy="762000"/>
          </a:xfrm>
          <a:prstGeom prst="wedgeRoundRectCallout">
            <a:avLst>
              <a:gd name="adj1" fmla="val -71556"/>
              <a:gd name="adj2" fmla="val 122454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endParaRPr lang="vi-VN" alt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AutoShape 11"/>
          <p:cNvSpPr>
            <a:spLocks noChangeArrowheads="1"/>
          </p:cNvSpPr>
          <p:nvPr/>
        </p:nvSpPr>
        <p:spPr bwMode="auto">
          <a:xfrm>
            <a:off x="824247" y="773521"/>
            <a:ext cx="1996440" cy="914400"/>
          </a:xfrm>
          <a:prstGeom prst="wedgeRoundRectCallout">
            <a:avLst>
              <a:gd name="adj1" fmla="val 109375"/>
              <a:gd name="adj2" fmla="val 70602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endParaRPr lang="vi-VN" alt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AutoShape 11"/>
          <p:cNvSpPr>
            <a:spLocks noChangeArrowheads="1"/>
          </p:cNvSpPr>
          <p:nvPr/>
        </p:nvSpPr>
        <p:spPr bwMode="auto">
          <a:xfrm>
            <a:off x="90152" y="2004242"/>
            <a:ext cx="2369927" cy="914400"/>
          </a:xfrm>
          <a:prstGeom prst="wedgeRoundRectCallout">
            <a:avLst>
              <a:gd name="adj1" fmla="val 109375"/>
              <a:gd name="adj2" fmla="val 70602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endParaRPr lang="vi-VN" alt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AutoShape 11"/>
          <p:cNvSpPr>
            <a:spLocks noChangeArrowheads="1"/>
          </p:cNvSpPr>
          <p:nvPr/>
        </p:nvSpPr>
        <p:spPr bwMode="auto">
          <a:xfrm>
            <a:off x="1147400" y="3887274"/>
            <a:ext cx="2779904" cy="914400"/>
          </a:xfrm>
          <a:prstGeom prst="wedgeRoundRectCallout">
            <a:avLst>
              <a:gd name="adj1" fmla="val 109375"/>
              <a:gd name="adj2" fmla="val 70602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Cành</a:t>
            </a:r>
            <a:r>
              <a: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endParaRPr lang="vi-VN" alt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AutoShape 15"/>
          <p:cNvSpPr>
            <a:spLocks noChangeArrowheads="1"/>
          </p:cNvSpPr>
          <p:nvPr/>
        </p:nvSpPr>
        <p:spPr bwMode="auto">
          <a:xfrm>
            <a:off x="9281376" y="4420674"/>
            <a:ext cx="2514600" cy="762000"/>
          </a:xfrm>
          <a:prstGeom prst="wedgeRoundRectCallout">
            <a:avLst>
              <a:gd name="adj1" fmla="val -71556"/>
              <a:gd name="adj2" fmla="val 122454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alt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8764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7"/>
          <p:cNvSpPr txBox="1"/>
          <p:nvPr/>
        </p:nvSpPr>
        <p:spPr>
          <a:xfrm>
            <a:off x="2266682" y="254241"/>
            <a:ext cx="69932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4000" dirty="0" err="1">
                <a:solidFill>
                  <a:srgbClr val="FF0000"/>
                </a:solidFill>
                <a:latin typeface="+mj-lt"/>
              </a:rPr>
              <a:t>MỞ</a:t>
            </a:r>
            <a:r>
              <a:rPr lang="en-US" altLang="en-US" sz="40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altLang="en-US" sz="4000" dirty="0" err="1">
                <a:solidFill>
                  <a:srgbClr val="FF0000"/>
                </a:solidFill>
                <a:latin typeface="+mj-lt"/>
              </a:rPr>
              <a:t>RỘNG</a:t>
            </a:r>
            <a:endParaRPr lang="vi-VN" altLang="en-US" sz="4000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764" y="962126"/>
            <a:ext cx="3876540" cy="27598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5652" y="962127"/>
            <a:ext cx="3915176" cy="275986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764" y="4098902"/>
            <a:ext cx="3876539" cy="275909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5652" y="4098902"/>
            <a:ext cx="3915176" cy="2759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0560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naturesetmefreeblogbotqb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464"/>
            <a:ext cx="12191999" cy="7145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WordArt 4"/>
          <p:cNvSpPr>
            <a:spLocks noChangeArrowheads="1" noChangeShapeType="1" noTextEdit="1"/>
          </p:cNvSpPr>
          <p:nvPr/>
        </p:nvSpPr>
        <p:spPr bwMode="auto">
          <a:xfrm>
            <a:off x="2451279" y="1581956"/>
            <a:ext cx="6858000" cy="17526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en-US" sz="3600" kern="10" dirty="0" err="1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CC0099"/>
                </a:solidFill>
                <a:effectLst/>
                <a:cs typeface="Times New Roman" panose="02020603050405020304" pitchFamily="18" charset="0"/>
              </a:rPr>
              <a:t>Nhận</a:t>
            </a:r>
            <a:r>
              <a:rPr lang="en-US" sz="3600" kern="10" dirty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CC0099"/>
                </a:solidFill>
                <a:effectLst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CC0099"/>
                </a:solidFill>
                <a:effectLst/>
                <a:cs typeface="Times New Roman" panose="02020603050405020304" pitchFamily="18" charset="0"/>
              </a:rPr>
              <a:t>biết</a:t>
            </a:r>
            <a:r>
              <a:rPr lang="en-US" sz="3600" kern="10" dirty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CC0099"/>
                </a:solidFill>
                <a:effectLst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CC0099"/>
                </a:solidFill>
                <a:effectLst/>
                <a:cs typeface="Times New Roman" panose="02020603050405020304" pitchFamily="18" charset="0"/>
              </a:rPr>
              <a:t>hoa</a:t>
            </a:r>
            <a:r>
              <a:rPr lang="en-US" sz="3600" kern="10" dirty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CC0099"/>
                </a:solidFill>
                <a:effectLst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CC0099"/>
                </a:solidFill>
                <a:effectLst/>
                <a:cs typeface="Times New Roman" panose="02020603050405020304" pitchFamily="18" charset="0"/>
              </a:rPr>
              <a:t>cúc</a:t>
            </a:r>
            <a:endParaRPr lang="en-US" sz="3600" kern="10" dirty="0">
              <a:ln w="9525">
                <a:solidFill>
                  <a:srgbClr val="FF00FF"/>
                </a:solidFill>
                <a:round/>
                <a:headEnd/>
                <a:tailEnd/>
              </a:ln>
              <a:solidFill>
                <a:srgbClr val="CC0099"/>
              </a:solidFill>
              <a:effectLst/>
              <a:cs typeface="Times New Roman" panose="02020603050405020304" pitchFamily="18" charset="0"/>
            </a:endParaRPr>
          </a:p>
        </p:txBody>
      </p:sp>
      <p:pic>
        <p:nvPicPr>
          <p:cNvPr id="6" name="Picture 8" descr="A021020"/>
          <p:cNvPicPr>
            <a:picLocks noChangeAspect="1"/>
          </p:cNvPicPr>
          <p:nvPr/>
        </p:nvPicPr>
        <p:blipFill>
          <a:blip r:embed="rId3">
            <a:clrChange>
              <a:clrFrom>
                <a:srgbClr val="FAFAFD"/>
              </a:clrFrom>
              <a:clrTo>
                <a:srgbClr val="FAFAFD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79764" y="0"/>
            <a:ext cx="1949450" cy="30480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565370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</TotalTime>
  <Words>227</Words>
  <Application>Microsoft Office PowerPoint</Application>
  <PresentationFormat>Widescreen</PresentationFormat>
  <Paragraphs>47</Paragraphs>
  <Slides>16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.VnTime</vt:lpstr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Tuấn .</dc:creator>
  <cp:lastModifiedBy>Tuấn .</cp:lastModifiedBy>
  <cp:revision>1</cp:revision>
  <dcterms:created xsi:type="dcterms:W3CDTF">2021-10-19T15:13:11Z</dcterms:created>
  <dcterms:modified xsi:type="dcterms:W3CDTF">2021-10-19T15:49:37Z</dcterms:modified>
</cp:coreProperties>
</file>