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3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5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405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92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55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87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80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8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966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50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38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027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CC889C-3490-4693-BC46-03D8706024F7}" type="datetimeFigureOut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A2D9E-77EC-4EE2-BC15-1DD0623740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79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31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1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0" Type="http://schemas.microsoft.com/office/2007/relationships/hdphoto" Target="../media/hdphoto11.wdp"/><Relationship Id="rId4" Type="http://schemas.microsoft.com/office/2007/relationships/hdphoto" Target="../media/hdphoto4.wdp"/><Relationship Id="rId9" Type="http://schemas.openxmlformats.org/officeDocument/2006/relationships/image" Target="../media/image35.png"/><Relationship Id="rId14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gif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microsoft.com/office/2007/relationships/hdphoto" Target="../media/hdphoto2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jpeg"/><Relationship Id="rId7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jpe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12" Type="http://schemas.microsoft.com/office/2007/relationships/hdphoto" Target="../media/hdphoto8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29.png"/><Relationship Id="rId1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2133600" y="762000"/>
            <a:ext cx="510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/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ÁNH SAO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524000" y="2590800"/>
            <a:ext cx="6553200" cy="253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ĐỘNG: LQVT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PTGT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ATGT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3 - 4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 smtClean="0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Trương Thị Như Quỳnh</a:t>
            </a:r>
            <a:endParaRPr lang="en-US" b="1" dirty="0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2057400" y="5395913"/>
            <a:ext cx="5105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vi-VN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03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5181600" y="509589"/>
            <a:ext cx="3810000" cy="3986212"/>
            <a:chOff x="5181600" y="509589"/>
            <a:chExt cx="3810000" cy="3986212"/>
          </a:xfrm>
        </p:grpSpPr>
        <p:sp>
          <p:nvSpPr>
            <p:cNvPr id="21" name="Rectangle 8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5181600" y="509589"/>
              <a:ext cx="3810000" cy="398621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 cmpd="dbl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>
                <a:solidFill>
                  <a:srgbClr val="000099"/>
                </a:solidFill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5257800" y="762000"/>
              <a:ext cx="1734858" cy="1816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00" b="100000" l="2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9" t="4776"/>
            <a:stretch>
              <a:fillRect/>
            </a:stretch>
          </p:blipFill>
          <p:spPr bwMode="auto">
            <a:xfrm>
              <a:off x="6992658" y="2803441"/>
              <a:ext cx="1439863" cy="1493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6467" l="14898" r="85306">
                          <a14:foregroundMark x1="31224" y1="6250" x2="40000" y2="17391"/>
                          <a14:foregroundMark x1="48980" y1="16033" x2="59592" y2="380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3" r="17886" b="4865"/>
            <a:stretch>
              <a:fillRect/>
            </a:stretch>
          </p:blipFill>
          <p:spPr bwMode="auto">
            <a:xfrm>
              <a:off x="7069930" y="677563"/>
              <a:ext cx="1727995" cy="1809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0" y="65176"/>
            <a:ext cx="4800600" cy="6277979"/>
            <a:chOff x="0" y="65176"/>
            <a:chExt cx="4800600" cy="6277979"/>
          </a:xfrm>
        </p:grpSpPr>
        <p:sp>
          <p:nvSpPr>
            <p:cNvPr id="26" name="Rectangle 5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0" y="261380"/>
              <a:ext cx="4572000" cy="589756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438400" y="600870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5176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579018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971800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>
                          <a14:foregroundMark x1="21094" y1="25293" x2="69688" y2="53630"/>
                          <a14:foregroundMark x1="27187" y1="27400" x2="50313" y2="27400"/>
                          <a14:foregroundMark x1="37344" y1="22951" x2="49844" y2="23653"/>
                          <a14:foregroundMark x1="20781" y1="42389" x2="26563" y2="73770"/>
                          <a14:foregroundMark x1="50938" y1="54801" x2="70781" y2="62998"/>
                          <a14:foregroundMark x1="43750" y1="49883" x2="53906" y2="63466"/>
                          <a14:foregroundMark x1="60000" y1="53630" x2="82656" y2="37471"/>
                          <a14:foregroundMark x1="76094" y1="42389" x2="70313" y2="49415"/>
                          <a14:backgroundMark x1="13594" y1="85948" x2="85469" y2="79625"/>
                          <a14:backgroundMark x1="50938" y1="18735" x2="65000" y2="45199"/>
                          <a14:backgroundMark x1="66719" y1="29040" x2="96250" y2="29040"/>
                          <a14:backgroundMark x1="85469" y1="10070" x2="97656" y2="41920"/>
                          <a14:backgroundMark x1="93750" y1="10539" x2="98750" y2="33255"/>
                          <a14:backgroundMark x1="82656" y1="29977" x2="94844" y2="44496"/>
                          <a14:backgroundMark x1="16406" y1="9602" x2="4688" y2="526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1"/>
              <a:ext cx="2769115" cy="1847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90800" y="1949729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505912" y="3210161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4731" b="81505" l="145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6" t="21690" b="18010"/>
            <a:stretch>
              <a:fillRect/>
            </a:stretch>
          </p:blipFill>
          <p:spPr bwMode="auto">
            <a:xfrm>
              <a:off x="2618732" y="4819154"/>
              <a:ext cx="2062678" cy="98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3" y="1746443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2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1143000"/>
            <a:ext cx="51054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TC2: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Đua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71600" y="2209800"/>
            <a:ext cx="6248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1:1 </a:t>
            </a:r>
          </a:p>
          <a:p>
            <a:pPr algn="just" eaLnBrk="1" hangingPunct="1">
              <a:buFontTx/>
              <a:buChar char="-"/>
            </a:pP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khích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phối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54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295400" y="871716"/>
            <a:ext cx="6629400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Kết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thúc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nhận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xét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khen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ngợi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endParaRPr lang="en-US" sz="2800" dirty="0">
              <a:solidFill>
                <a:srgbClr val="00B0F0"/>
              </a:solidFill>
            </a:endParaRPr>
          </a:p>
        </p:txBody>
      </p:sp>
      <p:pic>
        <p:nvPicPr>
          <p:cNvPr id="6" name="Picture 5" descr="tran trong cam 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6753225" cy="237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nền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9400" y="6523434"/>
            <a:ext cx="184944" cy="18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16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00"/>
    </mc:Choice>
    <mc:Fallback xmlns="">
      <p:transition spd="slow" advTm="3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2886" y="914400"/>
            <a:ext cx="7620000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</a:rPr>
              <a:t>Mục đích - yêu cầu:</a:t>
            </a:r>
            <a:endParaRPr lang="vi-VN" sz="2400" dirty="0">
              <a:solidFill>
                <a:srgbClr val="FF000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242B2D"/>
                </a:solidFill>
                <a:latin typeface="+mj-lt"/>
              </a:rPr>
              <a:t> </a:t>
            </a:r>
            <a:endParaRPr lang="en-US" sz="2400" b="1" dirty="0">
              <a:solidFill>
                <a:srgbClr val="242B2D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1.Kiến thức: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cách xếp tương ứng 1-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1</a:t>
            </a:r>
            <a:r>
              <a:rPr lang="en-US" sz="2400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từng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đối tượng của 2 nhóm đồ vật.</a:t>
            </a: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- Trẻ biết chơi trò chơi theo yêu cầu của cô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2. Kỹ năng: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Rèn kĩ năng quan sát, lắng nghe, chú ý, ghi nhớ có chủ 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đ</a:t>
            </a:r>
            <a:r>
              <a:rPr lang="en-US" sz="2400" dirty="0" err="1" smtClean="0">
                <a:solidFill>
                  <a:srgbClr val="0070C0"/>
                </a:solidFill>
                <a:latin typeface="+mj-lt"/>
              </a:rPr>
              <a:t>íc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h, </a:t>
            </a:r>
            <a:r>
              <a:rPr lang="vi-VN" sz="2400" dirty="0">
                <a:solidFill>
                  <a:srgbClr val="0070C0"/>
                </a:solidFill>
                <a:latin typeface="+mj-lt"/>
              </a:rPr>
              <a:t>phát âm đúng</a:t>
            </a:r>
            <a:r>
              <a:rPr lang="vi-VN" sz="2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 3. Thái độ:</a:t>
            </a:r>
            <a:endParaRPr lang="vi-VN" sz="2400" dirty="0">
              <a:solidFill>
                <a:srgbClr val="0070C0"/>
              </a:solidFill>
              <a:latin typeface="+mj-lt"/>
            </a:endParaRPr>
          </a:p>
          <a:p>
            <a:pPr>
              <a:defRPr/>
            </a:pPr>
            <a:r>
              <a:rPr lang="vi-VN" sz="2400" dirty="0">
                <a:solidFill>
                  <a:srgbClr val="0070C0"/>
                </a:solidFill>
                <a:latin typeface="+mj-lt"/>
              </a:rPr>
              <a:t>  - Giáo dục trẻ giữ gìn đồ dùng, đồ chơi của lớp.</a:t>
            </a:r>
          </a:p>
        </p:txBody>
      </p:sp>
    </p:spTree>
    <p:extLst>
      <p:ext uri="{BB962C8B-B14F-4D97-AF65-F5344CB8AC3E}">
        <p14:creationId xmlns:p14="http://schemas.microsoft.com/office/powerpoint/2010/main" val="38187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26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26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43000" y="2133601"/>
            <a:ext cx="66294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1600" dirty="0"/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Ổn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Cô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và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trẻ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hát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Em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lái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ô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tô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” </a:t>
            </a:r>
          </a:p>
          <a:p>
            <a:pPr algn="ctr" eaLnBrk="1" hangingPunct="1"/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– ST: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Nguyễn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Văn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Tý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40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00"/>
    </mc:Choice>
    <mc:Fallback xmlns="">
      <p:transition spd="slow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2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197429" y="2057400"/>
            <a:ext cx="74676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dirty="0"/>
              <a:t> 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</a:rPr>
              <a:t>*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Hoạt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2: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pháp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tổ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</a:rPr>
              <a:t>chức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/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Xếp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tương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B0F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00B0F0"/>
                </a:solidFill>
                <a:latin typeface="Times New Roman" pitchFamily="18" charset="0"/>
              </a:rPr>
              <a:t> 1:1</a:t>
            </a:r>
          </a:p>
        </p:txBody>
      </p:sp>
    </p:spTree>
    <p:extLst>
      <p:ext uri="{BB962C8B-B14F-4D97-AF65-F5344CB8AC3E}">
        <p14:creationId xmlns:p14="http://schemas.microsoft.com/office/powerpoint/2010/main" val="304590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38175" y="2463800"/>
            <a:ext cx="2089150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429000" y="2417763"/>
            <a:ext cx="2057400" cy="401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6248400" y="2447925"/>
            <a:ext cx="205740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0" b="100000" l="29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358775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8333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738" y="381000"/>
            <a:ext cx="2447925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392113"/>
            <a:ext cx="244633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739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762000" y="0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3200400" y="0"/>
            <a:ext cx="1993900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7" t="6888" r="19020"/>
          <a:stretch>
            <a:fillRect/>
          </a:stretch>
        </p:blipFill>
        <p:spPr bwMode="auto">
          <a:xfrm>
            <a:off x="5715000" y="1588"/>
            <a:ext cx="2009775" cy="391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00" b="92400" l="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28600" y="3919538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98800" l="4400" r="98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2797175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00" b="984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58" t="12746" r="4909" b="11041"/>
          <a:stretch>
            <a:fillRect/>
          </a:stretch>
        </p:blipFill>
        <p:spPr bwMode="auto">
          <a:xfrm>
            <a:off x="5717268" y="3948113"/>
            <a:ext cx="2800350" cy="270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90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00"/>
    </mc:Choice>
    <mc:Fallback xmlns="">
      <p:transition spd="slow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133600" y="2286000"/>
            <a:ext cx="5105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TC1: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Thử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943100" y="3505200"/>
            <a:ext cx="51054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1: 1 </a:t>
            </a:r>
            <a:r>
              <a:rPr lang="en-US" sz="32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491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13288" y="381000"/>
            <a:ext cx="4343400" cy="5410200"/>
            <a:chOff x="4713288" y="381000"/>
            <a:chExt cx="4343400" cy="5410200"/>
          </a:xfrm>
        </p:grpSpPr>
        <p:sp>
          <p:nvSpPr>
            <p:cNvPr id="5" name="Round Single Corner Rectangle 4"/>
            <p:cNvSpPr/>
            <p:nvPr/>
          </p:nvSpPr>
          <p:spPr>
            <a:xfrm>
              <a:off x="4713288" y="381000"/>
              <a:ext cx="4343400" cy="5410200"/>
            </a:xfrm>
            <a:prstGeom prst="round1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533400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1817688"/>
              <a:ext cx="2033588" cy="973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51400" y="3040063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4" t="19730" r="4910" b="22160"/>
            <a:stretch>
              <a:fillRect/>
            </a:stretch>
          </p:blipFill>
          <p:spPr bwMode="auto">
            <a:xfrm>
              <a:off x="4832350" y="4414838"/>
              <a:ext cx="2033588" cy="974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61200" y="1722438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297021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680" t="22525" b="6982"/>
            <a:stretch>
              <a:fillRect/>
            </a:stretch>
          </p:blipFill>
          <p:spPr bwMode="auto">
            <a:xfrm>
              <a:off x="7073900" y="4360863"/>
              <a:ext cx="1911350" cy="104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239" y="2438400"/>
            <a:ext cx="4164089" cy="350043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685800"/>
            <a:ext cx="4633913" cy="5105400"/>
            <a:chOff x="0" y="685800"/>
            <a:chExt cx="4633913" cy="5105400"/>
          </a:xfrm>
        </p:grpSpPr>
        <p:sp>
          <p:nvSpPr>
            <p:cNvPr id="15" name="Regular Pentagon 14"/>
            <p:cNvSpPr/>
            <p:nvPr/>
          </p:nvSpPr>
          <p:spPr>
            <a:xfrm>
              <a:off x="0" y="685800"/>
              <a:ext cx="4633913" cy="5105400"/>
            </a:xfrm>
            <a:prstGeom prst="pentagon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288" y="2055813"/>
              <a:ext cx="1905000" cy="1471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5380" l="8163" r="9265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623888" y="3673475"/>
              <a:ext cx="1676400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72" b="100000" l="2857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88" r="14357" b="7639"/>
            <a:stretch>
              <a:fillRect/>
            </a:stretch>
          </p:blipFill>
          <p:spPr bwMode="auto">
            <a:xfrm>
              <a:off x="2284413" y="3673475"/>
              <a:ext cx="1677987" cy="1554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22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8601" y="228601"/>
            <a:ext cx="3974848" cy="3048000"/>
            <a:chOff x="228601" y="228601"/>
            <a:chExt cx="3974848" cy="3048000"/>
          </a:xfrm>
        </p:grpSpPr>
        <p:sp>
          <p:nvSpPr>
            <p:cNvPr id="5" name="Rectangle 7">
              <a:hlinkClick r:id="" action="ppaction://noaction"/>
            </p:cNvPr>
            <p:cNvSpPr>
              <a:spLocks noChangeArrowheads="1"/>
            </p:cNvSpPr>
            <p:nvPr/>
          </p:nvSpPr>
          <p:spPr bwMode="auto">
            <a:xfrm>
              <a:off x="228601" y="228601"/>
              <a:ext cx="3974848" cy="3048000"/>
            </a:xfrm>
            <a:prstGeom prst="rect">
              <a:avLst/>
            </a:prstGeom>
            <a:solidFill>
              <a:schemeClr val="accent3"/>
            </a:solidFill>
            <a:ln w="9525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en-US" sz="9600" b="1" dirty="0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68" y="469149"/>
              <a:ext cx="1837239" cy="1277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3600" b="90800" l="6400" r="93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0" t="15469" r="8734" b="13461"/>
            <a:stretch>
              <a:fillRect/>
            </a:stretch>
          </p:blipFill>
          <p:spPr bwMode="auto">
            <a:xfrm>
              <a:off x="396661" y="1760859"/>
              <a:ext cx="1676400" cy="14337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12338" y1="64953" x2="37338" y2="6869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5813" y="577485"/>
              <a:ext cx="1727635" cy="1201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313533" y="3247769"/>
            <a:ext cx="8525667" cy="3229232"/>
            <a:chOff x="313533" y="3247768"/>
            <a:chExt cx="8718764" cy="3305431"/>
          </a:xfrm>
        </p:grpSpPr>
        <p:sp>
          <p:nvSpPr>
            <p:cNvPr id="10" name="Cloud Callout 9"/>
            <p:cNvSpPr/>
            <p:nvPr/>
          </p:nvSpPr>
          <p:spPr>
            <a:xfrm>
              <a:off x="313533" y="3247768"/>
              <a:ext cx="8718764" cy="3305431"/>
            </a:xfrm>
            <a:prstGeom prst="cloudCallou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993629" y="3844355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971790" y="472440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2727714" y="4831590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4654636" y="4843947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287022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4612438" y="3704312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00" b="100000" l="32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05"/>
            <a:stretch>
              <a:fillRect/>
            </a:stretch>
          </p:blipFill>
          <p:spPr bwMode="auto">
            <a:xfrm>
              <a:off x="6378916" y="3667241"/>
              <a:ext cx="1282486" cy="1139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7895" b="100000" l="0" r="100000">
                          <a14:foregroundMark x1="80504" y1="84450" x2="90420" y2="80144"/>
                          <a14:foregroundMark x1="86387" y1="85167" x2="88908" y2="8660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383"/>
            <a:stretch>
              <a:fillRect/>
            </a:stretch>
          </p:blipFill>
          <p:spPr bwMode="auto">
            <a:xfrm>
              <a:off x="6469257" y="4435165"/>
              <a:ext cx="1755172" cy="1122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369" y="112931"/>
            <a:ext cx="3886422" cy="3267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8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210</Words>
  <Application>Microsoft Office PowerPoint</Application>
  <PresentationFormat>On-screen Show (4:3)</PresentationFormat>
  <Paragraphs>29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Phan Danh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Tommy_Phan</dc:creator>
  <cp:lastModifiedBy>Nguyen Tien Dung</cp:lastModifiedBy>
  <cp:revision>8</cp:revision>
  <dcterms:created xsi:type="dcterms:W3CDTF">2021-09-17T06:46:56Z</dcterms:created>
  <dcterms:modified xsi:type="dcterms:W3CDTF">2021-10-22T13:57:41Z</dcterms:modified>
</cp:coreProperties>
</file>