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9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8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6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5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4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5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6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0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4A7C-FAF8-48C2-83C2-C12A4C827E3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6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audio" Target="../media/audio1.wav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eg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20.jpg"/><Relationship Id="rId4" Type="http://schemas.openxmlformats.org/officeDocument/2006/relationships/audio" Target="../media/audio1.wav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24.png"/><Relationship Id="rId5" Type="http://schemas.openxmlformats.org/officeDocument/2006/relationships/image" Target="../media/image13.jpg"/><Relationship Id="rId4" Type="http://schemas.openxmlformats.org/officeDocument/2006/relationships/audio" Target="../media/audio1.wav"/><Relationship Id="rId9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" y="21771"/>
            <a:ext cx="9111343" cy="6787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524079"/>
            <a:ext cx="426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TRƯỜNG MẦM NON GIA QUẤT</a:t>
            </a:r>
          </a:p>
          <a:p>
            <a:pPr algn="ctr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73927" y="10668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54627" y="2624086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 ÂM NHẠC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CUỘC THI RUNG CHUÔNG VÀNG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90039"/>
            <a:ext cx="1289960" cy="125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" y="0"/>
            <a:ext cx="9144000" cy="6782715"/>
          </a:xfrm>
        </p:spPr>
      </p:pic>
      <p:sp>
        <p:nvSpPr>
          <p:cNvPr id="5" name="Rounded Rectangle 4"/>
          <p:cNvSpPr/>
          <p:nvPr/>
        </p:nvSpPr>
        <p:spPr>
          <a:xfrm>
            <a:off x="381000" y="152400"/>
            <a:ext cx="53340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(Trẻ nghe 1 đoạn âm thanh)</a:t>
            </a:r>
          </a:p>
          <a:p>
            <a:r>
              <a:rPr lang="vi-VN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 là âm thanh của loại nhạc cụ nào?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19650" y="1703408"/>
            <a:ext cx="1995350" cy="2857500"/>
            <a:chOff x="3706584" y="2009641"/>
            <a:chExt cx="2547006" cy="36370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7" b="99500" l="200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8986" y="2009641"/>
              <a:ext cx="2362200" cy="28575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3706584" y="5077121"/>
              <a:ext cx="2547006" cy="5695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200" b="1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Đàn</a:t>
              </a:r>
              <a:r>
                <a:rPr lang="en-US" sz="22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Guitar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78385" y="1703407"/>
            <a:ext cx="1877786" cy="2857499"/>
            <a:chOff x="6678385" y="1973098"/>
            <a:chExt cx="1877786" cy="258378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988" b="91895" l="879" r="969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385" y="1973098"/>
              <a:ext cx="1877786" cy="193218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3" name="Rectangle 12"/>
            <p:cNvSpPr/>
            <p:nvPr/>
          </p:nvSpPr>
          <p:spPr>
            <a:xfrm>
              <a:off x="6727371" y="4152251"/>
              <a:ext cx="1828800" cy="4046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200" b="1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Xắc</a:t>
              </a:r>
              <a:r>
                <a:rPr lang="en-US" sz="22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xô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9674" y="1703408"/>
            <a:ext cx="1931126" cy="2857500"/>
            <a:chOff x="659674" y="1973098"/>
            <a:chExt cx="1686763" cy="2587809"/>
          </a:xfrm>
        </p:grpSpPr>
        <p:sp>
          <p:nvSpPr>
            <p:cNvPr id="7" name="Rectangle 6"/>
            <p:cNvSpPr/>
            <p:nvPr/>
          </p:nvSpPr>
          <p:spPr>
            <a:xfrm>
              <a:off x="659674" y="4113412"/>
              <a:ext cx="1672046" cy="447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2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200" b="1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rống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119" b="9559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674" y="1973098"/>
              <a:ext cx="1686763" cy="185543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6" name="tieng tr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58000" y="114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7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35833 0.08889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4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0499" y="152401"/>
            <a:ext cx="5753101" cy="7619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i="1" dirty="0" smtClean="0">
                <a:solidFill>
                  <a:schemeClr val="accent2"/>
                </a:solidFill>
                <a:latin typeface="+mj-lt"/>
              </a:rPr>
              <a:t>Câu 2: ( Trẻ nghe một đoạn bài hát)</a:t>
            </a:r>
          </a:p>
          <a:p>
            <a:r>
              <a:rPr lang="vi-VN" sz="2000" b="1" i="1" dirty="0" smtClean="0">
                <a:solidFill>
                  <a:schemeClr val="accent2"/>
                </a:solidFill>
                <a:latin typeface="+mj-lt"/>
              </a:rPr>
              <a:t>Bài hát thể hiện tình cảm của bạn nhỏ dành cho ai?</a:t>
            </a:r>
            <a:endParaRPr lang="vi-VN" sz="2800" b="1" dirty="0" smtClean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6" name="me oi co bi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72400" y="163286"/>
            <a:ext cx="609600" cy="6096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793941" y="1219200"/>
            <a:ext cx="3021055" cy="2664195"/>
            <a:chOff x="3782106" y="1371600"/>
            <a:chExt cx="2450644" cy="239619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2106" y="1371600"/>
              <a:ext cx="2450644" cy="194232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267200" y="3320295"/>
              <a:ext cx="1672046" cy="4474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Ô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lang="vi-VN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Bà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70314" y="4038600"/>
            <a:ext cx="3021057" cy="2677338"/>
            <a:chOff x="1143000" y="3823607"/>
            <a:chExt cx="2450646" cy="24080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823607"/>
              <a:ext cx="2450646" cy="196051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32300" y="5784123"/>
              <a:ext cx="1672046" cy="4474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Bố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00057" y="4001826"/>
            <a:ext cx="3021057" cy="2682782"/>
            <a:chOff x="6159954" y="3886200"/>
            <a:chExt cx="2450646" cy="24129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954" y="3886200"/>
              <a:ext cx="2450646" cy="196051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614160" y="5851612"/>
              <a:ext cx="1672046" cy="4474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Mẹ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62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2 -0.08866 L -0.30677 -0.29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1" y="-10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" y="10886"/>
            <a:ext cx="9111344" cy="6847114"/>
          </a:xfrm>
        </p:spPr>
      </p:pic>
      <p:sp>
        <p:nvSpPr>
          <p:cNvPr id="7" name="Rounded Rectangle 6"/>
          <p:cNvSpPr/>
          <p:nvPr/>
        </p:nvSpPr>
        <p:spPr>
          <a:xfrm>
            <a:off x="304800" y="76200"/>
            <a:ext cx="54102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i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i="1" dirty="0" smtClean="0">
                <a:solidFill>
                  <a:srgbClr val="FF0000"/>
                </a:solidFill>
                <a:latin typeface="+mj-lt"/>
              </a:rPr>
              <a:t>Câu 3:</a:t>
            </a:r>
          </a:p>
          <a:p>
            <a:pPr algn="ctr"/>
            <a:r>
              <a:rPr lang="vi-VN" i="1" dirty="0" smtClean="0">
                <a:solidFill>
                  <a:srgbClr val="FF0000"/>
                </a:solidFill>
                <a:latin typeface="+mj-lt"/>
              </a:rPr>
              <a:t>Những hình ảnh trên xuất hiện trong </a:t>
            </a:r>
            <a:r>
              <a:rPr lang="vi-VN" i="1" dirty="0" smtClean="0">
                <a:solidFill>
                  <a:srgbClr val="FF0000"/>
                </a:solidFill>
                <a:latin typeface="+mj-lt"/>
              </a:rPr>
              <a:t>bài hát </a:t>
            </a:r>
            <a:r>
              <a:rPr lang="vi-VN" i="1" dirty="0">
                <a:solidFill>
                  <a:srgbClr val="FF0000"/>
                </a:solidFill>
                <a:latin typeface="+mj-lt"/>
              </a:rPr>
              <a:t>nào</a:t>
            </a:r>
            <a:r>
              <a:rPr lang="vi-VN" i="1" dirty="0" smtClean="0">
                <a:solidFill>
                  <a:srgbClr val="FF0000"/>
                </a:solidFill>
                <a:latin typeface="+mj-lt"/>
              </a:rPr>
              <a:t>?</a:t>
            </a:r>
            <a:endParaRPr lang="vi-VN" i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dirty="0" smtClean="0"/>
              <a:t>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67285" y="914399"/>
            <a:ext cx="8545286" cy="2362202"/>
            <a:chOff x="152400" y="1447798"/>
            <a:chExt cx="8545286" cy="20097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447800"/>
              <a:ext cx="2667000" cy="20097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370" y="1447798"/>
              <a:ext cx="2667000" cy="20097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686" y="1447800"/>
              <a:ext cx="2667000" cy="200977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70592" y="3871533"/>
            <a:ext cx="2833817" cy="2489317"/>
            <a:chOff x="170591" y="3880085"/>
            <a:chExt cx="2833817" cy="24893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92" y="3880085"/>
              <a:ext cx="2833816" cy="197982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70591" y="5871856"/>
              <a:ext cx="2833815" cy="497546"/>
            </a:xfrm>
            <a:prstGeom prst="rect">
              <a:avLst/>
            </a:prstGeom>
            <a:solidFill>
              <a:srgbClr val="F4FAA4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vi-VN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Mùa hè vui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89515" y="3871533"/>
            <a:ext cx="2813740" cy="2497869"/>
            <a:chOff x="3189515" y="3871533"/>
            <a:chExt cx="2813740" cy="249786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515" y="3871533"/>
              <a:ext cx="2813740" cy="200032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276601" y="5871856"/>
              <a:ext cx="2726654" cy="497546"/>
            </a:xfrm>
            <a:prstGeom prst="rect">
              <a:avLst/>
            </a:prstGeom>
            <a:solidFill>
              <a:srgbClr val="F4FAA4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Bé yêu biển lắm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93171" y="3912742"/>
            <a:ext cx="2827622" cy="2448108"/>
            <a:chOff x="6193171" y="3912742"/>
            <a:chExt cx="2827622" cy="2448108"/>
          </a:xfrm>
        </p:grpSpPr>
        <p:sp>
          <p:nvSpPr>
            <p:cNvPr id="19" name="Rectangle 18"/>
            <p:cNvSpPr/>
            <p:nvPr/>
          </p:nvSpPr>
          <p:spPr>
            <a:xfrm>
              <a:off x="6193171" y="5863304"/>
              <a:ext cx="2787544" cy="497546"/>
            </a:xfrm>
            <a:prstGeom prst="rect">
              <a:avLst/>
            </a:prstGeom>
            <a:solidFill>
              <a:srgbClr val="F4FAA4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Cho tôi đi làm mưa với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71" y="3912742"/>
              <a:ext cx="2827622" cy="1950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379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01406 -0.2717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-13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6" name="Rounded Rectangle 5"/>
          <p:cNvSpPr/>
          <p:nvPr/>
        </p:nvSpPr>
        <p:spPr>
          <a:xfrm>
            <a:off x="2209800" y="446314"/>
            <a:ext cx="5334000" cy="8490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i="1" dirty="0" smtClean="0">
              <a:solidFill>
                <a:srgbClr val="FF0000"/>
              </a:solidFill>
              <a:latin typeface="+mj-lt"/>
            </a:endParaRPr>
          </a:p>
          <a:p>
            <a:endParaRPr lang="vi-VN" i="1" dirty="0">
              <a:solidFill>
                <a:srgbClr val="FF0000"/>
              </a:solidFill>
              <a:latin typeface="+mj-lt"/>
            </a:endParaRPr>
          </a:p>
          <a:p>
            <a:r>
              <a:rPr lang="vi-VN" i="1" dirty="0" smtClean="0">
                <a:solidFill>
                  <a:srgbClr val="FF0000"/>
                </a:solidFill>
                <a:latin typeface="+mj-lt"/>
              </a:rPr>
              <a:t>Câu 4</a:t>
            </a:r>
            <a:r>
              <a:rPr lang="vi-VN" i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: ( Trẻ nghe một đoàn bài hát)</a:t>
            </a:r>
          </a:p>
          <a:p>
            <a:pPr algn="ctr"/>
            <a:r>
              <a:rPr lang="vi-VN" b="1" i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Các bé vừa được nghe giai điệu của bài hát gì?</a:t>
            </a:r>
            <a:endParaRPr lang="vi-VN" b="1" i="1" dirty="0" smtClean="0">
              <a:solidFill>
                <a:srgbClr val="FF0000"/>
              </a:solidFill>
              <a:latin typeface="+mj-lt"/>
            </a:endParaRPr>
          </a:p>
          <a:p>
            <a:endParaRPr lang="vi-VN" b="1" dirty="0" smtClean="0">
              <a:solidFill>
                <a:srgbClr val="FF0000"/>
              </a:solidFill>
              <a:latin typeface="+mj-lt"/>
            </a:endParaRPr>
          </a:p>
          <a:p>
            <a:endParaRPr lang="en-US" dirty="0"/>
          </a:p>
        </p:txBody>
      </p:sp>
      <p:pic>
        <p:nvPicPr>
          <p:cNvPr id="7" name="em di qua nga tu duong ph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72400" y="685800"/>
            <a:ext cx="609600" cy="6096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55687" y="1839688"/>
            <a:ext cx="2520484" cy="2808512"/>
            <a:chOff x="455687" y="1839688"/>
            <a:chExt cx="2520484" cy="280851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87" y="1839688"/>
              <a:ext cx="2520484" cy="175259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6" name="Rectangle 15"/>
            <p:cNvSpPr/>
            <p:nvPr/>
          </p:nvSpPr>
          <p:spPr>
            <a:xfrm>
              <a:off x="475795" y="3657600"/>
              <a:ext cx="2458496" cy="990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 đi qua ngã tư đường phố</a:t>
              </a: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14596" y="1828801"/>
            <a:ext cx="2502038" cy="2819399"/>
            <a:chOff x="6114596" y="1828801"/>
            <a:chExt cx="2502038" cy="281939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4596" y="1828801"/>
              <a:ext cx="2502038" cy="1752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7" name="Rectangle 16"/>
            <p:cNvSpPr/>
            <p:nvPr/>
          </p:nvSpPr>
          <p:spPr>
            <a:xfrm>
              <a:off x="6136367" y="3657600"/>
              <a:ext cx="2458496" cy="990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Đường em đi</a:t>
              </a: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30345" y="1843512"/>
            <a:ext cx="2520484" cy="2804688"/>
            <a:chOff x="3430345" y="1843512"/>
            <a:chExt cx="2520484" cy="280468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345" y="1843512"/>
              <a:ext cx="2520484" cy="174909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3450453" y="3657600"/>
              <a:ext cx="2458496" cy="990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Chú Công An </a:t>
              </a:r>
            </a:p>
            <a:p>
              <a:pPr algn="ctr"/>
              <a:r>
                <a:rPr lang="vi-VN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 hon</a:t>
              </a: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587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-0.01736 L 0.304 0.13819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7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13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4217" cy="6705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76942" y="108857"/>
            <a:ext cx="7957457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i="1" dirty="0" smtClean="0">
                <a:solidFill>
                  <a:srgbClr val="FF0000"/>
                </a:solidFill>
                <a:latin typeface="+mj-lt"/>
              </a:rPr>
              <a:t>Câu 5: ( Trẻ xem 1 đoạn video)</a:t>
            </a:r>
          </a:p>
          <a:p>
            <a:pPr algn="ctr"/>
            <a:r>
              <a:rPr lang="vi-VN" i="1" dirty="0" smtClean="0">
                <a:solidFill>
                  <a:srgbClr val="FF0000"/>
                </a:solidFill>
                <a:latin typeface="+mj-lt"/>
              </a:rPr>
              <a:t>Bạn nhỏ trong video vận động minh họa cho bài hát bằng hình thức gì?</a:t>
            </a:r>
            <a:endParaRPr lang="en-US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813393697349192466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286" y="1030027"/>
            <a:ext cx="8934063" cy="55231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52400" y="2369432"/>
            <a:ext cx="2558144" cy="3481639"/>
            <a:chOff x="304800" y="3837214"/>
            <a:chExt cx="2558144" cy="28302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837214"/>
              <a:ext cx="2536372" cy="20574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15686" y="5894614"/>
              <a:ext cx="2547258" cy="772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vi-VN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Vỗ tay theo tiết tấu chậm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71154" y="2356041"/>
            <a:ext cx="2569029" cy="3495030"/>
            <a:chOff x="3482360" y="4005943"/>
            <a:chExt cx="2569029" cy="28411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360" y="4005943"/>
              <a:ext cx="2536372" cy="20574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504131" y="6074229"/>
              <a:ext cx="2547258" cy="772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Múa minh họa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15744" y="2362200"/>
            <a:ext cx="2558143" cy="3488871"/>
            <a:chOff x="6248400" y="4010950"/>
            <a:chExt cx="2558143" cy="283616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4010950"/>
              <a:ext cx="2536372" cy="207416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259285" y="6074229"/>
              <a:ext cx="2547258" cy="772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vi-VN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ử dụng nhạc cụ gõ đệm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306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31128 -0.040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20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213</Words>
  <Application>Microsoft Office PowerPoint</Application>
  <PresentationFormat>On-screen Show (4:3)</PresentationFormat>
  <Paragraphs>34</Paragraphs>
  <Slides>6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EM HUE</cp:lastModifiedBy>
  <cp:revision>30</cp:revision>
  <dcterms:created xsi:type="dcterms:W3CDTF">2021-03-30T07:26:25Z</dcterms:created>
  <dcterms:modified xsi:type="dcterms:W3CDTF">2021-04-02T09:16:13Z</dcterms:modified>
</cp:coreProperties>
</file>