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audio1.wav" ContentType="audio/wav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1" r:id="rId6"/>
  </p:sldMasterIdLst>
  <p:notesMasterIdLst>
    <p:notesMasterId r:id="rId13"/>
  </p:notesMasterIdLst>
  <p:sldIdLst>
    <p:sldId id="256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D280C-D985-4BD0-A4AE-8D8E6E26BC72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EB630-B527-4F12-A607-FDA6A643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986F7-E8E7-43FA-B1E9-CF932B5F526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2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82A-5202-48A3-B766-7DB2A7FA81E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B6B-96F0-4002-B75D-23501771E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1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82A-5202-48A3-B766-7DB2A7FA81E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B6B-96F0-4002-B75D-23501771E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6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82A-5202-48A3-B766-7DB2A7FA81E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B6B-96F0-4002-B75D-23501771E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95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1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2349220"/>
            <a:ext cx="7175351" cy="1344875"/>
          </a:xfrm>
          <a:effectLst/>
        </p:spPr>
        <p:txBody>
          <a:bodyPr>
            <a:noAutofit/>
          </a:bodyPr>
          <a:lstStyle>
            <a:lvl1pPr marL="640064" indent="-457189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ctr" defTabSz="914378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9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594" indent="-228594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9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2623353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1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82A-5202-48A3-B766-7DB2A7FA81E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B6B-96F0-4002-B75D-23501771E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39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2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76" indent="-182876">
              <a:buFont typeface="Georgia" pitchFamily="18" charset="0"/>
              <a:buChar char="*"/>
              <a:defRPr sz="16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548642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1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2349220"/>
            <a:ext cx="7175351" cy="1344875"/>
          </a:xfrm>
          <a:effectLst/>
        </p:spPr>
        <p:txBody>
          <a:bodyPr>
            <a:noAutofit/>
          </a:bodyPr>
          <a:lstStyle>
            <a:lvl1pPr marL="640064" indent="-457189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0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ctr" defTabSz="914378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82A-5202-48A3-B766-7DB2A7FA81E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B6B-96F0-4002-B75D-23501771E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60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9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594" indent="-228594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9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2623353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2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76" indent="-182876">
              <a:buFont typeface="Georgia" pitchFamily="18" charset="0"/>
              <a:buChar char="*"/>
              <a:defRPr sz="16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548642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C21-0793-4E58-A46A-0B318D897B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140-09DF-432C-9AEA-80A8FF700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04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C21-0793-4E58-A46A-0B318D897B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140-09DF-432C-9AEA-80A8FF700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59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C21-0793-4E58-A46A-0B318D897B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140-09DF-432C-9AEA-80A8FF700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55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C21-0793-4E58-A46A-0B318D897B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140-09DF-432C-9AEA-80A8FF700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4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C21-0793-4E58-A46A-0B318D897B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140-09DF-432C-9AEA-80A8FF700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17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C21-0793-4E58-A46A-0B318D897B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140-09DF-432C-9AEA-80A8FF700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7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82A-5202-48A3-B766-7DB2A7FA81E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B6B-96F0-4002-B75D-23501771E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92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C21-0793-4E58-A46A-0B318D897B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140-09DF-432C-9AEA-80A8FF700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87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C21-0793-4E58-A46A-0B318D897B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140-09DF-432C-9AEA-80A8FF700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9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C21-0793-4E58-A46A-0B318D897B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140-09DF-432C-9AEA-80A8FF700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71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C21-0793-4E58-A46A-0B318D897B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140-09DF-432C-9AEA-80A8FF700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39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C21-0793-4E58-A46A-0B318D897B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140-09DF-432C-9AEA-80A8FF700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7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96B6B-726E-44B7-BFC5-9FFA0F051C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0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DA940-4BA6-4D27-8949-0233FAB806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26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6738C-8E3B-46BD-8CB1-AA3FD36219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29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CEFD9-744E-4106-8727-5A3BE5E7B9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66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45361-735A-47AE-A0DA-992FF4527E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7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82A-5202-48A3-B766-7DB2A7FA81E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B6B-96F0-4002-B75D-23501771E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439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440DC-FDBB-496B-A65E-954ED455F8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13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AD474-6866-4AF2-8608-E93FEE4184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61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B3C63-65D7-49F4-BD46-9C3D45657E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16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45F40-A577-41D9-8DCF-0BC06373DC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551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63A71-220C-45CE-B972-47BF86F876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0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EDCEB-A9A1-41FD-B825-D77351D9A3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283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C726F-2E84-4B43-BD7D-06D1FB18EB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691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96B6B-726E-44B7-BFC5-9FFA0F051C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582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DA940-4BA6-4D27-8949-0233FAB806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866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6738C-8E3B-46BD-8CB1-AA3FD36219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7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82A-5202-48A3-B766-7DB2A7FA81E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B6B-96F0-4002-B75D-23501771E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28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CEFD9-744E-4106-8727-5A3BE5E7B9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16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45361-735A-47AE-A0DA-992FF4527E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464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440DC-FDBB-496B-A65E-954ED455F8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693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AD474-6866-4AF2-8608-E93FEE4184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308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B3C63-65D7-49F4-BD46-9C3D45657E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455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45F40-A577-41D9-8DCF-0BC06373DC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123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63A71-220C-45CE-B972-47BF86F876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76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EDCEB-A9A1-41FD-B825-D77351D9A3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312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C726F-2E84-4B43-BD7D-06D1FB18EB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7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82A-5202-48A3-B766-7DB2A7FA81E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B6B-96F0-4002-B75D-23501771E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0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82A-5202-48A3-B766-7DB2A7FA81E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B6B-96F0-4002-B75D-23501771E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82A-5202-48A3-B766-7DB2A7FA81E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B6B-96F0-4002-B75D-23501771E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5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9982A-5202-48A3-B766-7DB2A7FA81E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3B6B-96F0-4002-B75D-23501771E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2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3" y="3279126"/>
            <a:ext cx="6512511" cy="857250"/>
          </a:xfrm>
          <a:prstGeom prst="rect">
            <a:avLst/>
          </a:prstGeom>
          <a:effectLst/>
        </p:spPr>
        <p:txBody>
          <a:bodyPr vert="horz" lIns="91438" tIns="45719" rIns="91438" bIns="45719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3" y="4629150"/>
            <a:ext cx="3352801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6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32" indent="-320032" algn="r" defTabSz="914378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27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40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52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54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167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11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943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88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3" y="3279126"/>
            <a:ext cx="6512511" cy="857250"/>
          </a:xfrm>
          <a:prstGeom prst="rect">
            <a:avLst/>
          </a:prstGeom>
          <a:effectLst/>
        </p:spPr>
        <p:txBody>
          <a:bodyPr vert="horz" lIns="91438" tIns="45719" rIns="91438" bIns="45719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FB5A91-6476-4625-9388-DCF156240F6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3" y="4629150"/>
            <a:ext cx="3352801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65E99B-FFE8-4EC8-B7D4-7999DFC967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32" indent="-320032" algn="r" defTabSz="914378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27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40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52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54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167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11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943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88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3EC1C21-0793-4E58-A46A-0B318D897B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0169140-09DF-432C-9AEA-80A8FF700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2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B5B668F-6591-4E08-903A-B12D2D375BFA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6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B5B668F-6591-4E08-903A-B12D2D375BFA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8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jpeg"/><Relationship Id="rId5" Type="http://schemas.microsoft.com/office/2007/relationships/media" Target="../media/media3.mp3"/><Relationship Id="rId10" Type="http://schemas.openxmlformats.org/officeDocument/2006/relationships/image" Target="../media/image3.jpeg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audio" Target="file:///C:\Users\MsrLy\Desktop\C&#226;u%20h&#7887;i%20v&#259;n%20h&#7885;c\Th&#432;%20Gi&#227;n%20V&#7899;i%20Ti&#7871;ng%20Chim%20H&#243;t%20C&#7921;c%20Hay.mp3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gif"/><Relationship Id="rId4" Type="http://schemas.openxmlformats.org/officeDocument/2006/relationships/image" Target="../media/image13.gif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9.png"/><Relationship Id="rId3" Type="http://schemas.microsoft.com/office/2007/relationships/media" Target="../media/media5.WAV"/><Relationship Id="rId7" Type="http://schemas.openxmlformats.org/officeDocument/2006/relationships/audio" Target="../media/audio2.wav"/><Relationship Id="rId12" Type="http://schemas.openxmlformats.org/officeDocument/2006/relationships/image" Target="../media/image34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audio1.wav"/><Relationship Id="rId11" Type="http://schemas.openxmlformats.org/officeDocument/2006/relationships/image" Target="../media/image33.jpeg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32.jpeg"/><Relationship Id="rId4" Type="http://schemas.openxmlformats.org/officeDocument/2006/relationships/audio" Target="../media/media5.WAV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50"/>
            <a:ext cx="9144000" cy="4514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"/>
            <a:ext cx="9144000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“ 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Am-thanh-phep-thuat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72600" y="4686300"/>
            <a:ext cx="6096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7" y="895350"/>
            <a:ext cx="2799303" cy="1773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" y="3257550"/>
            <a:ext cx="2723103" cy="1733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3800" y="1504951"/>
            <a:ext cx="4572000" cy="923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3486151"/>
            <a:ext cx="449580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Nhac che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00200" y="5314950"/>
            <a:ext cx="609600" cy="609600"/>
          </a:xfrm>
          <a:prstGeom prst="rect">
            <a:avLst/>
          </a:prstGeom>
        </p:spPr>
      </p:pic>
      <p:pic>
        <p:nvPicPr>
          <p:cNvPr id="15" name="Nhac che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0" y="5374612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3" y="1532234"/>
            <a:ext cx="793687" cy="6673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49" y="3327718"/>
            <a:ext cx="914400" cy="686196"/>
          </a:xfrm>
          <a:prstGeom prst="rect">
            <a:avLst/>
          </a:prstGeom>
        </p:spPr>
      </p:pic>
      <p:pic>
        <p:nvPicPr>
          <p:cNvPr id="18" name="Bạn giỏi quá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77000" y="53344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0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0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1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" y="474768"/>
            <a:ext cx="4255008" cy="4000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A</a:t>
            </a:r>
            <a:r>
              <a:rPr lang="vi-VN" dirty="0" smtClean="0">
                <a:solidFill>
                  <a:srgbClr val="FF0000"/>
                </a:solidFill>
              </a:rPr>
              <a:t>: </a:t>
            </a:r>
            <a:r>
              <a:rPr lang="vi-VN" sz="1600" dirty="0">
                <a:solidFill>
                  <a:srgbClr val="FF0000"/>
                </a:solidFill>
              </a:rPr>
              <a:t>Mèo </a:t>
            </a:r>
            <a:r>
              <a:rPr lang="en-US" sz="1600" dirty="0">
                <a:solidFill>
                  <a:srgbClr val="FF0000"/>
                </a:solidFill>
              </a:rPr>
              <a:t>anh </a:t>
            </a:r>
            <a:r>
              <a:rPr lang="vi-VN" sz="1600" dirty="0">
                <a:solidFill>
                  <a:srgbClr val="FF0000"/>
                </a:solidFill>
              </a:rPr>
              <a:t>ngả lưng ngủ luôn 1 giấc</a:t>
            </a:r>
            <a:r>
              <a:rPr lang="vi-VN" sz="1400" dirty="0">
                <a:solidFill>
                  <a:srgbClr val="FF0000"/>
                </a:solidFill>
              </a:rPr>
              <a:t>,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16836"/>
            <a:ext cx="4495800" cy="5143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45719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vi-VN" sz="2400" dirty="0">
                <a:solidFill>
                  <a:srgbClr val="FF0000"/>
                </a:solidFill>
              </a:rPr>
              <a:t>B</a:t>
            </a:r>
            <a:r>
              <a:rPr lang="vi-VN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M</a:t>
            </a:r>
            <a:r>
              <a:rPr lang="vi-VN" sz="1600" dirty="0">
                <a:solidFill>
                  <a:srgbClr val="FF0000"/>
                </a:solidFill>
              </a:rPr>
              <a:t>èo em nhập bọn vui chơi với bầy thỏ.</a:t>
            </a:r>
          </a:p>
        </p:txBody>
      </p:sp>
      <p:sp>
        <p:nvSpPr>
          <p:cNvPr id="6" name="Rectangle 5"/>
          <p:cNvSpPr/>
          <p:nvPr/>
        </p:nvSpPr>
        <p:spPr>
          <a:xfrm>
            <a:off x="-12192" y="3657600"/>
            <a:ext cx="4306824" cy="5143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C</a:t>
            </a:r>
            <a:r>
              <a:rPr lang="vi-VN" dirty="0" smtClean="0">
                <a:solidFill>
                  <a:srgbClr val="FF0000"/>
                </a:solidFill>
              </a:rPr>
              <a:t>: </a:t>
            </a:r>
            <a:r>
              <a:rPr lang="en-US" sz="1600" dirty="0">
                <a:solidFill>
                  <a:srgbClr val="FF0000"/>
                </a:solidFill>
              </a:rPr>
              <a:t>Cả 2 đáp án trên</a:t>
            </a:r>
            <a:endParaRPr lang="vi-VN" sz="16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92" y="114302"/>
            <a:ext cx="2264663" cy="125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87" y="1744069"/>
            <a:ext cx="2139067" cy="125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741" y="3284831"/>
            <a:ext cx="2264663" cy="125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82" y="3284833"/>
            <a:ext cx="2139067" cy="125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432206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2192" y="-46473"/>
            <a:ext cx="9144000" cy="830995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1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25764 -0.4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0556 L -0.26875 0.0111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27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23299 0.0055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6" grpId="2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23900" y="127290"/>
            <a:ext cx="7696200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38" tIns="45719" rIns="91438" bIns="4571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Nhìn vào hình ảnh này các con cùng đoán xem đây là bài thơ gì?</a:t>
            </a:r>
          </a:p>
        </p:txBody>
      </p:sp>
      <p:pic>
        <p:nvPicPr>
          <p:cNvPr id="5" name="Picture 7" descr="co day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38200" y="1372437"/>
            <a:ext cx="2895600" cy="4001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91438" tIns="45719" rIns="91438" bIns="4571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. Bài thơ “Cô dạy em ”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705100" y="3873385"/>
            <a:ext cx="3733800" cy="400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38" tIns="45719" rIns="91438" bIns="4571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Bài Thơ “Con đường của bé”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791200" y="1227107"/>
            <a:ext cx="2895600" cy="4001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38" tIns="45719" rIns="91438" bIns="4571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B.Truyện Xe lu và xe ca  </a:t>
            </a:r>
          </a:p>
        </p:txBody>
      </p:sp>
    </p:spTree>
    <p:extLst>
      <p:ext uri="{BB962C8B-B14F-4D97-AF65-F5344CB8AC3E}">
        <p14:creationId xmlns:p14="http://schemas.microsoft.com/office/powerpoint/2010/main" val="239510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9753E-6 L 0.26667 0.223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11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56" y="523204"/>
            <a:ext cx="6693794" cy="3118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7057" y="130790"/>
            <a:ext cx="7485845" cy="39241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 Câu chuyện “ Qua đường “ nhắc nhở các con điều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7057" y="3837709"/>
            <a:ext cx="7485845" cy="103874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Phải tuân thủ đèn tín hiệu giao thông.</a:t>
            </a:r>
          </a:p>
          <a:p>
            <a:pPr defTabSz="685783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Khi sang đường phải có người lớn đi cùng.</a:t>
            </a:r>
          </a:p>
          <a:p>
            <a:pPr defTabSz="685783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Cả hai đáp án trên.</a:t>
            </a:r>
          </a:p>
        </p:txBody>
      </p:sp>
    </p:spTree>
    <p:extLst>
      <p:ext uri="{BB962C8B-B14F-4D97-AF65-F5344CB8AC3E}">
        <p14:creationId xmlns:p14="http://schemas.microsoft.com/office/powerpoint/2010/main" val="210771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uong l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23">
            <a:off x="-1588" y="2290763"/>
            <a:ext cx="9145588" cy="171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9" name="Picture 3" descr="spring-smiley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77605"/>
            <a:ext cx="1143000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01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1466853"/>
            <a:ext cx="1390650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n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050" y="-319088"/>
            <a:ext cx="31638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n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5" y="632225"/>
            <a:ext cx="2195513" cy="323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40881"/>
            <a:ext cx="1752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4750"/>
            <a:ext cx="1447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636296"/>
            <a:ext cx="2095500" cy="56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c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4384"/>
            <a:ext cx="2095500" cy="56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c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3571875"/>
            <a:ext cx="163830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hoa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8" y="4326734"/>
            <a:ext cx="1019175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hoa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4770837"/>
            <a:ext cx="1019175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hoa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93" y="3342087"/>
            <a:ext cx="1019175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hoa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55169"/>
            <a:ext cx="685800" cy="50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hoa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28951"/>
            <a:ext cx="838200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hoa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78307">
            <a:off x="68268" y="4457703"/>
            <a:ext cx="1019175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hoa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9" y="4519615"/>
            <a:ext cx="1019175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 descr="ho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71752"/>
            <a:ext cx="433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ho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5" y="2971800"/>
            <a:ext cx="771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 descr="hoa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852"/>
            <a:ext cx="762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 descr="nha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247776"/>
            <a:ext cx="4837112" cy="26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 descr="b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0" y="2975372"/>
            <a:ext cx="22637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 descr="gh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2824162"/>
            <a:ext cx="16906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 descr="so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3995739"/>
            <a:ext cx="1676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22" name="Picture 26" descr="tay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2776">
            <a:off x="4503738" y="3587354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9" name="Group 27"/>
          <p:cNvGrpSpPr>
            <a:grpSpLocks/>
          </p:cNvGrpSpPr>
          <p:nvPr/>
        </p:nvGrpSpPr>
        <p:grpSpPr bwMode="auto">
          <a:xfrm>
            <a:off x="-1266825" y="397671"/>
            <a:ext cx="1047750" cy="785813"/>
            <a:chOff x="-660" y="336"/>
            <a:chExt cx="660" cy="660"/>
          </a:xfrm>
        </p:grpSpPr>
        <p:pic>
          <p:nvPicPr>
            <p:cNvPr id="3108" name="Picture 28" descr="Bluebird05-animated-chick_in_flight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60" y="336"/>
              <a:ext cx="660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9" name="Oval 29"/>
            <p:cNvSpPr>
              <a:spLocks noChangeArrowheads="1"/>
            </p:cNvSpPr>
            <p:nvPr/>
          </p:nvSpPr>
          <p:spPr bwMode="auto">
            <a:xfrm>
              <a:off x="-96" y="672"/>
              <a:ext cx="48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2126" name="Group 30"/>
          <p:cNvGrpSpPr>
            <a:grpSpLocks/>
          </p:cNvGrpSpPr>
          <p:nvPr/>
        </p:nvGrpSpPr>
        <p:grpSpPr bwMode="auto">
          <a:xfrm>
            <a:off x="2838450" y="1428752"/>
            <a:ext cx="1047750" cy="785813"/>
            <a:chOff x="1788" y="1200"/>
            <a:chExt cx="660" cy="660"/>
          </a:xfrm>
        </p:grpSpPr>
        <p:pic>
          <p:nvPicPr>
            <p:cNvPr id="3106" name="Picture 31" descr="Bluebird05-animated-chick_in_flight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" y="1200"/>
              <a:ext cx="660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7" name="Oval 32"/>
            <p:cNvSpPr>
              <a:spLocks noChangeArrowheads="1"/>
            </p:cNvSpPr>
            <p:nvPr/>
          </p:nvSpPr>
          <p:spPr bwMode="auto">
            <a:xfrm>
              <a:off x="2352" y="1536"/>
              <a:ext cx="48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32129" name="Picture 33" descr="Bluebird05-animated-chick_in_flight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28752"/>
            <a:ext cx="10477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30" name="Oval 34"/>
          <p:cNvSpPr>
            <a:spLocks noChangeArrowheads="1"/>
          </p:cNvSpPr>
          <p:nvPr/>
        </p:nvSpPr>
        <p:spPr bwMode="auto">
          <a:xfrm>
            <a:off x="3733800" y="1828800"/>
            <a:ext cx="76200" cy="1143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78842" y="211932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dirty="0">
              <a:ln w="0"/>
              <a:gradFill>
                <a:gsLst>
                  <a:gs pos="0">
                    <a:srgbClr val="DAEDEF">
                      <a:lumMod val="50000"/>
                    </a:srgbClr>
                  </a:gs>
                  <a:gs pos="50000">
                    <a:srgbClr val="DAEDEF"/>
                  </a:gs>
                  <a:gs pos="100000">
                    <a:srgbClr val="DAEDEF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490" y="167012"/>
            <a:ext cx="824331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</a:rPr>
              <a:t>Câu</a:t>
            </a:r>
            <a:r>
              <a:rPr lang="en-US" sz="2400" b="1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</a:rPr>
              <a:t> 5: </a:t>
            </a:r>
            <a:r>
              <a:rPr lang="en-US" sz="2400" b="1" dirty="0" err="1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</a:rPr>
              <a:t>Trong</a:t>
            </a:r>
            <a:r>
              <a:rPr lang="en-US" sz="2400" b="1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</a:rPr>
              <a:t> </a:t>
            </a:r>
            <a:r>
              <a:rPr lang="en-US" sz="24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</a:rPr>
              <a:t>câu </a:t>
            </a:r>
            <a:r>
              <a:rPr lang="en-US" sz="2400" b="1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</a:rPr>
              <a:t>chuyện”Quả</a:t>
            </a:r>
            <a:r>
              <a:rPr lang="en-US" sz="24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</a:rPr>
              <a:t> bầu tiên” chim Én đã tặng hạt gì cho cậu bé tốt bụng? </a:t>
            </a:r>
          </a:p>
        </p:txBody>
      </p:sp>
      <p:pic>
        <p:nvPicPr>
          <p:cNvPr id="4" name="Thư Giãn Với Tiếng Chim Hót Cực H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3527822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9185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8.67052E-7 C -0.00295 -0.01434 -0.00052 -0.00647 -0.0092 -0.02266 C -0.02014 -0.04347 -0.02934 -0.06867 -0.04983 -0.07723 C -0.05104 -0.08023 -0.05156 -0.08393 -0.05365 -0.08647 C -0.05538 -0.08856 -0.05868 -0.08902 -0.06094 -0.09087 C -0.06649 -0.09549 -0.06372 -0.0985 -0.07205 -0.1022 C -0.07604 -0.10405 -0.08073 -0.10382 -0.0849 -0.10451 C -0.0974 -0.12 -0.08333 -0.10474 -0.09792 -0.11376 C -0.1092 -0.12069 -0.11806 -0.13179 -0.12934 -0.1385 C -0.1474 -0.16116 -0.16858 -0.17896 -0.19392 -0.18405 C -0.20295 -0.1896 -0.21198 -0.1926 -0.2217 -0.19561 C -0.22934 -0.20509 -0.23785 -0.20902 -0.24566 -0.21827 C -0.24826 -0.22821 -0.24878 -0.2333 -0.25486 -0.24093 C -0.25851 -0.25457 -0.27014 -0.26173 -0.28073 -0.2659 C -0.29219 -0.27561 -0.30642 -0.27792 -0.31944 -0.28393 C -0.33906 -0.29318 -0.35764 -0.30266 -0.37865 -0.30682 C -0.38854 -0.31098 -0.39826 -0.31653 -0.40816 -0.32069 C -0.41667 -0.33619 -0.41493 -0.32578 -0.41736 -0.35006 C -0.42014 -0.33942 -0.43038 -0.33202 -0.43767 -0.32509 C -0.44722 -0.31561 -0.4349 -0.32624 -0.44514 -0.31353 C -0.44792 -0.31006 -0.45156 -0.30798 -0.45434 -0.30474 C -0.46875 -0.30705 -0.46337 -0.30451 -0.47083 -0.30913 " pathEditMode="relative" rAng="0" ptsTypes="fffffffffffffffffffffA">
                                      <p:cBhvr>
                                        <p:cTn id="6" dur="50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-17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7.57225E-6 C -0.00191 0.01758 -0.00156 0.00972 -0.00156 0.02336 " pathEditMode="relative" ptsTypes="fA">
                                      <p:cBhvr>
                                        <p:cTn id="12" dur="2000" fill="hold"/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0.0507 -0.01088 C 0.07865 -0.0213 0.10608 -0.01551 0.13455 -0.01389 C 0.14671 -0.00811 0.1573 -0.00463 0.16997 -0.00209 C 0.17674 0.00416 0.18351 0.00856 0.19098 0.01273 C 0.19688 0.02014 0.20643 0.02754 0.21181 0.03657 C 0.21528 0.04213 0.21719 0.05185 0.22171 0.05439 C 0.23178 0.06041 0.24184 0.06435 0.25226 0.06921 C 0.25521 0.07268 0.25903 0.07361 0.26181 0.07777 C 0.26563 0.08356 0.26823 0.09166 0.27153 0.09861 C 0.27709 0.11041 0.27639 0.12014 0.28438 0.12523 C 0.28559 0.12824 0.28681 0.13078 0.28768 0.13402 C 0.28907 0.13981 0.29098 0.15185 0.29098 0.15208 C 0.28768 0.15578 0.28334 0.15787 0.28125 0.16365 C 0.27917 0.16921 0.27639 0.17824 0.27327 0.18148 C 0.26372 0.1912 0.24931 0.19421 0.23924 0.19629 C 0.23733 0.19606 0.20573 0.19213 0.2007 0.19027 C 0.19566 0.18842 0.18612 0.18148 0.18612 0.18171 C 0.1665 0.15694 0.1257 0.17037 0.11198 0.16967 C 0.10174 0.16875 0.0915 0.16828 0.08125 0.16666 C 0.075 0.16551 0.06823 0.16041 0.06216 0.15787 C 0.04618 0.15162 0.02969 0.14375 0.01372 0.14004 C 0.01198 0.13796 0.01042 0.13634 0.00886 0.13402 C 0.00712 0.13148 0.00591 0.12754 0.004 0.12523 C 0.00278 0.12361 0.0007 0.12361 -0.00086 0.12222 C -0.00972 0.11412 -0.00191 0.11852 -0.01041 0.1074 C -0.01232 0.10486 -0.01458 0.10347 -0.01684 0.10139 C -0.01961 0.09861 -0.02239 0.0956 -0.025 0.09259 C -0.02812 0.08889 -0.03472 0.08078 -0.03472 0.08102 C -0.03958 0.04537 -0.03246 0.09051 -0.03958 0.06018 C -0.04027 0.05648 -0.04027 0.05208 -0.04097 0.04838 C -0.04184 0.04421 -0.04322 0.04051 -0.04427 0.03657 C -0.04357 0.00902 -0.04427 -0.04375 -0.03472 -0.07014 C -0.01354 -0.06736 0.00105 -0.06459 0.01858 -0.04352 C 0.0191 -0.03959 0.01893 -0.03519 0.02014 -0.03172 C 0.02188 -0.02662 0.03143 -0.02084 0.03455 -0.0169 C 0.03507 -0.01389 0.03507 -0.01019 0.03629 -0.00787 C 0.03733 -0.00556 0.03993 -0.00695 0.04115 -0.00486 C 0.04219 -0.00278 0.04271 0.00393 0.04271 0.00416 " pathEditMode="relative" rAng="0" ptsTypes="fffffffffffffffffffffffffffffffffffffA">
                                      <p:cBhvr>
                                        <p:cTn id="20" dur="70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1667 0.388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14">
            <a:hlinkClick r:id="" action="ppaction://noaction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762000" y="2901554"/>
            <a:ext cx="6858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FFFF"/>
                </a:solidFill>
                <a:cs typeface="Arial" charset="0"/>
              </a:rPr>
              <a:t>C</a:t>
            </a:r>
          </a:p>
        </p:txBody>
      </p:sp>
      <p:sp>
        <p:nvSpPr>
          <p:cNvPr id="4100" name="Oval 16">
            <a:hlinkClick r:id="" action="ppaction://noaction">
              <a:snd r:embed="rId7" name="sai.wav"/>
            </a:hlinkClick>
          </p:cNvPr>
          <p:cNvSpPr>
            <a:spLocks noChangeArrowheads="1"/>
          </p:cNvSpPr>
          <p:nvPr/>
        </p:nvSpPr>
        <p:spPr bwMode="auto">
          <a:xfrm>
            <a:off x="762000" y="1689497"/>
            <a:ext cx="6858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FFFF"/>
                </a:solidFill>
                <a:cs typeface="Arial" charset="0"/>
              </a:rPr>
              <a:t>B</a:t>
            </a:r>
          </a:p>
        </p:txBody>
      </p:sp>
      <p:sp>
        <p:nvSpPr>
          <p:cNvPr id="4101" name="Oval 20">
            <a:hlinkClick r:id="" action="ppaction://noaction">
              <a:snd r:embed="rId7" name="sai.wav"/>
            </a:hlinkClick>
          </p:cNvPr>
          <p:cNvSpPr>
            <a:spLocks noChangeArrowheads="1"/>
          </p:cNvSpPr>
          <p:nvPr/>
        </p:nvSpPr>
        <p:spPr bwMode="auto">
          <a:xfrm>
            <a:off x="762000" y="526256"/>
            <a:ext cx="6858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FFFF"/>
                </a:solidFill>
                <a:cs typeface="Arial" charset="0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4479636" y="2225279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6456" y="467773"/>
            <a:ext cx="16530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000" b="1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Times New Roman" pitchFamily="18" charset="0"/>
                <a:cs typeface="Times New Roman" pitchFamily="18" charset="0"/>
              </a:rPr>
              <a:t>kê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52143" y="1626244"/>
            <a:ext cx="16097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000" b="1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94605" y="2827387"/>
            <a:ext cx="196720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000" b="1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Times New Roman" pitchFamily="18" charset="0"/>
                <a:cs typeface="Times New Roman" pitchFamily="18" charset="0"/>
              </a:rPr>
              <a:t>bầu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2878932"/>
            <a:ext cx="793750" cy="50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32210"/>
            <a:ext cx="914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5750"/>
            <a:ext cx="198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7554"/>
            <a:ext cx="1981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588420"/>
            <a:ext cx="1981200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 c122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4249341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e c122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297894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660922"/>
            <a:ext cx="914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 c1236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772841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 c125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0" y="4870847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5334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8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ADMIN\Desktop\cau hoi van hoc\quiz\quiz1.quiz"/>
  <p:tag name="ISPRING_QUIZ_RELATIVE_PATH" val="cau hoi van hoc\quiz\quiz1.qui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249</Words>
  <Application>Microsoft Office PowerPoint</Application>
  <PresentationFormat>On-screen Show (16:9)</PresentationFormat>
  <Paragraphs>23</Paragraphs>
  <Slides>6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Times New Roman</vt:lpstr>
      <vt:lpstr>Trebuchet MS</vt:lpstr>
      <vt:lpstr>Office Theme</vt:lpstr>
      <vt:lpstr>1_Slipstream</vt:lpstr>
      <vt:lpstr>Slipstream</vt:lpstr>
      <vt:lpstr>1_Office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MsrLy</dc:creator>
  <cp:lastModifiedBy>MAYTINH</cp:lastModifiedBy>
  <cp:revision>9</cp:revision>
  <dcterms:created xsi:type="dcterms:W3CDTF">2021-03-28T00:54:19Z</dcterms:created>
  <dcterms:modified xsi:type="dcterms:W3CDTF">2021-04-03T03:39:29Z</dcterms:modified>
</cp:coreProperties>
</file>