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59" r:id="rId4"/>
    <p:sldId id="277" r:id="rId5"/>
    <p:sldId id="258" r:id="rId6"/>
    <p:sldId id="278" r:id="rId7"/>
    <p:sldId id="260" r:id="rId8"/>
    <p:sldId id="279" r:id="rId9"/>
    <p:sldId id="257" r:id="rId10"/>
    <p:sldId id="27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47" autoAdjust="0"/>
    <p:restoredTop sz="94660"/>
  </p:normalViewPr>
  <p:slideViewPr>
    <p:cSldViewPr snapToGrid="0">
      <p:cViewPr varScale="1">
        <p:scale>
          <a:sx n="92" d="100"/>
          <a:sy n="92" d="100"/>
        </p:scale>
        <p:origin x="-25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BFCE3-EC25-4B9E-91FA-1C9E9E9F5BAE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2F4D-8AE8-48C8-ACD2-51063A167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481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BFCE3-EC25-4B9E-91FA-1C9E9E9F5BAE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2F4D-8AE8-48C8-ACD2-51063A167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311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BFCE3-EC25-4B9E-91FA-1C9E9E9F5BAE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2F4D-8AE8-48C8-ACD2-51063A167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635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BFCE3-EC25-4B9E-91FA-1C9E9E9F5BAE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2F4D-8AE8-48C8-ACD2-51063A167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815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BFCE3-EC25-4B9E-91FA-1C9E9E9F5BAE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2F4D-8AE8-48C8-ACD2-51063A167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692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BFCE3-EC25-4B9E-91FA-1C9E9E9F5BAE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2F4D-8AE8-48C8-ACD2-51063A167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057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BFCE3-EC25-4B9E-91FA-1C9E9E9F5BAE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2F4D-8AE8-48C8-ACD2-51063A167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565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BFCE3-EC25-4B9E-91FA-1C9E9E9F5BAE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2F4D-8AE8-48C8-ACD2-51063A167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987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BFCE3-EC25-4B9E-91FA-1C9E9E9F5BAE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2F4D-8AE8-48C8-ACD2-51063A167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512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BFCE3-EC25-4B9E-91FA-1C9E9E9F5BAE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2F4D-8AE8-48C8-ACD2-51063A167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197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BFCE3-EC25-4B9E-91FA-1C9E9E9F5BAE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2F4D-8AE8-48C8-ACD2-51063A167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334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FBFCE3-EC25-4B9E-91FA-1C9E9E9F5BAE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6C2F4D-8AE8-48C8-ACD2-51063A167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834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6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slide" Target="slide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7" Type="http://schemas.openxmlformats.org/officeDocument/2006/relationships/image" Target="../media/image13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0.png"/><Relationship Id="rId4" Type="http://schemas.openxmlformats.org/officeDocument/2006/relationships/slide" Target="slide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17.jpe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9048" y="256954"/>
            <a:ext cx="10803038" cy="657446"/>
          </a:xfrm>
        </p:spPr>
        <p:txBody>
          <a:bodyPr>
            <a:normAutofit/>
          </a:bodyPr>
          <a:lstStyle/>
          <a:p>
            <a:r>
              <a:rPr lang="en-US" sz="2800" b="1" dirty="0" err="1" smtClean="0"/>
              <a:t>Câu</a:t>
            </a:r>
            <a:r>
              <a:rPr lang="en-US" sz="2800" b="1" dirty="0" smtClean="0"/>
              <a:t> 1: </a:t>
            </a:r>
            <a:r>
              <a:rPr lang="en-US" sz="2800" b="1" dirty="0" err="1" smtClean="0"/>
              <a:t>Dịch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Covid</a:t>
            </a:r>
            <a:r>
              <a:rPr lang="en-US" sz="2800" b="1" dirty="0" smtClean="0"/>
              <a:t> -19 </a:t>
            </a:r>
            <a:r>
              <a:rPr lang="en-US" sz="2800" b="1" dirty="0" err="1" smtClean="0"/>
              <a:t>bắt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nguồn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từ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nước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nào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sau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đây</a:t>
            </a:r>
            <a:r>
              <a:rPr lang="en-US" sz="2800" b="1" dirty="0" smtClean="0"/>
              <a:t>?</a:t>
            </a:r>
            <a:endParaRPr lang="en-US" sz="2800" b="1" dirty="0"/>
          </a:p>
        </p:txBody>
      </p:sp>
      <p:grpSp>
        <p:nvGrpSpPr>
          <p:cNvPr id="10" name="Group 9"/>
          <p:cNvGrpSpPr/>
          <p:nvPr/>
        </p:nvGrpSpPr>
        <p:grpSpPr>
          <a:xfrm>
            <a:off x="4577854" y="2452300"/>
            <a:ext cx="2918941" cy="2328120"/>
            <a:chOff x="4577854" y="2452300"/>
            <a:chExt cx="2918941" cy="2328120"/>
          </a:xfrm>
        </p:grpSpPr>
        <p:sp>
          <p:nvSpPr>
            <p:cNvPr id="5" name="TextBox 4"/>
            <p:cNvSpPr txBox="1"/>
            <p:nvPr/>
          </p:nvSpPr>
          <p:spPr>
            <a:xfrm>
              <a:off x="4969990" y="4134089"/>
              <a:ext cx="139653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/>
                <a:t>B</a:t>
              </a:r>
              <a:r>
                <a:rPr lang="en-US" sz="3600" b="1" dirty="0" smtClean="0"/>
                <a:t>.</a:t>
              </a:r>
              <a:r>
                <a:rPr lang="en-US" sz="3600" dirty="0" smtClean="0"/>
                <a:t> </a:t>
              </a:r>
              <a:r>
                <a:rPr lang="en-US" sz="3600" b="1" dirty="0" err="1" smtClean="0"/>
                <a:t>Mỹ</a:t>
              </a:r>
              <a:r>
                <a:rPr lang="en-US" sz="3600" dirty="0" smtClean="0"/>
                <a:t> </a:t>
              </a:r>
              <a:endParaRPr lang="en-US" sz="3600" dirty="0"/>
            </a:p>
          </p:txBody>
        </p:sp>
        <p:pic>
          <p:nvPicPr>
            <p:cNvPr id="6" name="Picture 5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7854" y="2452300"/>
              <a:ext cx="2918941" cy="1681788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8710590" y="2415254"/>
            <a:ext cx="2958246" cy="2365165"/>
            <a:chOff x="8710590" y="2415254"/>
            <a:chExt cx="2958246" cy="2365165"/>
          </a:xfrm>
        </p:grpSpPr>
        <p:sp>
          <p:nvSpPr>
            <p:cNvPr id="7" name="TextBox 6"/>
            <p:cNvSpPr txBox="1"/>
            <p:nvPr/>
          </p:nvSpPr>
          <p:spPr>
            <a:xfrm>
              <a:off x="8710590" y="4134088"/>
              <a:ext cx="29582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/>
                <a:t>C. </a:t>
              </a:r>
              <a:r>
                <a:rPr lang="en-US" sz="3600" b="1" dirty="0" err="1" smtClean="0"/>
                <a:t>Trung</a:t>
              </a:r>
              <a:r>
                <a:rPr lang="en-US" sz="3600" b="1" dirty="0" smtClean="0"/>
                <a:t> </a:t>
              </a:r>
              <a:r>
                <a:rPr lang="en-US" sz="3600" b="1" dirty="0" err="1" smtClean="0"/>
                <a:t>Quốc</a:t>
              </a:r>
              <a:r>
                <a:rPr lang="en-US" sz="3600" b="1" dirty="0" smtClean="0"/>
                <a:t> </a:t>
              </a:r>
              <a:endParaRPr lang="en-US" sz="3600" b="1" dirty="0"/>
            </a:p>
          </p:txBody>
        </p:sp>
        <p:pic>
          <p:nvPicPr>
            <p:cNvPr id="8" name="Picture 7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61265" y="2415254"/>
              <a:ext cx="2807571" cy="1681788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378797" y="2415254"/>
            <a:ext cx="2940287" cy="2378670"/>
            <a:chOff x="378797" y="2415254"/>
            <a:chExt cx="2940287" cy="2378670"/>
          </a:xfrm>
        </p:grpSpPr>
        <p:sp>
          <p:nvSpPr>
            <p:cNvPr id="4" name="TextBox 3"/>
            <p:cNvSpPr txBox="1"/>
            <p:nvPr/>
          </p:nvSpPr>
          <p:spPr>
            <a:xfrm>
              <a:off x="497711" y="4147593"/>
              <a:ext cx="25878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/>
                <a:t>A. </a:t>
              </a:r>
              <a:r>
                <a:rPr lang="en-US" sz="3600" b="1" dirty="0" err="1" smtClean="0"/>
                <a:t>Việt</a:t>
              </a:r>
              <a:r>
                <a:rPr lang="en-US" sz="3600" b="1" dirty="0" smtClean="0"/>
                <a:t> Nam </a:t>
              </a:r>
              <a:endParaRPr lang="en-US" sz="3600" b="1" dirty="0"/>
            </a:p>
          </p:txBody>
        </p:sp>
        <p:pic>
          <p:nvPicPr>
            <p:cNvPr id="9" name="Picture 8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797" y="2415254"/>
              <a:ext cx="2940287" cy="16817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27879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327" y="74180"/>
            <a:ext cx="10515600" cy="933738"/>
          </a:xfrm>
        </p:spPr>
        <p:txBody>
          <a:bodyPr/>
          <a:lstStyle/>
          <a:p>
            <a:pPr algn="ctr"/>
            <a:r>
              <a:rPr lang="vi-VN" b="1" dirty="0">
                <a:latin typeface=".VnArial" pitchFamily="34" charset="0"/>
              </a:rPr>
              <a:t>§¸p ¸n C</a:t>
            </a:r>
            <a:r>
              <a:rPr lang="vi-VN" b="1" dirty="0" smtClean="0">
                <a:latin typeface=".VnArial" pitchFamily="34" charset="0"/>
              </a:rPr>
              <a:t>: th«ng ®iÖp 5K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61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437" y="477903"/>
            <a:ext cx="10640290" cy="1039929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latin typeface=".VnArial" pitchFamily="34" charset="0"/>
              </a:rPr>
              <a:t>Đ</a:t>
            </a:r>
            <a:r>
              <a:rPr lang="vi-VN" sz="2800" b="1" dirty="0" smtClean="0">
                <a:latin typeface=".VnArial" pitchFamily="34" charset="0"/>
              </a:rPr>
              <a:t>¸p ¸n</a:t>
            </a:r>
            <a:r>
              <a:rPr lang="en-US" sz="2800" b="1" dirty="0" smtClean="0">
                <a:latin typeface=".VnArial" pitchFamily="34" charset="0"/>
              </a:rPr>
              <a:t> C: </a:t>
            </a:r>
            <a:r>
              <a:rPr lang="en-US" sz="2800" b="1" dirty="0" err="1" smtClean="0">
                <a:latin typeface=".VnArial" pitchFamily="34" charset="0"/>
              </a:rPr>
              <a:t>Dịch</a:t>
            </a:r>
            <a:r>
              <a:rPr lang="en-US" sz="2800" b="1" dirty="0" smtClean="0">
                <a:latin typeface=".VnArial" pitchFamily="34" charset="0"/>
              </a:rPr>
              <a:t> </a:t>
            </a:r>
            <a:r>
              <a:rPr lang="en-US" sz="2800" b="1" dirty="0" err="1" smtClean="0">
                <a:latin typeface=".VnArial" pitchFamily="34" charset="0"/>
              </a:rPr>
              <a:t>Covid</a:t>
            </a:r>
            <a:r>
              <a:rPr lang="en-US" sz="2800" b="1" dirty="0" smtClean="0">
                <a:latin typeface=".VnArial" pitchFamily="34" charset="0"/>
              </a:rPr>
              <a:t> - 19 </a:t>
            </a:r>
            <a:r>
              <a:rPr lang="en-US" sz="2800" b="1" dirty="0" err="1" smtClean="0">
                <a:latin typeface=".VnArial" pitchFamily="34" charset="0"/>
              </a:rPr>
              <a:t>bắt</a:t>
            </a:r>
            <a:r>
              <a:rPr lang="en-US" sz="2800" b="1" dirty="0" smtClean="0">
                <a:latin typeface=".VnArial" pitchFamily="34" charset="0"/>
              </a:rPr>
              <a:t> </a:t>
            </a:r>
            <a:r>
              <a:rPr lang="en-US" sz="2800" b="1" dirty="0" err="1" smtClean="0">
                <a:latin typeface=".VnArial" pitchFamily="34" charset="0"/>
              </a:rPr>
              <a:t>nguồn</a:t>
            </a:r>
            <a:r>
              <a:rPr lang="en-US" sz="2800" b="1" dirty="0" smtClean="0">
                <a:latin typeface=".VnArial" pitchFamily="34" charset="0"/>
              </a:rPr>
              <a:t> </a:t>
            </a:r>
            <a:r>
              <a:rPr lang="en-US" sz="2800" b="1" dirty="0" err="1" smtClean="0">
                <a:latin typeface=".VnArial" pitchFamily="34" charset="0"/>
              </a:rPr>
              <a:t>từ</a:t>
            </a:r>
            <a:r>
              <a:rPr lang="en-US" sz="2800" b="1" dirty="0" smtClean="0">
                <a:latin typeface=".VnArial" pitchFamily="34" charset="0"/>
              </a:rPr>
              <a:t>  </a:t>
            </a:r>
            <a:r>
              <a:rPr lang="en-US" sz="2800" b="1" dirty="0" err="1" smtClean="0">
                <a:latin typeface=".VnArial" pitchFamily="34" charset="0"/>
              </a:rPr>
              <a:t>nước</a:t>
            </a:r>
            <a:r>
              <a:rPr lang="en-US" sz="2800" b="1" dirty="0" smtClean="0">
                <a:latin typeface=".VnArial" pitchFamily="34" charset="0"/>
              </a:rPr>
              <a:t> </a:t>
            </a:r>
            <a:r>
              <a:rPr lang="en-US" sz="2800" b="1" dirty="0" err="1" smtClean="0">
                <a:latin typeface=".VnArial" pitchFamily="34" charset="0"/>
              </a:rPr>
              <a:t>Trung</a:t>
            </a:r>
            <a:r>
              <a:rPr lang="en-US" sz="2800" b="1" dirty="0" smtClean="0">
                <a:latin typeface=".VnArial" pitchFamily="34" charset="0"/>
              </a:rPr>
              <a:t> </a:t>
            </a:r>
            <a:r>
              <a:rPr lang="en-US" sz="2800" b="1" dirty="0" err="1" smtClean="0">
                <a:latin typeface=".VnArial" pitchFamily="34" charset="0"/>
              </a:rPr>
              <a:t>Quốc</a:t>
            </a:r>
            <a:endParaRPr lang="en-US" sz="2800" b="1" dirty="0">
              <a:latin typeface=".Vn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10590" y="4134088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6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075" y="1767564"/>
            <a:ext cx="5471246" cy="3282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05978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chemeClr val="accent4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679047" y="256954"/>
            <a:ext cx="11057681" cy="6574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latin typeface=".VnArial" pitchFamily="34" charset="0"/>
              </a:rPr>
              <a:t>C</a:t>
            </a:r>
            <a:r>
              <a:rPr lang="vi-VN" b="1" dirty="0">
                <a:latin typeface=".VnArial" pitchFamily="34" charset="0"/>
              </a:rPr>
              <a:t>©</a:t>
            </a:r>
            <a:r>
              <a:rPr lang="en-US" b="1" dirty="0" smtClean="0">
                <a:latin typeface=".VnArial" pitchFamily="34" charset="0"/>
              </a:rPr>
              <a:t>u 2: Virus g</a:t>
            </a:r>
            <a:r>
              <a:rPr lang="vi-VN" b="1" dirty="0">
                <a:latin typeface=".VnArial" pitchFamily="34" charset="0"/>
              </a:rPr>
              <a:t>©</a:t>
            </a:r>
            <a:r>
              <a:rPr lang="en-US" b="1" dirty="0" smtClean="0">
                <a:latin typeface=".VnArial" pitchFamily="34" charset="0"/>
              </a:rPr>
              <a:t>y </a:t>
            </a:r>
            <a:r>
              <a:rPr lang="en-US" b="1" dirty="0" err="1" smtClean="0">
                <a:latin typeface=".VnArial" pitchFamily="34" charset="0"/>
              </a:rPr>
              <a:t>bệnh</a:t>
            </a:r>
            <a:r>
              <a:rPr lang="en-US" b="1" dirty="0" smtClean="0">
                <a:latin typeface=".VnArial" pitchFamily="34" charset="0"/>
              </a:rPr>
              <a:t> </a:t>
            </a:r>
            <a:r>
              <a:rPr lang="en-US" b="1" dirty="0" err="1" smtClean="0">
                <a:latin typeface=".VnArial" pitchFamily="34" charset="0"/>
              </a:rPr>
              <a:t>Covid</a:t>
            </a:r>
            <a:r>
              <a:rPr lang="en-US" b="1" dirty="0" smtClean="0">
                <a:latin typeface=".VnArial" pitchFamily="34" charset="0"/>
              </a:rPr>
              <a:t> -19 </a:t>
            </a:r>
            <a:r>
              <a:rPr lang="en-US" b="1" dirty="0" err="1" smtClean="0">
                <a:latin typeface=".VnArial" pitchFamily="34" charset="0"/>
              </a:rPr>
              <a:t>ảnh</a:t>
            </a:r>
            <a:r>
              <a:rPr lang="en-US" b="1" dirty="0" smtClean="0">
                <a:latin typeface=".VnArial" pitchFamily="34" charset="0"/>
              </a:rPr>
              <a:t> </a:t>
            </a:r>
            <a:r>
              <a:rPr lang="en-US" b="1" dirty="0" err="1" smtClean="0">
                <a:latin typeface=".VnArial" pitchFamily="34" charset="0"/>
              </a:rPr>
              <a:t>hưởng</a:t>
            </a:r>
            <a:r>
              <a:rPr lang="en-US" b="1" dirty="0" smtClean="0">
                <a:latin typeface=".VnArial" pitchFamily="34" charset="0"/>
              </a:rPr>
              <a:t> </a:t>
            </a:r>
            <a:r>
              <a:rPr lang="en-US" b="1" dirty="0" err="1" smtClean="0">
                <a:latin typeface=".VnArial" pitchFamily="34" charset="0"/>
              </a:rPr>
              <a:t>đến</a:t>
            </a:r>
            <a:r>
              <a:rPr lang="en-US" b="1" dirty="0" smtClean="0">
                <a:latin typeface=".VnArial" pitchFamily="34" charset="0"/>
              </a:rPr>
              <a:t> </a:t>
            </a:r>
            <a:r>
              <a:rPr lang="en-US" b="1" dirty="0" err="1" smtClean="0">
                <a:latin typeface=".VnArial" pitchFamily="34" charset="0"/>
              </a:rPr>
              <a:t>cơ</a:t>
            </a:r>
            <a:r>
              <a:rPr lang="en-US" b="1" dirty="0" smtClean="0">
                <a:latin typeface=".VnArial" pitchFamily="34" charset="0"/>
              </a:rPr>
              <a:t> </a:t>
            </a:r>
            <a:r>
              <a:rPr lang="en-US" b="1" dirty="0" err="1" smtClean="0">
                <a:latin typeface=".VnArial" pitchFamily="34" charset="0"/>
              </a:rPr>
              <a:t>quan</a:t>
            </a:r>
            <a:r>
              <a:rPr lang="en-US" b="1" dirty="0" smtClean="0">
                <a:latin typeface=".VnArial" pitchFamily="34" charset="0"/>
              </a:rPr>
              <a:t> n</a:t>
            </a:r>
            <a:r>
              <a:rPr lang="vi-VN" b="1" dirty="0" smtClean="0">
                <a:latin typeface=".VnArial" pitchFamily="34" charset="0"/>
              </a:rPr>
              <a:t>µo</a:t>
            </a:r>
            <a:r>
              <a:rPr lang="en-US" b="1" dirty="0" smtClean="0">
                <a:latin typeface=".VnArial" pitchFamily="34" charset="0"/>
              </a:rPr>
              <a:t>?</a:t>
            </a:r>
            <a:endParaRPr lang="en-US" b="1" dirty="0">
              <a:latin typeface=".VnArial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14763" y="1391935"/>
            <a:ext cx="2300951" cy="3695169"/>
            <a:chOff x="514763" y="1391935"/>
            <a:chExt cx="2300951" cy="3695169"/>
          </a:xfrm>
        </p:grpSpPr>
        <p:sp>
          <p:nvSpPr>
            <p:cNvPr id="4" name="TextBox 3"/>
            <p:cNvSpPr txBox="1"/>
            <p:nvPr/>
          </p:nvSpPr>
          <p:spPr>
            <a:xfrm>
              <a:off x="514763" y="3886775"/>
              <a:ext cx="2300951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err="1" smtClean="0"/>
                <a:t>A.Cơ</a:t>
              </a:r>
              <a:r>
                <a:rPr lang="en-US" sz="3600" b="1" dirty="0" smtClean="0"/>
                <a:t> </a:t>
              </a:r>
              <a:r>
                <a:rPr lang="en-US" sz="3600" b="1" dirty="0" err="1" smtClean="0"/>
                <a:t>quan</a:t>
              </a:r>
              <a:r>
                <a:rPr lang="en-US" sz="3600" b="1" dirty="0" smtClean="0"/>
                <a:t> </a:t>
              </a:r>
            </a:p>
            <a:p>
              <a:r>
                <a:rPr lang="en-US" sz="3600" b="1" dirty="0" err="1" smtClean="0"/>
                <a:t>hô</a:t>
              </a:r>
              <a:r>
                <a:rPr lang="en-US" sz="3600" b="1" dirty="0" smtClean="0"/>
                <a:t> </a:t>
              </a:r>
              <a:r>
                <a:rPr lang="en-US" sz="3600" b="1" dirty="0" err="1" smtClean="0"/>
                <a:t>hấp</a:t>
              </a:r>
              <a:endParaRPr lang="en-US" sz="3600" b="1" dirty="0"/>
            </a:p>
          </p:txBody>
        </p:sp>
        <p:pic>
          <p:nvPicPr>
            <p:cNvPr id="2" name="Picture 1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717" y="1391935"/>
              <a:ext cx="2280997" cy="227463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10" name="Group 9"/>
          <p:cNvGrpSpPr/>
          <p:nvPr/>
        </p:nvGrpSpPr>
        <p:grpSpPr>
          <a:xfrm>
            <a:off x="4538035" y="1380132"/>
            <a:ext cx="2511188" cy="3730684"/>
            <a:chOff x="4538035" y="1380132"/>
            <a:chExt cx="2511188" cy="3730684"/>
          </a:xfrm>
        </p:grpSpPr>
        <p:sp>
          <p:nvSpPr>
            <p:cNvPr id="5" name="TextBox 4"/>
            <p:cNvSpPr txBox="1"/>
            <p:nvPr/>
          </p:nvSpPr>
          <p:spPr>
            <a:xfrm>
              <a:off x="4652131" y="3910487"/>
              <a:ext cx="228299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/>
                <a:t>B</a:t>
              </a:r>
              <a:r>
                <a:rPr lang="en-US" sz="3600" b="1" dirty="0" smtClean="0"/>
                <a:t>.</a:t>
              </a:r>
              <a:r>
                <a:rPr lang="en-US" sz="3600" dirty="0" smtClean="0"/>
                <a:t> </a:t>
              </a:r>
              <a:r>
                <a:rPr lang="en-US" sz="3600" b="1" dirty="0" err="1" smtClean="0"/>
                <a:t>Cơ</a:t>
              </a:r>
              <a:r>
                <a:rPr lang="en-US" sz="3600" b="1" dirty="0" smtClean="0"/>
                <a:t> </a:t>
              </a:r>
              <a:r>
                <a:rPr lang="en-US" sz="3600" b="1" dirty="0" err="1" smtClean="0"/>
                <a:t>quan</a:t>
              </a:r>
              <a:endParaRPr lang="en-US" sz="3600" b="1" dirty="0" smtClean="0"/>
            </a:p>
            <a:p>
              <a:r>
                <a:rPr lang="en-US" sz="3600" b="1" dirty="0" smtClean="0"/>
                <a:t> </a:t>
              </a:r>
              <a:r>
                <a:rPr lang="en-US" sz="3600" b="1" dirty="0" err="1" smtClean="0"/>
                <a:t>tiêu</a:t>
              </a:r>
              <a:r>
                <a:rPr lang="en-US" sz="3600" b="1" dirty="0" smtClean="0"/>
                <a:t> </a:t>
              </a:r>
              <a:r>
                <a:rPr lang="en-US" sz="3600" b="1" dirty="0" err="1" smtClean="0"/>
                <a:t>hóa</a:t>
              </a:r>
              <a:endParaRPr lang="en-US" sz="3600" dirty="0"/>
            </a:p>
          </p:txBody>
        </p:sp>
        <p:pic>
          <p:nvPicPr>
            <p:cNvPr id="3" name="Picture 2">
              <a:hlinkClick r:id="rId4" action="ppaction://hlinksldjump"/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838" t="10073" r="19900" b="-1"/>
            <a:stretch/>
          </p:blipFill>
          <p:spPr>
            <a:xfrm>
              <a:off x="4538035" y="1380132"/>
              <a:ext cx="2511188" cy="2298237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11" name="Group 10"/>
          <p:cNvGrpSpPr/>
          <p:nvPr/>
        </p:nvGrpSpPr>
        <p:grpSpPr>
          <a:xfrm>
            <a:off x="8875046" y="852836"/>
            <a:ext cx="2372765" cy="4257980"/>
            <a:chOff x="8875046" y="852836"/>
            <a:chExt cx="2372765" cy="4257980"/>
          </a:xfrm>
        </p:grpSpPr>
        <p:sp>
          <p:nvSpPr>
            <p:cNvPr id="8" name="TextBox 7"/>
            <p:cNvSpPr txBox="1"/>
            <p:nvPr/>
          </p:nvSpPr>
          <p:spPr>
            <a:xfrm>
              <a:off x="8875046" y="3910487"/>
              <a:ext cx="2372765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/>
                <a:t>C. </a:t>
              </a:r>
              <a:r>
                <a:rPr lang="en-US" sz="3600" b="1" dirty="0" err="1" smtClean="0"/>
                <a:t>Cơ</a:t>
              </a:r>
              <a:r>
                <a:rPr lang="en-US" sz="3600" b="1" dirty="0" smtClean="0"/>
                <a:t> </a:t>
              </a:r>
              <a:r>
                <a:rPr lang="en-US" sz="3600" b="1" dirty="0" err="1" smtClean="0"/>
                <a:t>quan</a:t>
              </a:r>
              <a:r>
                <a:rPr lang="en-US" sz="3600" b="1" dirty="0" smtClean="0"/>
                <a:t> </a:t>
              </a:r>
            </a:p>
            <a:p>
              <a:r>
                <a:rPr lang="en-US" sz="3600" b="1" dirty="0" err="1" smtClean="0"/>
                <a:t>thần</a:t>
              </a:r>
              <a:r>
                <a:rPr lang="en-US" sz="3600" b="1" dirty="0" smtClean="0"/>
                <a:t> </a:t>
              </a:r>
              <a:r>
                <a:rPr lang="en-US" sz="3600" b="1" dirty="0" err="1" smtClean="0"/>
                <a:t>kinh</a:t>
              </a:r>
              <a:endParaRPr lang="en-US" sz="3600" b="1" dirty="0"/>
            </a:p>
          </p:txBody>
        </p:sp>
        <p:pic>
          <p:nvPicPr>
            <p:cNvPr id="6" name="Picture 5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43439" y="852836"/>
              <a:ext cx="2204372" cy="2957084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682902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chemeClr val="accent4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69437" y="477903"/>
            <a:ext cx="10640290" cy="1039929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latin typeface=".VnArial" pitchFamily="34" charset="0"/>
              </a:rPr>
              <a:t>Đ</a:t>
            </a:r>
            <a:r>
              <a:rPr lang="vi-VN" sz="2800" b="1" dirty="0" smtClean="0">
                <a:latin typeface=".VnArial" pitchFamily="34" charset="0"/>
              </a:rPr>
              <a:t>¸p ¸n </a:t>
            </a:r>
            <a:r>
              <a:rPr lang="en-US" sz="2800" b="1" dirty="0" smtClean="0">
                <a:latin typeface=".VnArial" pitchFamily="34" charset="0"/>
              </a:rPr>
              <a:t> A: </a:t>
            </a:r>
            <a:r>
              <a:rPr lang="en-US" sz="2800" b="1" dirty="0" err="1" smtClean="0">
                <a:latin typeface=".VnArial" pitchFamily="34" charset="0"/>
              </a:rPr>
              <a:t>Cơ</a:t>
            </a:r>
            <a:r>
              <a:rPr lang="en-US" sz="2800" b="1" dirty="0" smtClean="0">
                <a:latin typeface=".VnArial" pitchFamily="34" charset="0"/>
              </a:rPr>
              <a:t> </a:t>
            </a:r>
            <a:r>
              <a:rPr lang="en-US" sz="2800" b="1" dirty="0" err="1">
                <a:latin typeface=".VnArial" pitchFamily="34" charset="0"/>
              </a:rPr>
              <a:t>quan</a:t>
            </a:r>
            <a:r>
              <a:rPr lang="en-US" sz="2800" b="1" dirty="0">
                <a:latin typeface=".VnArial" pitchFamily="34" charset="0"/>
              </a:rPr>
              <a:t> </a:t>
            </a:r>
            <a:r>
              <a:rPr lang="en-US" sz="2800" b="1" dirty="0" smtClean="0">
                <a:latin typeface=".VnArial" pitchFamily="34" charset="0"/>
              </a:rPr>
              <a:t>h</a:t>
            </a:r>
            <a:r>
              <a:rPr lang="vi-VN" sz="2800" b="1" dirty="0">
                <a:latin typeface=".VnArial" pitchFamily="34" charset="0"/>
              </a:rPr>
              <a:t>«</a:t>
            </a:r>
            <a:r>
              <a:rPr lang="en-US" sz="2800" b="1" dirty="0" smtClean="0">
                <a:latin typeface=".VnArial" pitchFamily="34" charset="0"/>
              </a:rPr>
              <a:t> </a:t>
            </a:r>
            <a:r>
              <a:rPr lang="en-US" sz="2800" b="1" dirty="0" err="1">
                <a:latin typeface=".VnArial" pitchFamily="34" charset="0"/>
              </a:rPr>
              <a:t>hấp</a:t>
            </a:r>
            <a:r>
              <a:rPr lang="en-US" sz="2800" b="1" dirty="0">
                <a:latin typeface=".VnArial" pitchFamily="34" charset="0"/>
              </a:rPr>
              <a:t/>
            </a:r>
            <a:br>
              <a:rPr lang="en-US" sz="2800" b="1" dirty="0">
                <a:latin typeface=".VnArial" pitchFamily="34" charset="0"/>
              </a:rPr>
            </a:br>
            <a:endParaRPr lang="en-US" sz="2800" b="1" dirty="0">
              <a:latin typeface=".VnArial" pitchFamily="34" charset="0"/>
            </a:endParaRPr>
          </a:p>
        </p:txBody>
      </p:sp>
      <p:pic>
        <p:nvPicPr>
          <p:cNvPr id="7" name="Picture 6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378" y="1538429"/>
            <a:ext cx="4446303" cy="44338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63394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679047" y="256953"/>
            <a:ext cx="10756739" cy="11783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b="1" dirty="0" err="1" smtClean="0"/>
              <a:t>Câu</a:t>
            </a:r>
            <a:r>
              <a:rPr lang="en-US" b="1" dirty="0" smtClean="0"/>
              <a:t> 3: </a:t>
            </a:r>
            <a:r>
              <a:rPr lang="en-US" b="1" dirty="0" err="1" smtClean="0"/>
              <a:t>Đâu</a:t>
            </a:r>
            <a:r>
              <a:rPr lang="en-US" b="1" dirty="0" smtClean="0"/>
              <a:t> </a:t>
            </a:r>
            <a:r>
              <a:rPr lang="en-US" b="1" dirty="0" err="1" smtClean="0"/>
              <a:t>không</a:t>
            </a:r>
            <a:r>
              <a:rPr lang="en-US" b="1" dirty="0" smtClean="0"/>
              <a:t> </a:t>
            </a:r>
            <a:r>
              <a:rPr lang="en-US" b="1" dirty="0" err="1" smtClean="0"/>
              <a:t>phải</a:t>
            </a:r>
            <a:r>
              <a:rPr lang="en-US" b="1" dirty="0" smtClean="0"/>
              <a:t> </a:t>
            </a:r>
            <a:r>
              <a:rPr lang="en-US" b="1" dirty="0" err="1" smtClean="0"/>
              <a:t>là</a:t>
            </a:r>
            <a:r>
              <a:rPr lang="en-US" b="1" dirty="0" smtClean="0"/>
              <a:t> </a:t>
            </a:r>
            <a:r>
              <a:rPr lang="en-US" b="1" dirty="0" err="1" smtClean="0"/>
              <a:t>triệu</a:t>
            </a:r>
            <a:r>
              <a:rPr lang="en-US" b="1" dirty="0" smtClean="0"/>
              <a:t> </a:t>
            </a:r>
            <a:r>
              <a:rPr lang="en-US" b="1" dirty="0" err="1" smtClean="0"/>
              <a:t>chứng</a:t>
            </a:r>
            <a:r>
              <a:rPr lang="en-US" b="1" dirty="0" smtClean="0"/>
              <a:t> </a:t>
            </a:r>
            <a:r>
              <a:rPr lang="en-US" b="1" dirty="0" err="1" smtClean="0"/>
              <a:t>thường</a:t>
            </a:r>
            <a:r>
              <a:rPr lang="en-US" b="1" dirty="0" smtClean="0"/>
              <a:t> </a:t>
            </a:r>
            <a:r>
              <a:rPr lang="en-US" b="1" dirty="0" err="1" smtClean="0"/>
              <a:t>gặp</a:t>
            </a:r>
            <a:r>
              <a:rPr lang="en-US" b="1" dirty="0" smtClean="0"/>
              <a:t> </a:t>
            </a:r>
            <a:r>
              <a:rPr lang="en-US" b="1" dirty="0" err="1" smtClean="0"/>
              <a:t>nhất</a:t>
            </a:r>
            <a:r>
              <a:rPr lang="en-US" b="1" dirty="0" smtClean="0"/>
              <a:t> </a:t>
            </a:r>
            <a:r>
              <a:rPr lang="en-US" b="1" dirty="0" err="1" smtClean="0"/>
              <a:t>của</a:t>
            </a:r>
            <a:r>
              <a:rPr lang="en-US" b="1" dirty="0" smtClean="0"/>
              <a:t> </a:t>
            </a:r>
            <a:r>
              <a:rPr lang="en-US" b="1" dirty="0" err="1" smtClean="0"/>
              <a:t>bệnh</a:t>
            </a:r>
            <a:r>
              <a:rPr lang="en-US" b="1" dirty="0" smtClean="0"/>
              <a:t> </a:t>
            </a:r>
            <a:r>
              <a:rPr lang="en-US" b="1" dirty="0" err="1" smtClean="0"/>
              <a:t>viêm</a:t>
            </a:r>
            <a:r>
              <a:rPr lang="en-US" b="1" dirty="0" smtClean="0"/>
              <a:t> </a:t>
            </a:r>
            <a:r>
              <a:rPr lang="en-US" b="1" dirty="0" err="1" smtClean="0"/>
              <a:t>đường</a:t>
            </a:r>
            <a:r>
              <a:rPr lang="en-US" b="1" dirty="0" smtClean="0"/>
              <a:t> </a:t>
            </a:r>
            <a:r>
              <a:rPr lang="en-US" b="1" dirty="0" err="1" smtClean="0"/>
              <a:t>hô</a:t>
            </a:r>
            <a:r>
              <a:rPr lang="en-US" b="1" dirty="0" smtClean="0"/>
              <a:t> </a:t>
            </a:r>
            <a:r>
              <a:rPr lang="en-US" b="1" dirty="0" err="1" smtClean="0"/>
              <a:t>hấp</a:t>
            </a:r>
            <a:r>
              <a:rPr lang="en-US" b="1" dirty="0" smtClean="0"/>
              <a:t> </a:t>
            </a:r>
            <a:r>
              <a:rPr lang="en-US" b="1" dirty="0" err="1" smtClean="0"/>
              <a:t>cấp</a:t>
            </a:r>
            <a:r>
              <a:rPr lang="en-US" b="1" dirty="0" smtClean="0"/>
              <a:t> ( </a:t>
            </a:r>
            <a:r>
              <a:rPr lang="en-US" b="1" dirty="0" err="1" smtClean="0"/>
              <a:t>Covid</a:t>
            </a:r>
            <a:r>
              <a:rPr lang="en-US" b="1" dirty="0" smtClean="0"/>
              <a:t> -19)?</a:t>
            </a:r>
            <a:endParaRPr lang="en-US" b="1" dirty="0"/>
          </a:p>
        </p:txBody>
      </p:sp>
      <p:grpSp>
        <p:nvGrpSpPr>
          <p:cNvPr id="12" name="Group 11"/>
          <p:cNvGrpSpPr/>
          <p:nvPr/>
        </p:nvGrpSpPr>
        <p:grpSpPr>
          <a:xfrm>
            <a:off x="4575005" y="1491074"/>
            <a:ext cx="3114891" cy="3581422"/>
            <a:chOff x="4575005" y="1491074"/>
            <a:chExt cx="3114891" cy="3581422"/>
          </a:xfrm>
        </p:grpSpPr>
        <p:sp>
          <p:nvSpPr>
            <p:cNvPr id="5" name="TextBox 4"/>
            <p:cNvSpPr txBox="1"/>
            <p:nvPr/>
          </p:nvSpPr>
          <p:spPr>
            <a:xfrm>
              <a:off x="4802104" y="4426165"/>
              <a:ext cx="25106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/>
                <a:t>B</a:t>
              </a:r>
              <a:r>
                <a:rPr lang="en-US" sz="3600" b="1" dirty="0" smtClean="0"/>
                <a:t>. </a:t>
              </a:r>
              <a:r>
                <a:rPr lang="en-US" sz="3600" b="1" dirty="0" err="1" smtClean="0"/>
                <a:t>Đau</a:t>
              </a:r>
              <a:r>
                <a:rPr lang="en-US" sz="3600" b="1" dirty="0" smtClean="0"/>
                <a:t> </a:t>
              </a:r>
              <a:r>
                <a:rPr lang="en-US" sz="3600" b="1" dirty="0" err="1" smtClean="0"/>
                <a:t>bụng</a:t>
              </a:r>
              <a:endParaRPr lang="en-US" sz="3600" b="1" dirty="0"/>
            </a:p>
          </p:txBody>
        </p:sp>
        <p:pic>
          <p:nvPicPr>
            <p:cNvPr id="2" name="Picture 1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5005" y="1491074"/>
              <a:ext cx="3114891" cy="269882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13" name="Group 12"/>
          <p:cNvGrpSpPr/>
          <p:nvPr/>
        </p:nvGrpSpPr>
        <p:grpSpPr>
          <a:xfrm>
            <a:off x="8546152" y="1491075"/>
            <a:ext cx="3001903" cy="3581421"/>
            <a:chOff x="8546152" y="1491075"/>
            <a:chExt cx="3001903" cy="3581421"/>
          </a:xfrm>
        </p:grpSpPr>
        <p:sp>
          <p:nvSpPr>
            <p:cNvPr id="6" name="TextBox 5"/>
            <p:cNvSpPr txBox="1"/>
            <p:nvPr/>
          </p:nvSpPr>
          <p:spPr>
            <a:xfrm>
              <a:off x="8901565" y="4426165"/>
              <a:ext cx="229107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/>
                <a:t>C. </a:t>
              </a:r>
              <a:r>
                <a:rPr lang="en-US" sz="3600" b="1" dirty="0" err="1"/>
                <a:t>M</a:t>
              </a:r>
              <a:r>
                <a:rPr lang="en-US" sz="3600" b="1" dirty="0" err="1" smtClean="0"/>
                <a:t>ệt</a:t>
              </a:r>
              <a:r>
                <a:rPr lang="en-US" sz="3600" b="1" dirty="0" smtClean="0"/>
                <a:t> </a:t>
              </a:r>
              <a:r>
                <a:rPr lang="en-US" sz="3600" b="1" dirty="0" err="1" smtClean="0"/>
                <a:t>mỏi</a:t>
              </a:r>
              <a:endParaRPr lang="en-US" sz="3600" b="1" dirty="0"/>
            </a:p>
          </p:txBody>
        </p:sp>
        <p:pic>
          <p:nvPicPr>
            <p:cNvPr id="8" name="Picture 7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46152" y="1491075"/>
              <a:ext cx="3001903" cy="265563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11" name="Group 10"/>
          <p:cNvGrpSpPr/>
          <p:nvPr/>
        </p:nvGrpSpPr>
        <p:grpSpPr>
          <a:xfrm>
            <a:off x="349227" y="1333765"/>
            <a:ext cx="2730538" cy="3831372"/>
            <a:chOff x="349227" y="1333765"/>
            <a:chExt cx="2730538" cy="3831372"/>
          </a:xfrm>
        </p:grpSpPr>
        <p:sp>
          <p:nvSpPr>
            <p:cNvPr id="4" name="TextBox 3"/>
            <p:cNvSpPr txBox="1"/>
            <p:nvPr/>
          </p:nvSpPr>
          <p:spPr>
            <a:xfrm>
              <a:off x="480385" y="4518806"/>
              <a:ext cx="214693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/>
                <a:t>A. </a:t>
              </a:r>
              <a:r>
                <a:rPr lang="en-US" sz="3600" b="1" dirty="0" err="1" smtClean="0"/>
                <a:t>Sốt</a:t>
              </a:r>
              <a:r>
                <a:rPr lang="en-US" sz="3600" b="1" dirty="0" smtClean="0"/>
                <a:t>, ho </a:t>
              </a:r>
              <a:endParaRPr lang="en-US" sz="3600" b="1" dirty="0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349227" y="1333765"/>
              <a:ext cx="2730538" cy="2898264"/>
              <a:chOff x="349227" y="1333765"/>
              <a:chExt cx="2730538" cy="2898264"/>
            </a:xfrm>
          </p:grpSpPr>
          <p:pic>
            <p:nvPicPr>
              <p:cNvPr id="3" name="Picture 2">
                <a:hlinkClick r:id="rId3" action="ppaction://hlinksldjump"/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9227" y="2784844"/>
                <a:ext cx="2730537" cy="1447185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9228" y="1333765"/>
                <a:ext cx="2730537" cy="1552575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</p:spTree>
    <p:extLst>
      <p:ext uri="{BB962C8B-B14F-4D97-AF65-F5344CB8AC3E}">
        <p14:creationId xmlns:p14="http://schemas.microsoft.com/office/powerpoint/2010/main" val="1683279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</a:pPr>
            <a:r>
              <a:rPr lang="vi-VN" b="1" dirty="0" smtClean="0">
                <a:latin typeface=".VnArial" pitchFamily="34" charset="0"/>
              </a:rPr>
              <a:t>§¸p ¸n B</a:t>
            </a:r>
            <a:r>
              <a:rPr lang="en-US" b="1" dirty="0" smtClean="0">
                <a:latin typeface=".VnArial" pitchFamily="34" charset="0"/>
              </a:rPr>
              <a:t>: </a:t>
            </a:r>
            <a:r>
              <a:rPr lang="en-US" b="1" dirty="0" err="1" smtClean="0">
                <a:latin typeface=".VnArial" pitchFamily="34" charset="0"/>
              </a:rPr>
              <a:t>Đau</a:t>
            </a:r>
            <a:r>
              <a:rPr lang="en-US" b="1" dirty="0" smtClean="0">
                <a:latin typeface=".VnArial" pitchFamily="34" charset="0"/>
              </a:rPr>
              <a:t> </a:t>
            </a:r>
            <a:r>
              <a:rPr lang="en-US" b="1" dirty="0" err="1" smtClean="0">
                <a:latin typeface=".VnArial" pitchFamily="34" charset="0"/>
              </a:rPr>
              <a:t>bụng</a:t>
            </a:r>
            <a:endParaRPr lang="en-US" b="1" dirty="0">
              <a:latin typeface=".VnArial" pitchFamily="34" charset="0"/>
            </a:endParaRPr>
          </a:p>
        </p:txBody>
      </p:sp>
      <p:pic>
        <p:nvPicPr>
          <p:cNvPr id="6" name="Picture 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157" y="1714500"/>
            <a:ext cx="4569266" cy="41251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27027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280555" y="256954"/>
            <a:ext cx="11708245" cy="13889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latin typeface=".VnArial" pitchFamily="34" charset="0"/>
              </a:rPr>
              <a:t>C</a:t>
            </a:r>
            <a:r>
              <a:rPr lang="vi-VN" b="1" dirty="0">
                <a:latin typeface=".VnArial" pitchFamily="34" charset="0"/>
              </a:rPr>
              <a:t>©</a:t>
            </a:r>
            <a:r>
              <a:rPr lang="en-US" b="1" dirty="0" smtClean="0">
                <a:latin typeface=".VnArial" pitchFamily="34" charset="0"/>
              </a:rPr>
              <a:t>u 4: </a:t>
            </a:r>
            <a:r>
              <a:rPr lang="vi-VN" b="1" dirty="0" smtClean="0"/>
              <a:t>Những </a:t>
            </a:r>
            <a:r>
              <a:rPr lang="vi-VN" b="1" dirty="0"/>
              <a:t>biện pháp nào sau đây giúp bé phòng dịch </a:t>
            </a:r>
            <a:r>
              <a:rPr lang="vi-VN" b="1" dirty="0" smtClean="0"/>
              <a:t>co</a:t>
            </a:r>
            <a:r>
              <a:rPr lang="en-US" b="1" dirty="0" smtClean="0">
                <a:latin typeface=".VnArial" pitchFamily="34" charset="0"/>
              </a:rPr>
              <a:t>vid</a:t>
            </a:r>
            <a:r>
              <a:rPr lang="vi-VN" b="1" dirty="0" smtClean="0"/>
              <a:t> 19?</a:t>
            </a:r>
            <a:endParaRPr lang="en-US" b="1" dirty="0">
              <a:latin typeface=".VnArial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127864" y="1960206"/>
            <a:ext cx="3586582" cy="3374210"/>
            <a:chOff x="4127864" y="1960206"/>
            <a:chExt cx="3712969" cy="3374210"/>
          </a:xfrm>
        </p:grpSpPr>
        <p:sp>
          <p:nvSpPr>
            <p:cNvPr id="5" name="TextBox 4"/>
            <p:cNvSpPr txBox="1"/>
            <p:nvPr/>
          </p:nvSpPr>
          <p:spPr>
            <a:xfrm>
              <a:off x="4127864" y="4134087"/>
              <a:ext cx="371296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/>
                <a:t>B</a:t>
              </a:r>
              <a:r>
                <a:rPr lang="en-US" sz="3600" b="1" dirty="0" smtClean="0"/>
                <a:t>.</a:t>
              </a:r>
              <a:r>
                <a:rPr lang="en-US" sz="3600" dirty="0" smtClean="0"/>
                <a:t> </a:t>
              </a:r>
              <a:r>
                <a:rPr lang="en-US" sz="3600" b="1" dirty="0" err="1" smtClean="0"/>
                <a:t>Đeo</a:t>
              </a:r>
              <a:r>
                <a:rPr lang="en-US" sz="3600" b="1" dirty="0" smtClean="0"/>
                <a:t> </a:t>
              </a:r>
              <a:r>
                <a:rPr lang="en-US" sz="3600" b="1" dirty="0" err="1" smtClean="0"/>
                <a:t>khẩu</a:t>
              </a:r>
              <a:r>
                <a:rPr lang="en-US" sz="3600" b="1" dirty="0" smtClean="0"/>
                <a:t> </a:t>
              </a:r>
              <a:r>
                <a:rPr lang="en-US" sz="3600" b="1" dirty="0" err="1" smtClean="0"/>
                <a:t>trang</a:t>
              </a:r>
              <a:endParaRPr lang="en-US" sz="3600" b="1" dirty="0"/>
            </a:p>
            <a:p>
              <a:r>
                <a:rPr lang="en-US" sz="3600" b="1" dirty="0" err="1" smtClean="0"/>
                <a:t>đúng</a:t>
              </a:r>
              <a:r>
                <a:rPr lang="en-US" sz="3600" b="1" dirty="0" smtClean="0"/>
                <a:t> </a:t>
              </a:r>
              <a:r>
                <a:rPr lang="en-US" sz="3600" b="1" dirty="0" err="1" smtClean="0"/>
                <a:t>cách</a:t>
              </a:r>
              <a:r>
                <a:rPr lang="en-US" sz="3600" dirty="0" smtClean="0"/>
                <a:t> </a:t>
              </a:r>
              <a:endParaRPr lang="en-US" sz="3600" dirty="0"/>
            </a:p>
          </p:txBody>
        </p:sp>
        <p:pic>
          <p:nvPicPr>
            <p:cNvPr id="2" name="Picture 1">
              <a:hlinkClick r:id="" action="ppaction://noaction"/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725"/>
            <a:stretch/>
          </p:blipFill>
          <p:spPr>
            <a:xfrm>
              <a:off x="4453246" y="1960206"/>
              <a:ext cx="2565071" cy="1931181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11" name="Group 10"/>
          <p:cNvGrpSpPr/>
          <p:nvPr/>
        </p:nvGrpSpPr>
        <p:grpSpPr>
          <a:xfrm>
            <a:off x="403760" y="1960206"/>
            <a:ext cx="2615795" cy="3387716"/>
            <a:chOff x="403760" y="1960206"/>
            <a:chExt cx="2615795" cy="3387716"/>
          </a:xfrm>
        </p:grpSpPr>
        <p:sp>
          <p:nvSpPr>
            <p:cNvPr id="4" name="TextBox 3"/>
            <p:cNvSpPr txBox="1"/>
            <p:nvPr/>
          </p:nvSpPr>
          <p:spPr>
            <a:xfrm>
              <a:off x="497711" y="4147593"/>
              <a:ext cx="2521844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742950" indent="-742950">
                <a:buAutoNum type="alphaUcPeriod"/>
              </a:pPr>
              <a:r>
                <a:rPr lang="en-US" sz="3600" b="1" dirty="0" err="1"/>
                <a:t>R</a:t>
              </a:r>
              <a:r>
                <a:rPr lang="en-US" sz="3600" b="1" dirty="0" err="1" smtClean="0"/>
                <a:t>ửa</a:t>
              </a:r>
              <a:r>
                <a:rPr lang="en-US" sz="3600" b="1" dirty="0" smtClean="0"/>
                <a:t> </a:t>
              </a:r>
              <a:r>
                <a:rPr lang="en-US" sz="3600" b="1" dirty="0" err="1" smtClean="0"/>
                <a:t>tay</a:t>
              </a:r>
              <a:r>
                <a:rPr lang="en-US" sz="3600" b="1" dirty="0" smtClean="0"/>
                <a:t> </a:t>
              </a:r>
            </a:p>
            <a:p>
              <a:r>
                <a:rPr lang="en-US" sz="3600" b="1" dirty="0" err="1" smtClean="0"/>
                <a:t>đúng</a:t>
              </a:r>
              <a:r>
                <a:rPr lang="en-US" sz="3600" b="1" dirty="0" smtClean="0"/>
                <a:t> </a:t>
              </a:r>
              <a:r>
                <a:rPr lang="en-US" sz="3600" b="1" dirty="0" err="1" smtClean="0"/>
                <a:t>cách</a:t>
              </a:r>
              <a:endParaRPr lang="en-US" sz="3600" b="1" dirty="0"/>
            </a:p>
          </p:txBody>
        </p:sp>
        <p:pic>
          <p:nvPicPr>
            <p:cNvPr id="3" name="Picture 2">
              <a:hlinkClick r:id="" action="ppaction://noaction"/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760" y="1960206"/>
              <a:ext cx="2574907" cy="1931181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14" name="Group 13"/>
          <p:cNvGrpSpPr/>
          <p:nvPr/>
        </p:nvGrpSpPr>
        <p:grpSpPr>
          <a:xfrm>
            <a:off x="8383431" y="1645920"/>
            <a:ext cx="2873477" cy="3702002"/>
            <a:chOff x="8718158" y="1826624"/>
            <a:chExt cx="2538750" cy="3521298"/>
          </a:xfrm>
        </p:grpSpPr>
        <p:sp>
          <p:nvSpPr>
            <p:cNvPr id="6" name="TextBox 5"/>
            <p:cNvSpPr txBox="1"/>
            <p:nvPr/>
          </p:nvSpPr>
          <p:spPr>
            <a:xfrm>
              <a:off x="8849261" y="4147593"/>
              <a:ext cx="240764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/>
                <a:t>C. </a:t>
              </a:r>
              <a:r>
                <a:rPr lang="en-US" sz="3600" b="1" dirty="0" err="1" smtClean="0"/>
                <a:t>Cả</a:t>
              </a:r>
              <a:r>
                <a:rPr lang="en-US" sz="3600" b="1" dirty="0" smtClean="0"/>
                <a:t> 2 </a:t>
              </a:r>
            </a:p>
            <a:p>
              <a:r>
                <a:rPr lang="en-US" sz="3600" b="1" dirty="0" err="1" smtClean="0"/>
                <a:t>đáp</a:t>
              </a:r>
              <a:r>
                <a:rPr lang="en-US" sz="3600" b="1" dirty="0" smtClean="0"/>
                <a:t> </a:t>
              </a:r>
              <a:r>
                <a:rPr lang="en-US" sz="3600" b="1" dirty="0" err="1" smtClean="0"/>
                <a:t>án</a:t>
              </a:r>
              <a:r>
                <a:rPr lang="en-US" sz="3600" b="1" dirty="0" smtClean="0"/>
                <a:t> </a:t>
              </a:r>
              <a:r>
                <a:rPr lang="en-US" sz="3600" b="1" dirty="0" err="1" smtClean="0"/>
                <a:t>trên</a:t>
              </a:r>
              <a:endParaRPr lang="en-US" sz="3600" b="1" dirty="0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8718158" y="1826624"/>
              <a:ext cx="2088387" cy="2047234"/>
              <a:chOff x="8718158" y="1826624"/>
              <a:chExt cx="1562227" cy="2047234"/>
            </a:xfrm>
          </p:grpSpPr>
          <p:pic>
            <p:nvPicPr>
              <p:cNvPr id="8" name="Picture 7">
                <a:hlinkClick r:id="" action="ppaction://noaction"/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752" b="18103"/>
              <a:stretch/>
            </p:blipFill>
            <p:spPr>
              <a:xfrm>
                <a:off x="8718158" y="1826624"/>
                <a:ext cx="1562227" cy="1012182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pic>
            <p:nvPicPr>
              <p:cNvPr id="9" name="Picture 8">
                <a:hlinkClick r:id="" action="ppaction://noaction"/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0354"/>
              <a:stretch/>
            </p:blipFill>
            <p:spPr>
              <a:xfrm>
                <a:off x="8718158" y="2838806"/>
                <a:ext cx="1562227" cy="1035052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</p:spTree>
    <p:extLst>
      <p:ext uri="{BB962C8B-B14F-4D97-AF65-F5344CB8AC3E}">
        <p14:creationId xmlns:p14="http://schemas.microsoft.com/office/powerpoint/2010/main" val="494529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vi-VN" b="1" dirty="0" smtClean="0">
                <a:latin typeface=".VnArial" pitchFamily="34" charset="0"/>
              </a:rPr>
              <a:t>§¸p ¸n C: C¶ hai ®¸p ¸n trªn</a:t>
            </a:r>
            <a:endParaRPr lang="en-US" b="1" dirty="0">
              <a:latin typeface=".VnArial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314700" y="1662545"/>
            <a:ext cx="4696691" cy="4769428"/>
            <a:chOff x="8718158" y="1826624"/>
            <a:chExt cx="1562227" cy="2047234"/>
          </a:xfrm>
        </p:grpSpPr>
        <p:pic>
          <p:nvPicPr>
            <p:cNvPr id="7" name="Picture 6">
              <a:hlinkClick r:id="" action="ppaction://noaction"/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52" b="18103"/>
            <a:stretch/>
          </p:blipFill>
          <p:spPr>
            <a:xfrm>
              <a:off x="8718158" y="1826624"/>
              <a:ext cx="1562227" cy="1012182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8" name="Picture 7">
              <a:hlinkClick r:id="" action="ppaction://noaction"/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354"/>
            <a:stretch/>
          </p:blipFill>
          <p:spPr>
            <a:xfrm>
              <a:off x="8718158" y="2838806"/>
              <a:ext cx="1562227" cy="1035052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5087740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145474" y="256954"/>
            <a:ext cx="11970326" cy="65744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latin typeface=".VnArial" pitchFamily="34" charset="0"/>
              </a:rPr>
              <a:t>C</a:t>
            </a:r>
            <a:r>
              <a:rPr lang="vi-VN" b="1" dirty="0">
                <a:latin typeface=".VnArial" pitchFamily="34" charset="0"/>
              </a:rPr>
              <a:t>©</a:t>
            </a:r>
            <a:r>
              <a:rPr lang="en-US" b="1" dirty="0" smtClean="0">
                <a:latin typeface=".VnArial" pitchFamily="34" charset="0"/>
              </a:rPr>
              <a:t>u 5: </a:t>
            </a:r>
            <a:r>
              <a:rPr lang="en-US" b="1" dirty="0" err="1">
                <a:latin typeface=".VnArial" pitchFamily="34" charset="0"/>
              </a:rPr>
              <a:t>Để</a:t>
            </a:r>
            <a:r>
              <a:rPr lang="en-US" b="1" dirty="0">
                <a:latin typeface=".VnArial" pitchFamily="34" charset="0"/>
              </a:rPr>
              <a:t> </a:t>
            </a:r>
            <a:r>
              <a:rPr lang="en-US" b="1" dirty="0" err="1">
                <a:latin typeface=".VnArial" pitchFamily="34" charset="0"/>
              </a:rPr>
              <a:t>chủ</a:t>
            </a:r>
            <a:r>
              <a:rPr lang="en-US" b="1" dirty="0">
                <a:latin typeface=".VnArial" pitchFamily="34" charset="0"/>
              </a:rPr>
              <a:t> </a:t>
            </a:r>
            <a:r>
              <a:rPr lang="en-US" b="1" dirty="0" err="1">
                <a:latin typeface=".VnArial" pitchFamily="34" charset="0"/>
              </a:rPr>
              <a:t>động</a:t>
            </a:r>
            <a:r>
              <a:rPr lang="en-US" b="1" dirty="0">
                <a:latin typeface=".VnArial" pitchFamily="34" charset="0"/>
              </a:rPr>
              <a:t> </a:t>
            </a:r>
            <a:r>
              <a:rPr lang="en-US" b="1" dirty="0" err="1" smtClean="0">
                <a:latin typeface=".VnArial" pitchFamily="34" charset="0"/>
              </a:rPr>
              <a:t>ph</a:t>
            </a:r>
            <a:r>
              <a:rPr lang="vi-VN" b="1" dirty="0">
                <a:latin typeface=".VnArial" pitchFamily="34" charset="0"/>
              </a:rPr>
              <a:t>ß</a:t>
            </a:r>
            <a:r>
              <a:rPr lang="en-US" b="1" dirty="0" err="1" smtClean="0">
                <a:latin typeface=".VnArial" pitchFamily="34" charset="0"/>
              </a:rPr>
              <a:t>ng</a:t>
            </a:r>
            <a:r>
              <a:rPr lang="en-US" b="1" dirty="0" smtClean="0">
                <a:latin typeface=".VnArial" pitchFamily="34" charset="0"/>
              </a:rPr>
              <a:t> </a:t>
            </a:r>
            <a:r>
              <a:rPr lang="en-US" b="1" dirty="0" err="1">
                <a:latin typeface=".VnArial" pitchFamily="34" charset="0"/>
              </a:rPr>
              <a:t>chống</a:t>
            </a:r>
            <a:r>
              <a:rPr lang="en-US" b="1" dirty="0">
                <a:latin typeface=".VnArial" pitchFamily="34" charset="0"/>
              </a:rPr>
              <a:t> </a:t>
            </a:r>
            <a:r>
              <a:rPr lang="en-US" b="1" dirty="0" err="1">
                <a:latin typeface=".VnArial" pitchFamily="34" charset="0"/>
              </a:rPr>
              <a:t>dịch</a:t>
            </a:r>
            <a:r>
              <a:rPr lang="en-US" b="1" dirty="0">
                <a:latin typeface=".VnArial" pitchFamily="34" charset="0"/>
              </a:rPr>
              <a:t> Covid-19, </a:t>
            </a:r>
            <a:r>
              <a:rPr lang="en-US" b="1" dirty="0" err="1" smtClean="0">
                <a:latin typeface=".VnArial" pitchFamily="34" charset="0"/>
              </a:rPr>
              <a:t>Bộ</a:t>
            </a:r>
            <a:r>
              <a:rPr lang="en-US" b="1" dirty="0" smtClean="0">
                <a:latin typeface=".VnArial" pitchFamily="34" charset="0"/>
              </a:rPr>
              <a:t> </a:t>
            </a:r>
            <a:r>
              <a:rPr lang="en-US" b="1" dirty="0">
                <a:latin typeface=".VnArial" pitchFamily="34" charset="0"/>
              </a:rPr>
              <a:t>Y </a:t>
            </a:r>
            <a:r>
              <a:rPr lang="en-US" b="1" dirty="0" err="1">
                <a:latin typeface=".VnArial" pitchFamily="34" charset="0"/>
              </a:rPr>
              <a:t>tế</a:t>
            </a:r>
            <a:r>
              <a:rPr lang="en-US" b="1" dirty="0">
                <a:latin typeface=".VnArial" pitchFamily="34" charset="0"/>
              </a:rPr>
              <a:t> </a:t>
            </a:r>
            <a:r>
              <a:rPr lang="en-US" b="1" dirty="0" err="1">
                <a:latin typeface=".VnArial" pitchFamily="34" charset="0"/>
              </a:rPr>
              <a:t>đã</a:t>
            </a:r>
            <a:r>
              <a:rPr lang="en-US" b="1" dirty="0">
                <a:latin typeface=".VnArial" pitchFamily="34" charset="0"/>
              </a:rPr>
              <a:t> </a:t>
            </a:r>
            <a:r>
              <a:rPr lang="en-US" b="1" dirty="0" err="1">
                <a:latin typeface=".VnArial" pitchFamily="34" charset="0"/>
              </a:rPr>
              <a:t>ra</a:t>
            </a:r>
            <a:r>
              <a:rPr lang="en-US" b="1" dirty="0">
                <a:latin typeface=".VnArial" pitchFamily="34" charset="0"/>
              </a:rPr>
              <a:t> </a:t>
            </a:r>
            <a:r>
              <a:rPr lang="en-US" b="1" dirty="0" err="1" smtClean="0">
                <a:latin typeface=".VnArial" pitchFamily="34" charset="0"/>
              </a:rPr>
              <a:t>th</a:t>
            </a:r>
            <a:r>
              <a:rPr lang="vi-VN" b="1" dirty="0">
                <a:latin typeface=".VnArial" pitchFamily="34" charset="0"/>
              </a:rPr>
              <a:t>«</a:t>
            </a:r>
            <a:r>
              <a:rPr lang="en-US" b="1" dirty="0" err="1" smtClean="0">
                <a:latin typeface=".VnArial" pitchFamily="34" charset="0"/>
              </a:rPr>
              <a:t>ng</a:t>
            </a:r>
            <a:r>
              <a:rPr lang="en-US" b="1" dirty="0" smtClean="0">
                <a:latin typeface=".VnArial" pitchFamily="34" charset="0"/>
              </a:rPr>
              <a:t> </a:t>
            </a:r>
            <a:r>
              <a:rPr lang="en-US" b="1" dirty="0" err="1" smtClean="0">
                <a:latin typeface=".VnArial" pitchFamily="34" charset="0"/>
              </a:rPr>
              <a:t>điệp</a:t>
            </a:r>
            <a:r>
              <a:rPr lang="vi-VN" b="1" dirty="0" smtClean="0">
                <a:latin typeface=".VnArial" pitchFamily="34" charset="0"/>
              </a:rPr>
              <a:t>?</a:t>
            </a:r>
            <a:r>
              <a:rPr lang="en-US" b="1" dirty="0" smtClean="0">
                <a:latin typeface=".VnArial" pitchFamily="34" charset="0"/>
              </a:rPr>
              <a:t> </a:t>
            </a:r>
            <a:endParaRPr lang="en-US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470440" y="1739461"/>
            <a:ext cx="2324867" cy="2689293"/>
            <a:chOff x="470440" y="1739461"/>
            <a:chExt cx="2324867" cy="2689293"/>
          </a:xfrm>
        </p:grpSpPr>
        <p:sp>
          <p:nvSpPr>
            <p:cNvPr id="5" name="TextBox 4"/>
            <p:cNvSpPr txBox="1"/>
            <p:nvPr/>
          </p:nvSpPr>
          <p:spPr>
            <a:xfrm>
              <a:off x="470440" y="3782423"/>
              <a:ext cx="232486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/>
                <a:t>A. 3 </a:t>
              </a:r>
              <a:r>
                <a:rPr lang="en-US" sz="3600" b="1" dirty="0" err="1" smtClean="0"/>
                <a:t>không</a:t>
              </a:r>
              <a:r>
                <a:rPr lang="en-US" sz="3600" b="1" dirty="0" smtClean="0"/>
                <a:t> </a:t>
              </a:r>
              <a:endParaRPr lang="en-US" sz="3600" b="1" dirty="0"/>
            </a:p>
          </p:txBody>
        </p:sp>
        <p:sp>
          <p:nvSpPr>
            <p:cNvPr id="2" name="Oval 1">
              <a:hlinkClick r:id="" action="ppaction://noaction"/>
            </p:cNvPr>
            <p:cNvSpPr/>
            <p:nvPr/>
          </p:nvSpPr>
          <p:spPr>
            <a:xfrm>
              <a:off x="630621" y="1739461"/>
              <a:ext cx="1713186" cy="1629103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7200" dirty="0" smtClean="0"/>
                <a:t>3K</a:t>
              </a:r>
              <a:endParaRPr lang="en-US" sz="72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439332" y="1739461"/>
            <a:ext cx="2194832" cy="2689292"/>
            <a:chOff x="4439332" y="1739461"/>
            <a:chExt cx="2194832" cy="2689292"/>
          </a:xfrm>
        </p:grpSpPr>
        <p:sp>
          <p:nvSpPr>
            <p:cNvPr id="6" name="TextBox 5"/>
            <p:cNvSpPr txBox="1"/>
            <p:nvPr/>
          </p:nvSpPr>
          <p:spPr>
            <a:xfrm>
              <a:off x="4439332" y="3782422"/>
              <a:ext cx="219483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/>
                <a:t>B</a:t>
              </a:r>
              <a:r>
                <a:rPr lang="en-US" sz="3600" b="1" dirty="0" smtClean="0"/>
                <a:t>.</a:t>
              </a:r>
              <a:r>
                <a:rPr lang="en-US" sz="3600" dirty="0" smtClean="0"/>
                <a:t> </a:t>
              </a:r>
              <a:r>
                <a:rPr lang="en-US" sz="3600" b="1" dirty="0" smtClean="0"/>
                <a:t>4 </a:t>
              </a:r>
              <a:r>
                <a:rPr lang="en-US" sz="3600" b="1" dirty="0" err="1" smtClean="0"/>
                <a:t>không</a:t>
              </a:r>
              <a:endParaRPr lang="en-US" sz="3600" b="1" dirty="0"/>
            </a:p>
          </p:txBody>
        </p:sp>
        <p:sp>
          <p:nvSpPr>
            <p:cNvPr id="8" name="Oval 7">
              <a:hlinkClick r:id="" action="ppaction://noaction"/>
            </p:cNvPr>
            <p:cNvSpPr/>
            <p:nvPr/>
          </p:nvSpPr>
          <p:spPr>
            <a:xfrm>
              <a:off x="4680155" y="1739461"/>
              <a:ext cx="1713186" cy="1629103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 smtClean="0">
                  <a:solidFill>
                    <a:srgbClr val="002060"/>
                  </a:solidFill>
                </a:rPr>
                <a:t>4K</a:t>
              </a:r>
              <a:endParaRPr lang="en-US" sz="72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8605768" y="1739461"/>
            <a:ext cx="2876749" cy="2689291"/>
            <a:chOff x="8605768" y="1739461"/>
            <a:chExt cx="2876749" cy="2689291"/>
          </a:xfrm>
        </p:grpSpPr>
        <p:sp>
          <p:nvSpPr>
            <p:cNvPr id="7" name="TextBox 6"/>
            <p:cNvSpPr txBox="1"/>
            <p:nvPr/>
          </p:nvSpPr>
          <p:spPr>
            <a:xfrm>
              <a:off x="8605768" y="3782421"/>
              <a:ext cx="287674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/>
                <a:t>C. 5 </a:t>
              </a:r>
              <a:r>
                <a:rPr lang="en-US" sz="3600" b="1" dirty="0" err="1" smtClean="0"/>
                <a:t>không</a:t>
              </a:r>
              <a:endParaRPr lang="en-US" sz="3600" b="1" dirty="0"/>
            </a:p>
          </p:txBody>
        </p:sp>
        <p:sp>
          <p:nvSpPr>
            <p:cNvPr id="9" name="Oval 8">
              <a:hlinkClick r:id="" action="ppaction://noaction"/>
            </p:cNvPr>
            <p:cNvSpPr/>
            <p:nvPr/>
          </p:nvSpPr>
          <p:spPr>
            <a:xfrm>
              <a:off x="8746962" y="1739461"/>
              <a:ext cx="1713186" cy="1629103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7200" dirty="0" smtClean="0"/>
                <a:t>5K</a:t>
              </a:r>
              <a:endParaRPr lang="en-US" sz="7200" dirty="0"/>
            </a:p>
          </p:txBody>
        </p:sp>
      </p:grpSp>
    </p:spTree>
    <p:extLst>
      <p:ext uri="{BB962C8B-B14F-4D97-AF65-F5344CB8AC3E}">
        <p14:creationId xmlns:p14="http://schemas.microsoft.com/office/powerpoint/2010/main" val="786202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1091</TotalTime>
  <Words>225</Words>
  <Application>Microsoft Office PowerPoint</Application>
  <PresentationFormat>Custom</PresentationFormat>
  <Paragraphs>34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Đ¸p ¸n C: Dịch Covid - 19 bắt nguồn từ  nước Trung Quốc</vt:lpstr>
      <vt:lpstr>PowerPoint Presentation</vt:lpstr>
      <vt:lpstr>Đ¸p ¸n  A: Cơ quan h« hấp </vt:lpstr>
      <vt:lpstr>PowerPoint Presentation</vt:lpstr>
      <vt:lpstr>§¸p ¸n B: Đau bụng</vt:lpstr>
      <vt:lpstr>PowerPoint Presentation</vt:lpstr>
      <vt:lpstr>§¸p ¸n C: C¶ hai ®¸p ¸n trªn</vt:lpstr>
      <vt:lpstr>PowerPoint Presentation</vt:lpstr>
      <vt:lpstr>§¸p ¸n C: th«ng ®iÖp 5K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SKY</cp:lastModifiedBy>
  <cp:revision>48</cp:revision>
  <dcterms:created xsi:type="dcterms:W3CDTF">2021-03-27T19:57:28Z</dcterms:created>
  <dcterms:modified xsi:type="dcterms:W3CDTF">2021-04-02T06:04:33Z</dcterms:modified>
</cp:coreProperties>
</file>